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8" r:id="rId5"/>
    <p:sldId id="269" r:id="rId6"/>
    <p:sldId id="258" r:id="rId7"/>
    <p:sldId id="266" r:id="rId8"/>
    <p:sldId id="265" r:id="rId9"/>
    <p:sldId id="338"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6" r:id="rId26"/>
    <p:sldId id="419" r:id="rId27"/>
    <p:sldId id="410" r:id="rId28"/>
    <p:sldId id="411" r:id="rId29"/>
    <p:sldId id="270" r:id="rId30"/>
    <p:sldId id="273" r:id="rId31"/>
    <p:sldId id="262" r:id="rId32"/>
    <p:sldId id="346" r:id="rId33"/>
    <p:sldId id="287" r:id="rId34"/>
    <p:sldId id="288" r:id="rId35"/>
    <p:sldId id="421" r:id="rId36"/>
    <p:sldId id="289" r:id="rId37"/>
    <p:sldId id="393" r:id="rId38"/>
    <p:sldId id="290" r:id="rId39"/>
    <p:sldId id="329" r:id="rId40"/>
    <p:sldId id="420" r:id="rId41"/>
    <p:sldId id="424" r:id="rId42"/>
    <p:sldId id="426" r:id="rId43"/>
    <p:sldId id="291" r:id="rId44"/>
    <p:sldId id="425" r:id="rId45"/>
    <p:sldId id="342" r:id="rId46"/>
    <p:sldId id="332" r:id="rId47"/>
    <p:sldId id="339" r:id="rId48"/>
    <p:sldId id="333" r:id="rId49"/>
    <p:sldId id="336" r:id="rId50"/>
    <p:sldId id="292" r:id="rId51"/>
    <p:sldId id="295" r:id="rId52"/>
    <p:sldId id="296" r:id="rId53"/>
    <p:sldId id="324" r:id="rId54"/>
    <p:sldId id="427" r:id="rId55"/>
    <p:sldId id="297" r:id="rId56"/>
    <p:sldId id="298" r:id="rId57"/>
    <p:sldId id="272" r:id="rId58"/>
    <p:sldId id="299" r:id="rId59"/>
    <p:sldId id="300" r:id="rId60"/>
    <p:sldId id="301" r:id="rId61"/>
    <p:sldId id="302" r:id="rId62"/>
    <p:sldId id="307" r:id="rId63"/>
    <p:sldId id="303" r:id="rId64"/>
    <p:sldId id="340" r:id="rId65"/>
    <p:sldId id="304" r:id="rId66"/>
    <p:sldId id="306" r:id="rId67"/>
    <p:sldId id="305" r:id="rId68"/>
    <p:sldId id="308" r:id="rId69"/>
    <p:sldId id="343" r:id="rId70"/>
    <p:sldId id="276" r:id="rId71"/>
    <p:sldId id="381" r:id="rId72"/>
    <p:sldId id="389" r:id="rId73"/>
    <p:sldId id="382" r:id="rId74"/>
    <p:sldId id="383" r:id="rId75"/>
    <p:sldId id="390" r:id="rId76"/>
    <p:sldId id="391" r:id="rId77"/>
    <p:sldId id="384" r:id="rId78"/>
    <p:sldId id="485" r:id="rId79"/>
    <p:sldId id="486" r:id="rId80"/>
    <p:sldId id="386" r:id="rId81"/>
    <p:sldId id="392" r:id="rId82"/>
    <p:sldId id="387" r:id="rId83"/>
    <p:sldId id="478" r:id="rId84"/>
    <p:sldId id="480" r:id="rId85"/>
    <p:sldId id="481" r:id="rId86"/>
    <p:sldId id="482" r:id="rId87"/>
    <p:sldId id="484" r:id="rId88"/>
    <p:sldId id="278" r:id="rId89"/>
  </p:sldIdLst>
  <p:sldSz cx="9144000" cy="5144135"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383EE45-4481-4C1B-B66A-9483CE200578}">
          <p14:sldIdLst>
            <p14:sldId id="256"/>
            <p14:sldId id="268"/>
            <p14:sldId id="269"/>
            <p14:sldId id="258"/>
            <p14:sldId id="266"/>
            <p14:sldId id="265"/>
            <p14:sldId id="338"/>
            <p14:sldId id="395"/>
            <p14:sldId id="396"/>
            <p14:sldId id="397"/>
            <p14:sldId id="398"/>
            <p14:sldId id="399"/>
            <p14:sldId id="400"/>
            <p14:sldId id="401"/>
            <p14:sldId id="402"/>
            <p14:sldId id="403"/>
            <p14:sldId id="404"/>
            <p14:sldId id="405"/>
            <p14:sldId id="406"/>
            <p14:sldId id="407"/>
            <p14:sldId id="408"/>
            <p14:sldId id="409"/>
            <p14:sldId id="416"/>
            <p14:sldId id="419"/>
            <p14:sldId id="410"/>
            <p14:sldId id="411"/>
            <p14:sldId id="270"/>
            <p14:sldId id="273"/>
            <p14:sldId id="262"/>
            <p14:sldId id="346"/>
            <p14:sldId id="287"/>
            <p14:sldId id="288"/>
            <p14:sldId id="421"/>
            <p14:sldId id="289"/>
            <p14:sldId id="393"/>
            <p14:sldId id="290"/>
            <p14:sldId id="329"/>
            <p14:sldId id="420"/>
            <p14:sldId id="424"/>
            <p14:sldId id="426"/>
            <p14:sldId id="291"/>
            <p14:sldId id="425"/>
            <p14:sldId id="342"/>
            <p14:sldId id="332"/>
            <p14:sldId id="339"/>
            <p14:sldId id="333"/>
            <p14:sldId id="336"/>
            <p14:sldId id="292"/>
            <p14:sldId id="295"/>
            <p14:sldId id="296"/>
            <p14:sldId id="324"/>
            <p14:sldId id="427"/>
            <p14:sldId id="297"/>
            <p14:sldId id="298"/>
            <p14:sldId id="272"/>
            <p14:sldId id="299"/>
            <p14:sldId id="300"/>
            <p14:sldId id="301"/>
            <p14:sldId id="302"/>
            <p14:sldId id="307"/>
            <p14:sldId id="303"/>
            <p14:sldId id="340"/>
            <p14:sldId id="304"/>
            <p14:sldId id="306"/>
            <p14:sldId id="305"/>
            <p14:sldId id="308"/>
            <p14:sldId id="343"/>
            <p14:sldId id="276"/>
            <p14:sldId id="381"/>
            <p14:sldId id="389"/>
            <p14:sldId id="382"/>
            <p14:sldId id="383"/>
            <p14:sldId id="390"/>
            <p14:sldId id="391"/>
            <p14:sldId id="384"/>
            <p14:sldId id="485"/>
            <p14:sldId id="486"/>
            <p14:sldId id="386"/>
            <p14:sldId id="392"/>
            <p14:sldId id="387"/>
            <p14:sldId id="478"/>
            <p14:sldId id="480"/>
            <p14:sldId id="481"/>
            <p14:sldId id="482"/>
            <p14:sldId id="484"/>
            <p14:sldId id="278"/>
          </p14:sldIdLst>
        </p14:section>
      </p14:sectionLst>
    </p:ext>
    <p:ext uri="{EFAFB233-063F-42B5-8137-9DF3F51BA10A}">
      <p15:sldGuideLst xmlns:p15="http://schemas.microsoft.com/office/powerpoint/2012/main">
        <p15:guide id="1" pos="3067" userDrawn="1">
          <p15:clr>
            <a:srgbClr val="A4A3A4"/>
          </p15:clr>
        </p15:guide>
        <p15:guide id="2" orient="horz" pos="17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7" autoAdjust="0"/>
  </p:normalViewPr>
  <p:slideViewPr>
    <p:cSldViewPr snapToGrid="0" showGuides="1">
      <p:cViewPr varScale="1">
        <p:scale>
          <a:sx n="106" d="100"/>
          <a:sy n="106" d="100"/>
        </p:scale>
        <p:origin x="114" y="168"/>
      </p:cViewPr>
      <p:guideLst>
        <p:guide pos="3067"/>
        <p:guide orient="horz" pos="17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ll\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effectLst/>
      </c:spPr>
    </c:floor>
    <c:sideWall>
      <c:thickness val="0"/>
      <c:spPr>
        <a:noFill/>
        <a:effectLst/>
      </c:spPr>
    </c:sideWall>
    <c:backWall>
      <c:thickness val="0"/>
      <c:spPr>
        <a:noFill/>
        <a:effectLst/>
      </c:spPr>
    </c:backWall>
    <c:plotArea>
      <c:layout>
        <c:manualLayout>
          <c:layoutTarget val="inner"/>
          <c:xMode val="edge"/>
          <c:yMode val="edge"/>
          <c:x val="0.0993888888888889"/>
          <c:y val="0.0948425925925926"/>
          <c:w val="0.826222222222222"/>
          <c:h val="0.695037037037037"/>
        </c:manualLayout>
      </c:layout>
      <c:pie3DChart>
        <c:varyColors val="1"/>
        <c:ser>
          <c:idx val="0"/>
          <c:order val="0"/>
          <c:spPr>
            <a:scene3d>
              <a:camera prst="orthographicFront"/>
              <a:lightRig rig="threePt" dir="t"/>
            </a:scene3d>
            <a:sp3d contourW="25400"/>
          </c:spPr>
          <c:explosion val="0"/>
          <c:dPt>
            <c:idx val="0"/>
            <c:bubble3D val="0"/>
            <c:spPr>
              <a:solidFill>
                <a:schemeClr val="accent1"/>
              </a:solidFill>
              <a:ln w="25400">
                <a:solidFill>
                  <a:schemeClr val="lt1"/>
                </a:solidFill>
              </a:ln>
              <a:effectLst/>
            </c:spPr>
          </c:dPt>
          <c:dPt>
            <c:idx val="1"/>
            <c:bubble3D val="0"/>
            <c:spPr>
              <a:solidFill>
                <a:schemeClr val="accent2"/>
              </a:solidFill>
              <a:ln w="25400">
                <a:solidFill>
                  <a:schemeClr val="lt1"/>
                </a:solidFill>
              </a:ln>
              <a:effectLst/>
            </c:spPr>
          </c:dPt>
          <c:dPt>
            <c:idx val="2"/>
            <c:bubble3D val="0"/>
            <c:spPr>
              <a:solidFill>
                <a:schemeClr val="accent6"/>
              </a:solidFill>
              <a:ln w="25400">
                <a:solidFill>
                  <a:schemeClr val="lt1"/>
                </a:solidFill>
              </a:ln>
              <a:effectLst/>
            </c:spPr>
          </c:dPt>
          <c:dLbls>
            <c:dLbl>
              <c:idx val="1"/>
              <c:layout>
                <c:manualLayout>
                  <c:x val="0.0556694989745092"/>
                  <c:y val="-0.31615120274914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'[新建 Microsoft Excel 工作表.xlsx]Sheet1'!$D$1:$F$1</c:f>
              <c:strCache>
                <c:ptCount val="3"/>
                <c:pt idx="0">
                  <c:v>丁二烯泄露</c:v>
                </c:pt>
                <c:pt idx="1">
                  <c:v>丁二烯聚合物</c:v>
                </c:pt>
                <c:pt idx="2">
                  <c:v>违规操作</c:v>
                </c:pt>
              </c:strCache>
            </c:strRef>
          </c:cat>
          <c:val>
            <c:numRef>
              <c:f>'[新建 Microsoft Excel 工作表.xlsx]Sheet1'!$D$2:$F$2</c:f>
              <c:numCache>
                <c:formatCode>General</c:formatCode>
                <c:ptCount val="3"/>
                <c:pt idx="0">
                  <c:v>3</c:v>
                </c:pt>
                <c:pt idx="1">
                  <c:v>22</c:v>
                </c:pt>
                <c:pt idx="2">
                  <c:v>1</c:v>
                </c:pt>
              </c:numCache>
            </c:numRef>
          </c:val>
        </c:ser>
        <c:dLbls>
          <c:showLegendKey val="0"/>
          <c:showVal val="0"/>
          <c:showCatName val="1"/>
          <c:showSerName val="0"/>
          <c:showPercent val="0"/>
          <c:showBubbleSize val="0"/>
        </c:dLbls>
      </c:pie3DChart>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39E4A-5858-4FF2-B838-61146BA91DB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1BDC9-7381-42AC-BEF3-0E4DBBCF0D4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5" name="灯片编号占位符 4"/>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E1BDC9-7381-42AC-BEF3-0E4DBBCF0D4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a:prstGeom prst="rect">
            <a:avLst/>
          </a:prstGeo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2001"/>
            <a:ext cx="6858000" cy="1242039"/>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28650" y="4768096"/>
            <a:ext cx="2057400" cy="273892"/>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3028950" y="4768096"/>
            <a:ext cx="3086100" cy="27389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8096"/>
            <a:ext cx="2057400" cy="273892"/>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a:prstGeom prst="rect">
            <a:avLst/>
          </a:prstGeo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699"/>
            <a:ext cx="7886700" cy="112533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28650" y="4768096"/>
            <a:ext cx="2057400" cy="273892"/>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3028950" y="4768096"/>
            <a:ext cx="3086100" cy="27389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8096"/>
            <a:ext cx="2057400" cy="273892"/>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570"/>
          <p:cNvGrpSpPr/>
          <p:nvPr userDrawn="1"/>
        </p:nvGrpSpPr>
        <p:grpSpPr bwMode="auto">
          <a:xfrm>
            <a:off x="182166" y="117399"/>
            <a:ext cx="696515" cy="560943"/>
            <a:chOff x="527382" y="280461"/>
            <a:chExt cx="1016000" cy="825297"/>
          </a:xfrm>
        </p:grpSpPr>
        <p:pic>
          <p:nvPicPr>
            <p:cNvPr id="8" name="Picture 442" descr="C:\Users\Administrator\Desktop\微立体创业计划\00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382" y="280461"/>
              <a:ext cx="813423" cy="812721"/>
            </a:xfrm>
            <a:prstGeom prst="rect">
              <a:avLst/>
            </a:prstGeom>
            <a:noFill/>
            <a:ln>
              <a:noFill/>
            </a:ln>
            <a:effectLst>
              <a:outerShdw dist="63497" dir="3000096" sx="103999" sy="103999" algn="tl" rotWithShape="0">
                <a:srgbClr val="000000">
                  <a:alpha val="3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4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959" y="293037"/>
              <a:ext cx="813423" cy="812721"/>
            </a:xfrm>
            <a:prstGeom prst="rect">
              <a:avLst/>
            </a:prstGeom>
            <a:noFill/>
            <a:ln>
              <a:noFill/>
            </a:ln>
            <a:effectLst>
              <a:outerShdw dist="63497" dir="3000096" sx="103999" sy="103999" algn="tl" rotWithShape="0">
                <a:srgbClr val="000000">
                  <a:alpha val="3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直接连接符 9"/>
          <p:cNvCxnSpPr/>
          <p:nvPr userDrawn="1"/>
        </p:nvCxnSpPr>
        <p:spPr>
          <a:xfrm>
            <a:off x="996554" y="620729"/>
            <a:ext cx="761880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3.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30.wmf"/><Relationship Id="rId1"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3.xml"/><Relationship Id="rId7" Type="http://schemas.openxmlformats.org/officeDocument/2006/relationships/image" Target="../media/image31.png"/><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image" Target="../media/image30.wmf"/><Relationship Id="rId3" Type="http://schemas.openxmlformats.org/officeDocument/2006/relationships/oleObject" Target="../embeddings/oleObject4.bin"/><Relationship Id="rId2" Type="http://schemas.openxmlformats.org/officeDocument/2006/relationships/image" Target="../media/image33.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tags" Target="../tags/tag9.xml"/><Relationship Id="rId2" Type="http://schemas.openxmlformats.org/officeDocument/2006/relationships/image" Target="../media/image55.png"/><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tags" Target="../tags/tag1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image" Target="../media/image13.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duotone>
              <a:prstClr val="black"/>
              <a:schemeClr val="accent2">
                <a:lumMod val="50000"/>
                <a:tint val="45000"/>
                <a:satMod val="400000"/>
              </a:schemeClr>
            </a:duotone>
            <a:extLst>
              <a:ext uri="{28A0092B-C50C-407E-A947-70E740481C1C}">
                <a14:useLocalDpi xmlns:a14="http://schemas.microsoft.com/office/drawing/2010/main" val="0"/>
              </a:ext>
            </a:extLst>
          </a:blip>
          <a:srcRect l="-1" r="-1429"/>
          <a:stretch>
            <a:fillRect/>
          </a:stretch>
        </p:blipFill>
        <p:spPr>
          <a:xfrm>
            <a:off x="4302332" y="3579469"/>
            <a:ext cx="4946694" cy="1564481"/>
          </a:xfrm>
          <a:prstGeom prst="rect">
            <a:avLst/>
          </a:prstGeom>
        </p:spPr>
      </p:pic>
      <p:pic>
        <p:nvPicPr>
          <p:cNvPr id="15" name="图片 14"/>
          <p:cNvPicPr>
            <a:picLocks noChangeAspect="1"/>
          </p:cNvPicPr>
          <p:nvPr/>
        </p:nvPicPr>
        <p:blipFill rotWithShape="1">
          <a:blip r:embed="rId2">
            <a:duotone>
              <a:prstClr val="black"/>
              <a:schemeClr val="accent2">
                <a:lumMod val="50000"/>
                <a:tint val="45000"/>
                <a:satMod val="400000"/>
              </a:schemeClr>
            </a:duotone>
            <a:extLst>
              <a:ext uri="{28A0092B-C50C-407E-A947-70E740481C1C}">
                <a14:useLocalDpi xmlns:a14="http://schemas.microsoft.com/office/drawing/2010/main" val="0"/>
              </a:ext>
            </a:extLst>
          </a:blip>
          <a:srcRect b="5188"/>
          <a:stretch>
            <a:fillRect/>
          </a:stretch>
        </p:blipFill>
        <p:spPr>
          <a:xfrm flipH="1">
            <a:off x="-192883" y="1757812"/>
            <a:ext cx="4635695" cy="3386138"/>
          </a:xfrm>
          <a:prstGeom prst="rect">
            <a:avLst/>
          </a:prstGeom>
        </p:spPr>
      </p:pic>
      <p:sp>
        <p:nvSpPr>
          <p:cNvPr id="16" name="文本框 15"/>
          <p:cNvSpPr txBox="1"/>
          <p:nvPr/>
        </p:nvSpPr>
        <p:spPr>
          <a:xfrm>
            <a:off x="788745" y="996753"/>
            <a:ext cx="7040880" cy="783590"/>
          </a:xfrm>
          <a:prstGeom prst="rect">
            <a:avLst/>
          </a:prstGeom>
          <a:noFill/>
        </p:spPr>
        <p:txBody>
          <a:bodyPr wrap="none" rtlCol="0">
            <a:spAutoFit/>
          </a:bodyPr>
          <a:lstStyle/>
          <a:p>
            <a:r>
              <a:rPr lang="en-US" altLang="zh-CN" sz="4500" dirty="0">
                <a:solidFill>
                  <a:srgbClr val="C00000"/>
                </a:solidFill>
                <a:latin typeface="优设标题黑" pitchFamily="2" charset="-122"/>
                <a:ea typeface="优设标题黑" pitchFamily="2" charset="-122"/>
              </a:rPr>
              <a:t>14</a:t>
            </a:r>
            <a:r>
              <a:rPr lang="zh-CN" altLang="en-US" sz="4500" dirty="0">
                <a:solidFill>
                  <a:srgbClr val="C00000"/>
                </a:solidFill>
                <a:latin typeface="优设标题黑" pitchFamily="2" charset="-122"/>
                <a:ea typeface="优设标题黑" pitchFamily="2" charset="-122"/>
              </a:rPr>
              <a:t>万吨</a:t>
            </a:r>
            <a:r>
              <a:rPr lang="en-US" altLang="zh-CN" sz="4500" dirty="0">
                <a:solidFill>
                  <a:srgbClr val="C00000"/>
                </a:solidFill>
                <a:latin typeface="优设标题黑" pitchFamily="2" charset="-122"/>
                <a:ea typeface="优设标题黑" pitchFamily="2" charset="-122"/>
              </a:rPr>
              <a:t>/</a:t>
            </a:r>
            <a:r>
              <a:rPr lang="zh-CN" altLang="en-US" sz="4500" dirty="0">
                <a:solidFill>
                  <a:srgbClr val="C00000"/>
                </a:solidFill>
                <a:latin typeface="优设标题黑" pitchFamily="2" charset="-122"/>
                <a:ea typeface="优设标题黑" pitchFamily="2" charset="-122"/>
              </a:rPr>
              <a:t>年</a:t>
            </a:r>
            <a:r>
              <a:rPr lang="en-US" altLang="zh-CN" sz="4500" dirty="0">
                <a:solidFill>
                  <a:srgbClr val="C00000"/>
                </a:solidFill>
                <a:latin typeface="优设标题黑" pitchFamily="2" charset="-122"/>
                <a:ea typeface="优设标题黑" pitchFamily="2" charset="-122"/>
              </a:rPr>
              <a:t> </a:t>
            </a:r>
            <a:r>
              <a:rPr lang="zh-CN" altLang="en-US" sz="4500" dirty="0">
                <a:solidFill>
                  <a:srgbClr val="C00000"/>
                </a:solidFill>
                <a:latin typeface="优设标题黑" pitchFamily="2" charset="-122"/>
                <a:ea typeface="优设标题黑" pitchFamily="2" charset="-122"/>
              </a:rPr>
              <a:t>丁二烯抽提装置</a:t>
            </a:r>
            <a:endParaRPr lang="zh-CN" altLang="en-US" sz="4500" dirty="0">
              <a:solidFill>
                <a:srgbClr val="C00000"/>
              </a:solidFill>
              <a:latin typeface="优设标题黑" pitchFamily="2" charset="-122"/>
              <a:ea typeface="优设标题黑" pitchFamily="2" charset="-122"/>
            </a:endParaRPr>
          </a:p>
        </p:txBody>
      </p:sp>
      <p:sp>
        <p:nvSpPr>
          <p:cNvPr id="42" name="文本框 41"/>
          <p:cNvSpPr txBox="1"/>
          <p:nvPr/>
        </p:nvSpPr>
        <p:spPr>
          <a:xfrm>
            <a:off x="3327400" y="2621915"/>
            <a:ext cx="2265680" cy="459740"/>
          </a:xfrm>
          <a:prstGeom prst="rect">
            <a:avLst/>
          </a:prstGeom>
          <a:noFill/>
        </p:spPr>
        <p:txBody>
          <a:bodyPr wrap="none" rtlCol="0">
            <a:noAutofit/>
          </a:bodyPr>
          <a:lstStyle/>
          <a:p>
            <a:pPr algn="ctr"/>
            <a:r>
              <a:rPr lang="zh-CN" altLang="en-US" dirty="0"/>
              <a:t>陈辉：</a:t>
            </a:r>
            <a:r>
              <a:rPr lang="en-US" altLang="zh-CN" dirty="0"/>
              <a:t>13898610663</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60056"/>
            <a:ext cx="2836545"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1.4.3 </a:t>
            </a:r>
            <a:r>
              <a:rPr lang="zh-CN" altLang="en-US" sz="1650" b="1" dirty="0">
                <a:solidFill>
                  <a:schemeClr val="tx1"/>
                </a:solidFill>
                <a:latin typeface="+mn-ea"/>
              </a:rPr>
              <a:t>物料平衡</a:t>
            </a:r>
            <a:endParaRPr lang="zh-CN" altLang="en-US" sz="1650" b="1" dirty="0">
              <a:solidFill>
                <a:schemeClr val="tx1"/>
              </a:solidFill>
              <a:latin typeface="+mn-ea"/>
            </a:endParaRPr>
          </a:p>
        </p:txBody>
      </p:sp>
      <p:grpSp>
        <p:nvGrpSpPr>
          <p:cNvPr id="4" name="组合 3"/>
          <p:cNvGrpSpPr/>
          <p:nvPr/>
        </p:nvGrpSpPr>
        <p:grpSpPr>
          <a:xfrm>
            <a:off x="844562" y="1300256"/>
            <a:ext cx="7420843" cy="3380779"/>
            <a:chOff x="118" y="2984"/>
            <a:chExt cx="15767" cy="7099"/>
          </a:xfrm>
        </p:grpSpPr>
        <p:sp>
          <p:nvSpPr>
            <p:cNvPr id="23" name="TextBox 44"/>
            <p:cNvSpPr txBox="1"/>
            <p:nvPr/>
          </p:nvSpPr>
          <p:spPr>
            <a:xfrm>
              <a:off x="118" y="5833"/>
              <a:ext cx="2063" cy="628"/>
            </a:xfrm>
            <a:prstGeom prst="rect">
              <a:avLst/>
            </a:prstGeom>
            <a:noFill/>
          </p:spPr>
          <p:txBody>
            <a:bodyPr wrap="square" rtlCol="0">
              <a:spAutoFit/>
            </a:bodyPr>
            <a:lstStyle/>
            <a:p>
              <a:pPr algn="l">
                <a:buClrTx/>
                <a:buSzTx/>
                <a:buFontTx/>
              </a:pPr>
              <a:r>
                <a:rPr lang="zh-CN" altLang="en-US" sz="1350" dirty="0" smtClean="0">
                  <a:latin typeface="微软雅黑" panose="020B0503020204020204" charset="-122"/>
                  <a:ea typeface="微软雅黑" panose="020B0503020204020204" charset="-122"/>
                </a:rPr>
                <a:t>混合碳四</a:t>
              </a:r>
              <a:endParaRPr lang="zh-CN" altLang="en-US" sz="1350" dirty="0" smtClean="0">
                <a:latin typeface="微软雅黑" panose="020B0503020204020204" charset="-122"/>
                <a:ea typeface="微软雅黑" panose="020B0503020204020204" charset="-122"/>
              </a:endParaRPr>
            </a:p>
          </p:txBody>
        </p:sp>
        <p:cxnSp>
          <p:nvCxnSpPr>
            <p:cNvPr id="14" name="直接箭头连接符 13"/>
            <p:cNvCxnSpPr/>
            <p:nvPr/>
          </p:nvCxnSpPr>
          <p:spPr>
            <a:xfrm flipV="1">
              <a:off x="2210" y="6165"/>
              <a:ext cx="3637" cy="9"/>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4"/>
            <p:cNvSpPr txBox="1"/>
            <p:nvPr/>
          </p:nvSpPr>
          <p:spPr>
            <a:xfrm>
              <a:off x="2607" y="5629"/>
              <a:ext cx="2970"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cs typeface="微软雅黑" panose="020B0503020204020204" charset="-122"/>
                </a:rPr>
                <a:t>25</a:t>
              </a:r>
              <a:r>
                <a:rPr lang="en-US" altLang="zh-CN" sz="1350" dirty="0" smtClean="0">
                  <a:latin typeface="微软雅黑" panose="020B0503020204020204" charset="-122"/>
                  <a:ea typeface="微软雅黑" panose="020B0503020204020204" charset="-122"/>
                  <a:cs typeface="微软雅黑" panose="020B0503020204020204" charset="-122"/>
                </a:rPr>
                <a:t>.959</a:t>
              </a:r>
              <a:r>
                <a:rPr lang="zh-CN" altLang="en-US" sz="1350" dirty="0" smtClean="0">
                  <a:latin typeface="微软雅黑" panose="020B0503020204020204" charset="-122"/>
                  <a:ea typeface="微软雅黑" panose="020B0503020204020204" charset="-122"/>
                  <a:cs typeface="微软雅黑" panose="020B0503020204020204" charset="-122"/>
                </a:rPr>
                <a:t>万吨</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年</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57" name="TextBox 44"/>
            <p:cNvSpPr txBox="1"/>
            <p:nvPr/>
          </p:nvSpPr>
          <p:spPr>
            <a:xfrm>
              <a:off x="2996" y="6209"/>
              <a:ext cx="2168"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rPr>
                <a:t>32</a:t>
              </a:r>
              <a:r>
                <a:rPr lang="en-US" altLang="zh-CN" sz="1350" dirty="0" smtClean="0">
                  <a:latin typeface="微软雅黑" panose="020B0503020204020204" charset="-122"/>
                  <a:ea typeface="微软雅黑" panose="020B0503020204020204" charset="-122"/>
                </a:rPr>
                <a:t>.449t/h</a:t>
              </a:r>
              <a:endParaRPr lang="zh-CN" altLang="en-US" sz="1350" dirty="0">
                <a:latin typeface="微软雅黑" panose="020B0503020204020204" charset="-122"/>
                <a:ea typeface="微软雅黑" panose="020B0503020204020204" charset="-122"/>
              </a:endParaRPr>
            </a:p>
          </p:txBody>
        </p:sp>
        <p:sp>
          <p:nvSpPr>
            <p:cNvPr id="3" name="圆角矩形 2"/>
            <p:cNvSpPr/>
            <p:nvPr/>
          </p:nvSpPr>
          <p:spPr>
            <a:xfrm>
              <a:off x="5847" y="2994"/>
              <a:ext cx="1304" cy="7087"/>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zh-CN" altLang="en-US" sz="2100" b="1" dirty="0" smtClean="0"/>
                <a:t>丁二烯抽提装置</a:t>
              </a:r>
              <a:endParaRPr lang="zh-CN" altLang="en-US" sz="2100" b="1" dirty="0" smtClean="0"/>
            </a:p>
          </p:txBody>
        </p:sp>
        <p:cxnSp>
          <p:nvCxnSpPr>
            <p:cNvPr id="2" name="直接箭头连接符 1"/>
            <p:cNvCxnSpPr/>
            <p:nvPr/>
          </p:nvCxnSpPr>
          <p:spPr>
            <a:xfrm>
              <a:off x="7197" y="3556"/>
              <a:ext cx="3064" cy="7"/>
            </a:xfrm>
            <a:prstGeom prst="straightConnector1">
              <a:avLst/>
            </a:prstGeom>
            <a:ln w="15875">
              <a:solidFill>
                <a:srgbClr val="C00000"/>
              </a:solidFill>
              <a:tailEnd type="arrow"/>
            </a:ln>
          </p:spPr>
          <p:style>
            <a:lnRef idx="1">
              <a:schemeClr val="accent3"/>
            </a:lnRef>
            <a:fillRef idx="0">
              <a:schemeClr val="accent3"/>
            </a:fillRef>
            <a:effectRef idx="0">
              <a:schemeClr val="accent3"/>
            </a:effectRef>
            <a:fontRef idx="minor">
              <a:schemeClr val="tx1"/>
            </a:fontRef>
          </p:style>
        </p:cxnSp>
        <p:sp>
          <p:nvSpPr>
            <p:cNvPr id="59" name="TextBox 44"/>
            <p:cNvSpPr txBox="1"/>
            <p:nvPr/>
          </p:nvSpPr>
          <p:spPr>
            <a:xfrm>
              <a:off x="7556" y="4585"/>
              <a:ext cx="2627"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cs typeface="微软雅黑" panose="020B0503020204020204" charset="-122"/>
                </a:rPr>
                <a:t>9.88</a:t>
              </a:r>
              <a:r>
                <a:rPr lang="zh-CN" altLang="en-US" sz="1350" dirty="0" smtClean="0">
                  <a:latin typeface="微软雅黑" panose="020B0503020204020204" charset="-122"/>
                  <a:ea typeface="微软雅黑" panose="020B0503020204020204" charset="-122"/>
                  <a:cs typeface="微软雅黑" panose="020B0503020204020204" charset="-122"/>
                </a:rPr>
                <a:t>万吨</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年</a:t>
              </a:r>
              <a:endParaRPr lang="zh-CN" altLang="en-US" sz="1350" dirty="0">
                <a:latin typeface="微软雅黑" panose="020B0503020204020204" charset="-122"/>
                <a:ea typeface="微软雅黑" panose="020B0503020204020204" charset="-122"/>
                <a:cs typeface="微软雅黑" panose="020B0503020204020204" charset="-122"/>
              </a:endParaRPr>
            </a:p>
          </p:txBody>
        </p:sp>
        <p:cxnSp>
          <p:nvCxnSpPr>
            <p:cNvPr id="5" name="直接箭头连接符 4"/>
            <p:cNvCxnSpPr/>
            <p:nvPr/>
          </p:nvCxnSpPr>
          <p:spPr>
            <a:xfrm flipV="1">
              <a:off x="7197" y="5143"/>
              <a:ext cx="3064" cy="24"/>
            </a:xfrm>
            <a:prstGeom prst="straightConnector1">
              <a:avLst/>
            </a:prstGeom>
            <a:ln w="15875">
              <a:solidFill>
                <a:srgbClr val="C00000"/>
              </a:solidFill>
              <a:tailEnd type="arrow"/>
            </a:ln>
          </p:spPr>
          <p:style>
            <a:lnRef idx="1">
              <a:schemeClr val="accent3"/>
            </a:lnRef>
            <a:fillRef idx="0">
              <a:schemeClr val="accent3"/>
            </a:fillRef>
            <a:effectRef idx="0">
              <a:schemeClr val="accent3"/>
            </a:effectRef>
            <a:fontRef idx="minor">
              <a:schemeClr val="tx1"/>
            </a:fontRef>
          </p:style>
        </p:cxnSp>
        <p:cxnSp>
          <p:nvCxnSpPr>
            <p:cNvPr id="6" name="直接箭头连接符 5"/>
            <p:cNvCxnSpPr/>
            <p:nvPr/>
          </p:nvCxnSpPr>
          <p:spPr>
            <a:xfrm>
              <a:off x="7197" y="6476"/>
              <a:ext cx="3064" cy="4"/>
            </a:xfrm>
            <a:prstGeom prst="straightConnector1">
              <a:avLst/>
            </a:prstGeom>
            <a:ln w="15875">
              <a:solidFill>
                <a:srgbClr val="C00000"/>
              </a:solidFill>
              <a:tailEnd type="arrow"/>
            </a:ln>
          </p:spPr>
          <p:style>
            <a:lnRef idx="1">
              <a:schemeClr val="accent3"/>
            </a:lnRef>
            <a:fillRef idx="0">
              <a:schemeClr val="accent3"/>
            </a:fillRef>
            <a:effectRef idx="0">
              <a:schemeClr val="accent3"/>
            </a:effectRef>
            <a:fontRef idx="minor">
              <a:schemeClr val="tx1"/>
            </a:fontRef>
          </p:style>
        </p:cxnSp>
        <p:cxnSp>
          <p:nvCxnSpPr>
            <p:cNvPr id="7" name="直接箭头连接符 6"/>
            <p:cNvCxnSpPr/>
            <p:nvPr/>
          </p:nvCxnSpPr>
          <p:spPr>
            <a:xfrm flipV="1">
              <a:off x="7197" y="7856"/>
              <a:ext cx="3064" cy="22"/>
            </a:xfrm>
            <a:prstGeom prst="straightConnector1">
              <a:avLst/>
            </a:prstGeom>
            <a:ln w="15875">
              <a:solidFill>
                <a:srgbClr val="C00000"/>
              </a:solidFill>
              <a:tailEnd type="arrow"/>
            </a:ln>
          </p:spPr>
          <p:style>
            <a:lnRef idx="1">
              <a:schemeClr val="accent3"/>
            </a:lnRef>
            <a:fillRef idx="0">
              <a:schemeClr val="accent3"/>
            </a:fillRef>
            <a:effectRef idx="0">
              <a:schemeClr val="accent3"/>
            </a:effectRef>
            <a:fontRef idx="minor">
              <a:schemeClr val="tx1"/>
            </a:fontRef>
          </p:style>
        </p:cxnSp>
        <p:cxnSp>
          <p:nvCxnSpPr>
            <p:cNvPr id="8" name="直接箭头连接符 7"/>
            <p:cNvCxnSpPr/>
            <p:nvPr/>
          </p:nvCxnSpPr>
          <p:spPr>
            <a:xfrm>
              <a:off x="7197" y="9460"/>
              <a:ext cx="3064" cy="3"/>
            </a:xfrm>
            <a:prstGeom prst="straightConnector1">
              <a:avLst/>
            </a:prstGeom>
            <a:ln w="15875">
              <a:solidFill>
                <a:srgbClr val="C00000"/>
              </a:solidFill>
              <a:tailEnd type="arrow"/>
            </a:ln>
          </p:spPr>
          <p:style>
            <a:lnRef idx="1">
              <a:schemeClr val="accent3"/>
            </a:lnRef>
            <a:fillRef idx="0">
              <a:schemeClr val="accent3"/>
            </a:fillRef>
            <a:effectRef idx="0">
              <a:schemeClr val="accent3"/>
            </a:effectRef>
            <a:fontRef idx="minor">
              <a:schemeClr val="tx1"/>
            </a:fontRef>
          </p:style>
        </p:cxnSp>
        <p:sp>
          <p:nvSpPr>
            <p:cNvPr id="45" name="TextBox 44"/>
            <p:cNvSpPr txBox="1"/>
            <p:nvPr/>
          </p:nvSpPr>
          <p:spPr>
            <a:xfrm>
              <a:off x="7689" y="2984"/>
              <a:ext cx="2120"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cs typeface="微软雅黑" panose="020B0503020204020204" charset="-122"/>
                </a:rPr>
                <a:t>1</a:t>
              </a:r>
              <a:r>
                <a:rPr lang="zh-CN" altLang="en-US" sz="1350" dirty="0" smtClean="0">
                  <a:latin typeface="微软雅黑" panose="020B0503020204020204" charset="-122"/>
                  <a:ea typeface="微软雅黑" panose="020B0503020204020204" charset="-122"/>
                  <a:cs typeface="微软雅黑" panose="020B0503020204020204" charset="-122"/>
                </a:rPr>
                <a:t>4万吨</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年</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55" name="TextBox 44"/>
            <p:cNvSpPr txBox="1"/>
            <p:nvPr/>
          </p:nvSpPr>
          <p:spPr>
            <a:xfrm>
              <a:off x="7880" y="3566"/>
              <a:ext cx="1893"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rPr>
                <a:t>17.5t/h</a:t>
              </a:r>
              <a:endParaRPr lang="zh-CN" altLang="en-US" sz="1350" dirty="0">
                <a:latin typeface="微软雅黑" panose="020B0503020204020204" charset="-122"/>
                <a:ea typeface="微软雅黑" panose="020B0503020204020204" charset="-122"/>
              </a:endParaRPr>
            </a:p>
          </p:txBody>
        </p:sp>
        <p:sp>
          <p:nvSpPr>
            <p:cNvPr id="60" name="TextBox 44"/>
            <p:cNvSpPr txBox="1"/>
            <p:nvPr/>
          </p:nvSpPr>
          <p:spPr>
            <a:xfrm>
              <a:off x="7718" y="5148"/>
              <a:ext cx="2090"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rPr>
                <a:t>12.35t/h</a:t>
              </a:r>
              <a:endParaRPr lang="zh-CN" altLang="en-US" sz="1350" dirty="0">
                <a:latin typeface="微软雅黑" panose="020B0503020204020204" charset="-122"/>
                <a:ea typeface="微软雅黑" panose="020B0503020204020204" charset="-122"/>
              </a:endParaRPr>
            </a:p>
          </p:txBody>
        </p:sp>
        <p:sp>
          <p:nvSpPr>
            <p:cNvPr id="62" name="TextBox 44"/>
            <p:cNvSpPr txBox="1"/>
            <p:nvPr/>
          </p:nvSpPr>
          <p:spPr>
            <a:xfrm>
              <a:off x="7632" y="5897"/>
              <a:ext cx="2790"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cs typeface="微软雅黑" panose="020B0503020204020204" charset="-122"/>
                </a:rPr>
                <a:t>1.893</a:t>
              </a:r>
              <a:r>
                <a:rPr lang="zh-CN" altLang="en-US" sz="1350" dirty="0" smtClean="0">
                  <a:latin typeface="微软雅黑" panose="020B0503020204020204" charset="-122"/>
                  <a:ea typeface="微软雅黑" panose="020B0503020204020204" charset="-122"/>
                  <a:cs typeface="微软雅黑" panose="020B0503020204020204" charset="-122"/>
                </a:rPr>
                <a:t>万吨</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年</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63" name="TextBox 44"/>
            <p:cNvSpPr txBox="1"/>
            <p:nvPr/>
          </p:nvSpPr>
          <p:spPr>
            <a:xfrm>
              <a:off x="7910" y="6480"/>
              <a:ext cx="1893"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rPr>
                <a:t>2.366t/h</a:t>
              </a:r>
              <a:endParaRPr lang="en-US" altLang="zh-CN" sz="1350" dirty="0" smtClean="0">
                <a:latin typeface="微软雅黑" panose="020B0503020204020204" charset="-122"/>
                <a:ea typeface="微软雅黑" panose="020B0503020204020204" charset="-122"/>
              </a:endParaRPr>
            </a:p>
          </p:txBody>
        </p:sp>
        <p:sp>
          <p:nvSpPr>
            <p:cNvPr id="65" name="TextBox 44"/>
            <p:cNvSpPr txBox="1"/>
            <p:nvPr/>
          </p:nvSpPr>
          <p:spPr>
            <a:xfrm>
              <a:off x="7592" y="7275"/>
              <a:ext cx="3069"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cs typeface="微软雅黑" panose="020B0503020204020204" charset="-122"/>
                </a:rPr>
                <a:t>0.176</a:t>
              </a:r>
              <a:r>
                <a:rPr lang="zh-CN" altLang="en-US" sz="1350" dirty="0" smtClean="0">
                  <a:latin typeface="微软雅黑" panose="020B0503020204020204" charset="-122"/>
                  <a:ea typeface="微软雅黑" panose="020B0503020204020204" charset="-122"/>
                  <a:cs typeface="微软雅黑" panose="020B0503020204020204" charset="-122"/>
                </a:rPr>
                <a:t>万吨</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年</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66" name="TextBox 44"/>
            <p:cNvSpPr txBox="1"/>
            <p:nvPr/>
          </p:nvSpPr>
          <p:spPr>
            <a:xfrm>
              <a:off x="7951" y="7856"/>
              <a:ext cx="1893"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rPr>
                <a:t>0.22t/h</a:t>
              </a:r>
              <a:endParaRPr lang="en-US" altLang="zh-CN" sz="1350" dirty="0" smtClean="0">
                <a:latin typeface="微软雅黑" panose="020B0503020204020204" charset="-122"/>
                <a:ea typeface="微软雅黑" panose="020B0503020204020204" charset="-122"/>
              </a:endParaRPr>
            </a:p>
          </p:txBody>
        </p:sp>
        <p:sp>
          <p:nvSpPr>
            <p:cNvPr id="68" name="TextBox 44"/>
            <p:cNvSpPr txBox="1"/>
            <p:nvPr/>
          </p:nvSpPr>
          <p:spPr>
            <a:xfrm>
              <a:off x="7793" y="8874"/>
              <a:ext cx="2783"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cs typeface="微软雅黑" panose="020B0503020204020204" charset="-122"/>
                </a:rPr>
                <a:t>0.01</a:t>
              </a:r>
              <a:r>
                <a:rPr lang="zh-CN" altLang="en-US" sz="1350" dirty="0" smtClean="0">
                  <a:latin typeface="微软雅黑" panose="020B0503020204020204" charset="-122"/>
                  <a:ea typeface="微软雅黑" panose="020B0503020204020204" charset="-122"/>
                  <a:cs typeface="微软雅黑" panose="020B0503020204020204" charset="-122"/>
                </a:rPr>
                <a:t>万吨</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年</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69" name="TextBox 44"/>
            <p:cNvSpPr txBox="1"/>
            <p:nvPr/>
          </p:nvSpPr>
          <p:spPr>
            <a:xfrm>
              <a:off x="7994" y="9455"/>
              <a:ext cx="1893" cy="628"/>
            </a:xfrm>
            <a:prstGeom prst="rect">
              <a:avLst/>
            </a:prstGeom>
            <a:noFill/>
          </p:spPr>
          <p:txBody>
            <a:bodyPr wrap="square" rtlCol="0">
              <a:spAutoFit/>
            </a:bodyPr>
            <a:lstStyle/>
            <a:p>
              <a:r>
                <a:rPr lang="en-US" altLang="zh-CN" sz="1350" dirty="0" smtClean="0">
                  <a:latin typeface="微软雅黑" panose="020B0503020204020204" charset="-122"/>
                  <a:ea typeface="微软雅黑" panose="020B0503020204020204" charset="-122"/>
                </a:rPr>
                <a:t>0.012t/h</a:t>
              </a:r>
              <a:endParaRPr lang="en-US" altLang="zh-CN" sz="1350" dirty="0" smtClean="0">
                <a:latin typeface="微软雅黑" panose="020B0503020204020204" charset="-122"/>
                <a:ea typeface="微软雅黑" panose="020B0503020204020204" charset="-122"/>
              </a:endParaRPr>
            </a:p>
          </p:txBody>
        </p:sp>
        <p:sp>
          <p:nvSpPr>
            <p:cNvPr id="58" name="TextBox 44"/>
            <p:cNvSpPr txBox="1"/>
            <p:nvPr/>
          </p:nvSpPr>
          <p:spPr>
            <a:xfrm>
              <a:off x="10316" y="3265"/>
              <a:ext cx="2440"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rPr>
                <a:t>丁二烯产品</a:t>
              </a:r>
              <a:endParaRPr lang="zh-CN" altLang="en-US" sz="1350" dirty="0">
                <a:latin typeface="微软雅黑" panose="020B0503020204020204" charset="-122"/>
                <a:ea typeface="微软雅黑" panose="020B0503020204020204" charset="-122"/>
              </a:endParaRPr>
            </a:p>
          </p:txBody>
        </p:sp>
        <p:sp>
          <p:nvSpPr>
            <p:cNvPr id="61" name="TextBox 44"/>
            <p:cNvSpPr txBox="1"/>
            <p:nvPr/>
          </p:nvSpPr>
          <p:spPr>
            <a:xfrm>
              <a:off x="10351" y="4847"/>
              <a:ext cx="2440"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rPr>
                <a:t>抽余液</a:t>
              </a:r>
              <a:endParaRPr lang="zh-CN" altLang="en-US" sz="1350" dirty="0" smtClean="0">
                <a:latin typeface="微软雅黑" panose="020B0503020204020204" charset="-122"/>
                <a:ea typeface="微软雅黑" panose="020B0503020204020204" charset="-122"/>
              </a:endParaRPr>
            </a:p>
          </p:txBody>
        </p:sp>
        <p:sp>
          <p:nvSpPr>
            <p:cNvPr id="64" name="TextBox 44"/>
            <p:cNvSpPr txBox="1"/>
            <p:nvPr/>
          </p:nvSpPr>
          <p:spPr>
            <a:xfrm>
              <a:off x="10346" y="6179"/>
              <a:ext cx="2440"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rPr>
                <a:t>液化燃料</a:t>
              </a:r>
              <a:endParaRPr lang="zh-CN" altLang="en-US" sz="1350" dirty="0" smtClean="0">
                <a:latin typeface="微软雅黑" panose="020B0503020204020204" charset="-122"/>
                <a:ea typeface="微软雅黑" panose="020B0503020204020204" charset="-122"/>
              </a:endParaRPr>
            </a:p>
          </p:txBody>
        </p:sp>
        <p:sp>
          <p:nvSpPr>
            <p:cNvPr id="67" name="TextBox 44"/>
            <p:cNvSpPr txBox="1"/>
            <p:nvPr/>
          </p:nvSpPr>
          <p:spPr>
            <a:xfrm>
              <a:off x="10367" y="7553"/>
              <a:ext cx="2440"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rPr>
                <a:t>丙炔气</a:t>
              </a:r>
              <a:endParaRPr lang="zh-CN" altLang="en-US" sz="1350" dirty="0" smtClean="0">
                <a:latin typeface="微软雅黑" panose="020B0503020204020204" charset="-122"/>
                <a:ea typeface="微软雅黑" panose="020B0503020204020204" charset="-122"/>
              </a:endParaRPr>
            </a:p>
          </p:txBody>
        </p:sp>
        <p:sp>
          <p:nvSpPr>
            <p:cNvPr id="70" name="TextBox 44"/>
            <p:cNvSpPr txBox="1"/>
            <p:nvPr/>
          </p:nvSpPr>
          <p:spPr>
            <a:xfrm>
              <a:off x="10422" y="9154"/>
              <a:ext cx="2440" cy="628"/>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rPr>
                <a:t>燃料油</a:t>
              </a:r>
              <a:endParaRPr lang="zh-CN" altLang="en-US" sz="1350" dirty="0" smtClean="0">
                <a:latin typeface="微软雅黑" panose="020B0503020204020204" charset="-122"/>
                <a:ea typeface="微软雅黑" panose="020B0503020204020204" charset="-122"/>
              </a:endParaRPr>
            </a:p>
          </p:txBody>
        </p:sp>
        <p:sp>
          <p:nvSpPr>
            <p:cNvPr id="10" name="文本框 9"/>
            <p:cNvSpPr txBox="1"/>
            <p:nvPr/>
          </p:nvSpPr>
          <p:spPr>
            <a:xfrm>
              <a:off x="12615" y="3256"/>
              <a:ext cx="3270" cy="628"/>
            </a:xfrm>
            <a:prstGeom prst="rect">
              <a:avLst/>
            </a:prstGeom>
            <a:noFill/>
          </p:spPr>
          <p:txBody>
            <a:bodyPr wrap="square" rtlCol="0">
              <a:spAutoFit/>
            </a:bodyPr>
            <a:lstStyle/>
            <a:p>
              <a:r>
                <a:rPr lang="zh-CN" altLang="en-US" sz="1350"/>
                <a:t>至罐区，外销</a:t>
              </a:r>
              <a:endParaRPr lang="zh-CN" altLang="en-US" sz="1350"/>
            </a:p>
          </p:txBody>
        </p:sp>
        <p:sp>
          <p:nvSpPr>
            <p:cNvPr id="11" name="文本框 10"/>
            <p:cNvSpPr txBox="1"/>
            <p:nvPr/>
          </p:nvSpPr>
          <p:spPr>
            <a:xfrm>
              <a:off x="12615" y="5561"/>
              <a:ext cx="3270" cy="628"/>
            </a:xfrm>
            <a:prstGeom prst="rect">
              <a:avLst/>
            </a:prstGeom>
            <a:noFill/>
          </p:spPr>
          <p:txBody>
            <a:bodyPr wrap="square" rtlCol="0">
              <a:spAutoFit/>
            </a:bodyPr>
            <a:lstStyle/>
            <a:p>
              <a:r>
                <a:rPr lang="zh-CN" altLang="en-US" sz="1350"/>
                <a:t>至碳四加氢装置</a:t>
              </a:r>
              <a:endParaRPr lang="zh-CN" altLang="en-US" sz="1350"/>
            </a:p>
          </p:txBody>
        </p:sp>
        <p:sp>
          <p:nvSpPr>
            <p:cNvPr id="13" name="文本框 12"/>
            <p:cNvSpPr txBox="1"/>
            <p:nvPr/>
          </p:nvSpPr>
          <p:spPr>
            <a:xfrm>
              <a:off x="12615" y="7511"/>
              <a:ext cx="3270" cy="628"/>
            </a:xfrm>
            <a:prstGeom prst="rect">
              <a:avLst/>
            </a:prstGeom>
            <a:noFill/>
          </p:spPr>
          <p:txBody>
            <a:bodyPr wrap="square" rtlCol="0">
              <a:spAutoFit/>
            </a:bodyPr>
            <a:lstStyle/>
            <a:p>
              <a:r>
                <a:rPr lang="zh-CN" altLang="en-US" sz="1350"/>
                <a:t>至乙烯装置回收</a:t>
              </a:r>
              <a:endParaRPr lang="zh-CN" altLang="en-US" sz="1350"/>
            </a:p>
          </p:txBody>
        </p:sp>
        <p:sp>
          <p:nvSpPr>
            <p:cNvPr id="15" name="文本框 14"/>
            <p:cNvSpPr txBox="1"/>
            <p:nvPr/>
          </p:nvSpPr>
          <p:spPr>
            <a:xfrm>
              <a:off x="12615" y="9172"/>
              <a:ext cx="3270" cy="628"/>
            </a:xfrm>
            <a:prstGeom prst="rect">
              <a:avLst/>
            </a:prstGeom>
            <a:noFill/>
          </p:spPr>
          <p:txBody>
            <a:bodyPr wrap="square" rtlCol="0">
              <a:spAutoFit/>
            </a:bodyPr>
            <a:lstStyle/>
            <a:p>
              <a:r>
                <a:rPr lang="zh-CN" altLang="en-US" sz="1350"/>
                <a:t>至焚烧炉或装车</a:t>
              </a:r>
              <a:endParaRPr lang="zh-CN" altLang="en-US" sz="1350"/>
            </a:p>
          </p:txBody>
        </p:sp>
        <p:sp>
          <p:nvSpPr>
            <p:cNvPr id="16" name="右大括号 15"/>
            <p:cNvSpPr/>
            <p:nvPr/>
          </p:nvSpPr>
          <p:spPr>
            <a:xfrm>
              <a:off x="12004" y="5041"/>
              <a:ext cx="453" cy="162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735" y="652922"/>
            <a:ext cx="2023772"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1.4.4</a:t>
            </a:r>
            <a:r>
              <a:rPr lang="en-US" sz="1650" b="1" dirty="0">
                <a:solidFill>
                  <a:schemeClr val="tx1"/>
                </a:solidFill>
                <a:latin typeface="+mn-ea"/>
              </a:rPr>
              <a:t> </a:t>
            </a:r>
            <a:r>
              <a:rPr lang="zh-CN" altLang="en-US" sz="1650" b="1" dirty="0">
                <a:solidFill>
                  <a:schemeClr val="tx1"/>
                </a:solidFill>
                <a:latin typeface="+mn-ea"/>
              </a:rPr>
              <a:t>工艺原理</a:t>
            </a:r>
            <a:endParaRPr lang="zh-CN" altLang="en-US" sz="1650" b="1" dirty="0">
              <a:solidFill>
                <a:schemeClr val="tx1"/>
              </a:solidFill>
              <a:latin typeface="+mn-ea"/>
            </a:endParaRPr>
          </a:p>
        </p:txBody>
      </p:sp>
      <p:sp>
        <p:nvSpPr>
          <p:cNvPr id="5" name="文本框 4"/>
          <p:cNvSpPr txBox="1"/>
          <p:nvPr/>
        </p:nvSpPr>
        <p:spPr>
          <a:xfrm>
            <a:off x="932498" y="1155832"/>
            <a:ext cx="6683693" cy="3322955"/>
          </a:xfrm>
          <a:prstGeom prst="rect">
            <a:avLst/>
          </a:prstGeom>
          <a:noFill/>
        </p:spPr>
        <p:txBody>
          <a:bodyPr wrap="square" rtlCol="0">
            <a:spAutoFit/>
          </a:bodyPr>
          <a:lstStyle/>
          <a:p>
            <a:pPr marL="342900" indent="-342900">
              <a:lnSpc>
                <a:spcPct val="200000"/>
              </a:lnSpc>
              <a:buFont typeface="Wingdings" panose="05000000000000000000" charset="0"/>
              <a:buChar char="Ø"/>
            </a:pPr>
            <a:r>
              <a:rPr lang="zh-CN" altLang="en-US" sz="1500" dirty="0" smtClean="0">
                <a:sym typeface="+mn-ea"/>
              </a:rPr>
              <a:t>原料</a:t>
            </a:r>
            <a:r>
              <a:rPr lang="zh-CN" altLang="en-US" sz="1500" dirty="0" smtClean="0">
                <a:solidFill>
                  <a:srgbClr val="C00000"/>
                </a:solidFill>
                <a:sym typeface="+mn-ea"/>
              </a:rPr>
              <a:t>混合碳四</a:t>
            </a:r>
            <a:r>
              <a:rPr lang="zh-CN" altLang="en-US" sz="1500" dirty="0" smtClean="0">
                <a:sym typeface="+mn-ea"/>
              </a:rPr>
              <a:t>以</a:t>
            </a:r>
            <a:r>
              <a:rPr lang="en-US" altLang="zh-CN" sz="1500" dirty="0" smtClean="0">
                <a:solidFill>
                  <a:srgbClr val="C00000"/>
                </a:solidFill>
                <a:sym typeface="+mn-ea"/>
              </a:rPr>
              <a:t>DMF</a:t>
            </a:r>
            <a:r>
              <a:rPr lang="en-US" altLang="zh-CN" sz="1500" dirty="0" smtClean="0">
                <a:sym typeface="+mn-ea"/>
              </a:rPr>
              <a:t>为溶剂，采取</a:t>
            </a:r>
            <a:r>
              <a:rPr lang="en-US" altLang="zh-CN" sz="1500" dirty="0" smtClean="0">
                <a:solidFill>
                  <a:srgbClr val="C00000"/>
                </a:solidFill>
                <a:sym typeface="+mn-ea"/>
              </a:rPr>
              <a:t>两级萃取精馏，</a:t>
            </a:r>
            <a:r>
              <a:rPr lang="zh-CN" altLang="en-US" sz="1500" dirty="0" smtClean="0">
                <a:solidFill>
                  <a:srgbClr val="C00000"/>
                </a:solidFill>
                <a:sym typeface="+mn-ea"/>
              </a:rPr>
              <a:t>两级普通精馏</a:t>
            </a:r>
            <a:r>
              <a:rPr lang="zh-CN" altLang="en-US" sz="1500" dirty="0" smtClean="0">
                <a:sym typeface="+mn-ea"/>
              </a:rPr>
              <a:t>，等到</a:t>
            </a:r>
            <a:r>
              <a:rPr lang="zh-CN" altLang="en-US" sz="1500" dirty="0" smtClean="0">
                <a:solidFill>
                  <a:srgbClr val="C00000"/>
                </a:solidFill>
                <a:sym typeface="+mn-ea"/>
              </a:rPr>
              <a:t>聚合级</a:t>
            </a:r>
            <a:r>
              <a:rPr lang="en-US" altLang="zh-CN" sz="1500" dirty="0" smtClean="0">
                <a:solidFill>
                  <a:srgbClr val="C00000"/>
                </a:solidFill>
                <a:sym typeface="+mn-ea"/>
              </a:rPr>
              <a:t>1</a:t>
            </a:r>
            <a:r>
              <a:rPr lang="zh-CN" altLang="en-US" sz="1500" dirty="0" smtClean="0">
                <a:solidFill>
                  <a:srgbClr val="C00000"/>
                </a:solidFill>
                <a:sym typeface="+mn-ea"/>
              </a:rPr>
              <a:t>，</a:t>
            </a:r>
            <a:r>
              <a:rPr lang="en-US" altLang="zh-CN" sz="1500" dirty="0" smtClean="0">
                <a:solidFill>
                  <a:srgbClr val="C00000"/>
                </a:solidFill>
                <a:sym typeface="+mn-ea"/>
              </a:rPr>
              <a:t>3-</a:t>
            </a:r>
            <a:r>
              <a:rPr lang="zh-CN" altLang="en-US" sz="1500" dirty="0" smtClean="0">
                <a:solidFill>
                  <a:srgbClr val="C00000"/>
                </a:solidFill>
                <a:sym typeface="+mn-ea"/>
              </a:rPr>
              <a:t>丁二烯</a:t>
            </a:r>
            <a:endParaRPr lang="zh-CN" altLang="en-US" sz="1500" dirty="0" smtClean="0">
              <a:sym typeface="+mn-ea"/>
            </a:endParaRPr>
          </a:p>
          <a:p>
            <a:pPr marL="457200" indent="-457200">
              <a:lnSpc>
                <a:spcPct val="200000"/>
              </a:lnSpc>
              <a:buFont typeface="+mj-lt"/>
              <a:buAutoNum type="alphaLcParenR"/>
            </a:pPr>
            <a:r>
              <a:rPr lang="zh-CN" altLang="en-US" sz="1500" dirty="0" smtClean="0">
                <a:sym typeface="+mn-ea"/>
              </a:rPr>
              <a:t>萃取精馏原理：向原料中加入</a:t>
            </a:r>
            <a:r>
              <a:rPr lang="zh-CN" altLang="en-US" sz="1500" dirty="0" smtClean="0">
                <a:solidFill>
                  <a:srgbClr val="C00000"/>
                </a:solidFill>
                <a:sym typeface="+mn-ea"/>
              </a:rPr>
              <a:t>第三种组分（萃取剂或溶剂）</a:t>
            </a:r>
            <a:r>
              <a:rPr lang="zh-CN" altLang="en-US" sz="1500" dirty="0" smtClean="0">
                <a:sym typeface="+mn-ea"/>
              </a:rPr>
              <a:t>，</a:t>
            </a:r>
            <a:r>
              <a:rPr lang="zh-CN" altLang="en-US" sz="1500" dirty="0" smtClean="0">
                <a:solidFill>
                  <a:srgbClr val="C00000"/>
                </a:solidFill>
                <a:sym typeface="+mn-ea"/>
              </a:rPr>
              <a:t>改变</a:t>
            </a:r>
            <a:r>
              <a:rPr lang="zh-CN" altLang="en-US" sz="1500" dirty="0" smtClean="0">
                <a:sym typeface="+mn-ea"/>
              </a:rPr>
              <a:t>组分间原有的</a:t>
            </a:r>
            <a:r>
              <a:rPr lang="zh-CN" altLang="en-US" sz="1500" dirty="0" smtClean="0">
                <a:solidFill>
                  <a:srgbClr val="C00000"/>
                </a:solidFill>
                <a:sym typeface="+mn-ea"/>
              </a:rPr>
              <a:t>相对挥发度</a:t>
            </a:r>
            <a:endParaRPr lang="zh-CN" altLang="en-US" sz="1500" dirty="0" smtClean="0">
              <a:sym typeface="+mn-ea"/>
            </a:endParaRPr>
          </a:p>
          <a:p>
            <a:pPr marL="457200" indent="-457200">
              <a:lnSpc>
                <a:spcPct val="200000"/>
              </a:lnSpc>
              <a:buFont typeface="+mj-lt"/>
              <a:buAutoNum type="alphaLcParenR"/>
            </a:pPr>
            <a:r>
              <a:rPr lang="zh-CN" altLang="en-US" sz="1500" dirty="0" smtClean="0">
                <a:sym typeface="+mn-ea"/>
              </a:rPr>
              <a:t>普通精馏原理：利用各组分</a:t>
            </a:r>
            <a:r>
              <a:rPr lang="zh-CN" altLang="en-US" sz="1500" dirty="0" smtClean="0">
                <a:solidFill>
                  <a:srgbClr val="C00000"/>
                </a:solidFill>
                <a:sym typeface="+mn-ea"/>
              </a:rPr>
              <a:t>沸点不同（挥发度不同）</a:t>
            </a:r>
            <a:r>
              <a:rPr lang="zh-CN" altLang="en-US" sz="1500" dirty="0" smtClean="0">
                <a:sym typeface="+mn-ea"/>
              </a:rPr>
              <a:t>，经过</a:t>
            </a:r>
            <a:r>
              <a:rPr lang="zh-CN" altLang="en-US" sz="1500" dirty="0" smtClean="0">
                <a:solidFill>
                  <a:srgbClr val="C00000"/>
                </a:solidFill>
                <a:sym typeface="+mn-ea"/>
              </a:rPr>
              <a:t>多次部分汽化</a:t>
            </a:r>
            <a:r>
              <a:rPr lang="zh-CN" altLang="en-US" sz="1500" dirty="0" smtClean="0">
                <a:sym typeface="+mn-ea"/>
              </a:rPr>
              <a:t>，</a:t>
            </a:r>
            <a:r>
              <a:rPr lang="zh-CN" altLang="en-US" sz="1500" dirty="0" smtClean="0">
                <a:solidFill>
                  <a:srgbClr val="C00000"/>
                </a:solidFill>
                <a:sym typeface="+mn-ea"/>
              </a:rPr>
              <a:t>多次部分冷凝</a:t>
            </a:r>
            <a:r>
              <a:rPr lang="zh-CN" altLang="en-US" sz="1500" dirty="0" smtClean="0">
                <a:sym typeface="+mn-ea"/>
              </a:rPr>
              <a:t>，液相中的轻组分转移到气相中，气相中的重组分转移到液相中</a:t>
            </a:r>
            <a:endParaRPr lang="zh-CN" altLang="en-US" sz="1500" dirty="0" smtClean="0">
              <a:sym typeface="+mn-ea"/>
            </a:endParaRPr>
          </a:p>
        </p:txBody>
      </p:sp>
      <p:pic>
        <p:nvPicPr>
          <p:cNvPr id="53" name="图片 5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0530"/>
            <a:ext cx="2820353"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1.4.5</a:t>
            </a:r>
            <a:r>
              <a:rPr lang="en-US" sz="1650" b="1" dirty="0">
                <a:solidFill>
                  <a:schemeClr val="tx1"/>
                </a:solidFill>
                <a:latin typeface="+mn-ea"/>
              </a:rPr>
              <a:t> </a:t>
            </a:r>
            <a:r>
              <a:rPr lang="zh-CN" altLang="en-US" sz="1650" b="1" dirty="0">
                <a:solidFill>
                  <a:schemeClr val="tx1"/>
                </a:solidFill>
                <a:latin typeface="+mn-ea"/>
              </a:rPr>
              <a:t>产品规格</a:t>
            </a:r>
            <a:endParaRPr lang="zh-CN" altLang="en-US" sz="1650" b="1" dirty="0">
              <a:solidFill>
                <a:schemeClr val="tx1"/>
              </a:solidFill>
              <a:latin typeface="+mn-ea"/>
            </a:endParaRPr>
          </a:p>
        </p:txBody>
      </p:sp>
      <p:graphicFrame>
        <p:nvGraphicFramePr>
          <p:cNvPr id="15" name="表格 14"/>
          <p:cNvGraphicFramePr>
            <a:graphicFrameLocks noGrp="1"/>
          </p:cNvGraphicFramePr>
          <p:nvPr>
            <p:custDataLst>
              <p:tags r:id="rId1"/>
            </p:custDataLst>
          </p:nvPr>
        </p:nvGraphicFramePr>
        <p:xfrm>
          <a:off x="1357529" y="1224558"/>
          <a:ext cx="6429375" cy="3347720"/>
        </p:xfrm>
        <a:graphic>
          <a:graphicData uri="http://schemas.openxmlformats.org/drawingml/2006/table">
            <a:tbl>
              <a:tblPr/>
              <a:tblGrid>
                <a:gridCol w="531495"/>
                <a:gridCol w="1096645"/>
                <a:gridCol w="747395"/>
                <a:gridCol w="2259965"/>
                <a:gridCol w="896620"/>
                <a:gridCol w="897255"/>
              </a:tblGrid>
              <a:tr h="431800">
                <a:tc>
                  <a:txBody>
                    <a:bodyPr/>
                    <a:lstStyle/>
                    <a:p>
                      <a:pPr algn="ctr" fontAlgn="ctr"/>
                      <a:r>
                        <a:rPr lang="zh-CN" altLang="en-US" sz="1500" b="1" i="0" u="none" strike="noStrike" dirty="0">
                          <a:solidFill>
                            <a:srgbClr val="C00000"/>
                          </a:solidFill>
                          <a:latin typeface="微软雅黑" panose="020B0503020204020204" charset="-122"/>
                          <a:ea typeface="微软雅黑" panose="020B0503020204020204" charset="-122"/>
                        </a:rPr>
                        <a:t>序号</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500" b="1" i="0" u="none" strike="noStrike" dirty="0">
                          <a:solidFill>
                            <a:srgbClr val="C00000"/>
                          </a:solidFill>
                          <a:latin typeface="微软雅黑" panose="020B0503020204020204" charset="-122"/>
                          <a:ea typeface="微软雅黑" panose="020B0503020204020204" charset="-122"/>
                        </a:rPr>
                        <a:t>项目</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500" b="1" i="0" u="none" strike="noStrike" dirty="0">
                          <a:solidFill>
                            <a:srgbClr val="C00000"/>
                          </a:solidFill>
                          <a:latin typeface="微软雅黑" panose="020B0503020204020204" charset="-122"/>
                          <a:ea typeface="微软雅黑" panose="020B0503020204020204" charset="-122"/>
                        </a:rPr>
                        <a:t>单位</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500" b="1" i="0" u="none" strike="noStrike" dirty="0">
                          <a:solidFill>
                            <a:srgbClr val="C00000"/>
                          </a:solidFill>
                          <a:latin typeface="微软雅黑" panose="020B0503020204020204" charset="-122"/>
                          <a:ea typeface="微软雅黑" panose="020B0503020204020204" charset="-122"/>
                        </a:rPr>
                        <a:t>指标</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500" b="1" i="0" u="none" strike="noStrike" dirty="0">
                          <a:solidFill>
                            <a:srgbClr val="C00000"/>
                          </a:solidFill>
                          <a:latin typeface="微软雅黑" panose="020B0503020204020204" charset="-122"/>
                          <a:ea typeface="微软雅黑" panose="020B0503020204020204" charset="-122"/>
                        </a:rPr>
                        <a:t>试验方法</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r>
                        <a:rPr lang="zh-CN" altLang="en-US" sz="1500" b="1" i="0" u="none" strike="noStrike" dirty="0">
                          <a:solidFill>
                            <a:srgbClr val="C00000"/>
                          </a:solidFill>
                          <a:latin typeface="微软雅黑" panose="020B0503020204020204" charset="-122"/>
                          <a:ea typeface="微软雅黑" panose="020B0503020204020204" charset="-122"/>
                        </a:rPr>
                        <a:t>内控</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外观</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无色透明无悬浮物</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a:solidFill>
                            <a:srgbClr val="000000"/>
                          </a:solidFill>
                          <a:latin typeface="微软雅黑" panose="020B0503020204020204" charset="-122"/>
                          <a:ea typeface="微软雅黑" panose="020B0503020204020204" charset="-122"/>
                        </a:rPr>
                        <a:t>GB/T6012</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4485">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2</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纯度</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%wt</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a:t>
                      </a:r>
                      <a:r>
                        <a:rPr lang="en-US" altLang="zh-CN" sz="1350" b="0" i="0" u="none" strike="noStrike">
                          <a:solidFill>
                            <a:srgbClr val="000000"/>
                          </a:solidFill>
                          <a:latin typeface="微软雅黑" panose="020B0503020204020204" charset="-122"/>
                          <a:ea typeface="微软雅黑" panose="020B0503020204020204" charset="-122"/>
                        </a:rPr>
                        <a:t>99.5</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GB/T6013</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r>
                        <a:rPr lang="en-US" altLang="en-US" sz="1350" b="0" i="0" u="none" strike="noStrike">
                          <a:solidFill>
                            <a:srgbClr val="000000"/>
                          </a:solidFill>
                          <a:latin typeface="微软雅黑" panose="020B0503020204020204" charset="-122"/>
                          <a:ea typeface="微软雅黑" panose="020B0503020204020204" charset="-122"/>
                        </a:rPr>
                        <a:t>≥99.6</a:t>
                      </a: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3</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总炔烃</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a:solidFill>
                            <a:srgbClr val="000000"/>
                          </a:solidFill>
                          <a:latin typeface="微软雅黑" panose="020B0503020204020204" charset="-122"/>
                          <a:ea typeface="微软雅黑" panose="020B0503020204020204" charset="-122"/>
                        </a:rPr>
                        <a:t>ppm </a:t>
                      </a:r>
                      <a:r>
                        <a:rPr lang="en-US" sz="1350" b="0" i="0" u="none" strike="noStrike" dirty="0" err="1">
                          <a:solidFill>
                            <a:srgbClr val="000000"/>
                          </a:solidFill>
                          <a:latin typeface="微软雅黑" panose="020B0503020204020204" charset="-122"/>
                          <a:ea typeface="微软雅黑" panose="020B0503020204020204" charset="-122"/>
                        </a:rPr>
                        <a:t>wt</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20</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（乙烯基乙炔≤</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GB/T6017</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4</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二聚物</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err="1">
                          <a:solidFill>
                            <a:srgbClr val="000000"/>
                          </a:solidFill>
                          <a:latin typeface="微软雅黑" panose="020B0503020204020204" charset="-122"/>
                          <a:ea typeface="微软雅黑" panose="020B0503020204020204" charset="-122"/>
                        </a:rPr>
                        <a:t>ppm</a:t>
                      </a:r>
                      <a:r>
                        <a:rPr lang="en-US" sz="1350" b="0" i="0" u="none" strike="noStrike" dirty="0">
                          <a:solidFill>
                            <a:srgbClr val="000000"/>
                          </a:solidFill>
                          <a:latin typeface="微软雅黑" panose="020B0503020204020204" charset="-122"/>
                          <a:ea typeface="微软雅黑" panose="020B0503020204020204" charset="-122"/>
                        </a:rPr>
                        <a:t> wt</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rPr>
                        <a:t>1000</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GB/T6015</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5</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羟基化合物</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err="1">
                          <a:solidFill>
                            <a:srgbClr val="000000"/>
                          </a:solidFill>
                          <a:latin typeface="微软雅黑" panose="020B0503020204020204" charset="-122"/>
                          <a:ea typeface="微软雅黑" panose="020B0503020204020204" charset="-122"/>
                        </a:rPr>
                        <a:t>ppm</a:t>
                      </a:r>
                      <a:r>
                        <a:rPr lang="en-US" sz="1350" b="0" i="0" u="none" strike="noStrike" dirty="0">
                          <a:solidFill>
                            <a:srgbClr val="000000"/>
                          </a:solidFill>
                          <a:latin typeface="微软雅黑" panose="020B0503020204020204" charset="-122"/>
                          <a:ea typeface="微软雅黑" panose="020B0503020204020204" charset="-122"/>
                        </a:rPr>
                        <a:t> wt</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rPr>
                        <a:t>10</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GB/T6018</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6</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水含量</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err="1">
                          <a:solidFill>
                            <a:srgbClr val="000000"/>
                          </a:solidFill>
                          <a:latin typeface="微软雅黑" panose="020B0503020204020204" charset="-122"/>
                          <a:ea typeface="微软雅黑" panose="020B0503020204020204" charset="-122"/>
                        </a:rPr>
                        <a:t>ppm</a:t>
                      </a:r>
                      <a:r>
                        <a:rPr lang="en-US" sz="1350" b="0" i="0" u="none" strike="noStrike" dirty="0">
                          <a:solidFill>
                            <a:srgbClr val="000000"/>
                          </a:solidFill>
                          <a:latin typeface="微软雅黑" panose="020B0503020204020204" charset="-122"/>
                          <a:ea typeface="微软雅黑" panose="020B0503020204020204" charset="-122"/>
                        </a:rPr>
                        <a:t> wt</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rPr>
                        <a:t>20</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GB/T6023</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7</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TBC</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err="1">
                          <a:solidFill>
                            <a:srgbClr val="000000"/>
                          </a:solidFill>
                          <a:latin typeface="微软雅黑" panose="020B0503020204020204" charset="-122"/>
                          <a:ea typeface="微软雅黑" panose="020B0503020204020204" charset="-122"/>
                        </a:rPr>
                        <a:t>ppm</a:t>
                      </a:r>
                      <a:r>
                        <a:rPr lang="en-US" sz="1350" b="0" i="0" u="none" strike="noStrike" dirty="0">
                          <a:solidFill>
                            <a:srgbClr val="000000"/>
                          </a:solidFill>
                          <a:latin typeface="微软雅黑" panose="020B0503020204020204" charset="-122"/>
                          <a:ea typeface="微软雅黑" panose="020B0503020204020204" charset="-122"/>
                        </a:rPr>
                        <a:t> wt</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50</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150</a:t>
                      </a:r>
                      <a:endPar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GB/T6020</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448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8</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过氧化物</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ppm wt</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rPr>
                        <a:t>10</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a:solidFill>
                            <a:srgbClr val="000000"/>
                          </a:solidFill>
                          <a:latin typeface="微软雅黑" panose="020B0503020204020204" charset="-122"/>
                          <a:ea typeface="微软雅黑" panose="020B0503020204020204" charset="-122"/>
                        </a:rPr>
                        <a:t>GB/T6018</a:t>
                      </a:r>
                      <a:endParaRPr 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r>
                        <a:rPr lang="en-US" altLang="en-US" sz="1350" b="0" i="0" u="none" strike="noStrike">
                          <a:solidFill>
                            <a:srgbClr val="000000"/>
                          </a:solidFill>
                          <a:latin typeface="微软雅黑" panose="020B0503020204020204" charset="-122"/>
                          <a:ea typeface="微软雅黑" panose="020B0503020204020204" charset="-122"/>
                        </a:rPr>
                        <a:t>≤5</a:t>
                      </a:r>
                      <a:endParaRPr lang="en-US"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9</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气相含氧量</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a:solidFill>
                            <a:srgbClr val="000000"/>
                          </a:solidFill>
                          <a:latin typeface="微软雅黑" panose="020B0503020204020204" charset="-122"/>
                          <a:ea typeface="微软雅黑" panose="020B0503020204020204" charset="-122"/>
                        </a:rPr>
                        <a:t>% v/v</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rPr>
                        <a:t>0.3</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r>
                        <a:rPr lang="en-US" sz="1350" b="0" i="0" u="none" strike="noStrike" dirty="0">
                          <a:solidFill>
                            <a:srgbClr val="000000"/>
                          </a:solidFill>
                          <a:latin typeface="微软雅黑" panose="020B0503020204020204" charset="-122"/>
                          <a:ea typeface="微软雅黑" panose="020B0503020204020204" charset="-122"/>
                        </a:rPr>
                        <a:t>GB/T6022</a:t>
                      </a:r>
                      <a:endParaRPr 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buNone/>
                      </a:pPr>
                      <a:endParaRPr lang="en-US"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pic>
        <p:nvPicPr>
          <p:cNvPr id="53" name="图片 5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
        <p:nvSpPr>
          <p:cNvPr id="2" name="文本框 1"/>
          <p:cNvSpPr txBox="1"/>
          <p:nvPr/>
        </p:nvSpPr>
        <p:spPr>
          <a:xfrm>
            <a:off x="3672840" y="4572450"/>
            <a:ext cx="1798796" cy="299085"/>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表</a:t>
            </a:r>
            <a:r>
              <a:rPr lang="en-US" altLang="zh-CN" sz="1050">
                <a:latin typeface="微软雅黑" panose="020B0503020204020204" charset="-122"/>
                <a:ea typeface="微软雅黑" panose="020B0503020204020204" charset="-122"/>
                <a:cs typeface="微软雅黑" panose="020B0503020204020204" charset="-122"/>
              </a:rPr>
              <a:t>1.3 </a:t>
            </a:r>
            <a:r>
              <a:rPr lang="zh-CN" altLang="en-US" sz="1050">
                <a:latin typeface="微软雅黑" panose="020B0503020204020204" charset="-122"/>
                <a:ea typeface="微软雅黑" panose="020B0503020204020204" charset="-122"/>
                <a:cs typeface="微软雅黑" panose="020B0503020204020204" charset="-122"/>
              </a:rPr>
              <a:t>产品规格</a:t>
            </a:r>
            <a:r>
              <a:rPr lang="en-US" altLang="zh-CN" sz="1350">
                <a:latin typeface="微软雅黑" panose="020B0503020204020204" charset="-122"/>
                <a:ea typeface="微软雅黑" panose="020B0503020204020204" charset="-122"/>
                <a:cs typeface="微软雅黑" panose="020B0503020204020204" charset="-122"/>
              </a:rPr>
              <a:t> </a:t>
            </a:r>
            <a:endParaRPr lang="zh-CN" altLang="en-US" sz="13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5769"/>
            <a:ext cx="2530793"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1.4.6 </a:t>
            </a:r>
            <a:r>
              <a:rPr lang="zh-CN" altLang="en-US" sz="1650" b="1" dirty="0">
                <a:solidFill>
                  <a:schemeClr val="tx1"/>
                </a:solidFill>
                <a:latin typeface="+mn-ea"/>
              </a:rPr>
              <a:t>工艺流程概述</a:t>
            </a:r>
            <a:endParaRPr lang="zh-CN" altLang="en-US" sz="1650" b="1" dirty="0">
              <a:solidFill>
                <a:schemeClr val="tx1"/>
              </a:solidFill>
              <a:latin typeface="+mn-ea"/>
            </a:endParaRPr>
          </a:p>
        </p:txBody>
      </p:sp>
      <p:sp>
        <p:nvSpPr>
          <p:cNvPr id="8" name="文本框 7"/>
          <p:cNvSpPr txBox="1"/>
          <p:nvPr/>
        </p:nvSpPr>
        <p:spPr>
          <a:xfrm>
            <a:off x="1132046" y="2176912"/>
            <a:ext cx="390525" cy="1073468"/>
          </a:xfrm>
          <a:prstGeom prst="rect">
            <a:avLst/>
          </a:prstGeom>
          <a:noFill/>
        </p:spPr>
        <p:txBody>
          <a:bodyPr vert="eaVert" wrap="square" rtlCol="0">
            <a:spAutoFit/>
          </a:bodyPr>
          <a:lstStyle/>
          <a:p>
            <a:r>
              <a:rPr lang="zh-CN" altLang="en-US" sz="1350"/>
              <a:t>丁二烯装置</a:t>
            </a:r>
            <a:endParaRPr lang="zh-CN" altLang="en-US" sz="1350"/>
          </a:p>
        </p:txBody>
      </p:sp>
      <p:sp>
        <p:nvSpPr>
          <p:cNvPr id="10" name="左大括号 9"/>
          <p:cNvSpPr/>
          <p:nvPr/>
        </p:nvSpPr>
        <p:spPr>
          <a:xfrm>
            <a:off x="1605439" y="1888781"/>
            <a:ext cx="62865" cy="1669256"/>
          </a:xfrm>
          <a:prstGeom prst="leftBrace">
            <a:avLst/>
          </a:pr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1350"/>
          </a:p>
        </p:txBody>
      </p:sp>
      <p:sp>
        <p:nvSpPr>
          <p:cNvPr id="11" name="文本框 10"/>
          <p:cNvSpPr txBox="1"/>
          <p:nvPr/>
        </p:nvSpPr>
        <p:spPr>
          <a:xfrm>
            <a:off x="1730693" y="1746859"/>
            <a:ext cx="953929" cy="299085"/>
          </a:xfrm>
          <a:prstGeom prst="rect">
            <a:avLst/>
          </a:prstGeom>
          <a:noFill/>
        </p:spPr>
        <p:txBody>
          <a:bodyPr wrap="square" rtlCol="0">
            <a:spAutoFit/>
          </a:bodyPr>
          <a:lstStyle/>
          <a:p>
            <a:r>
              <a:rPr lang="zh-CN" altLang="en-US" sz="1350"/>
              <a:t>主工艺</a:t>
            </a:r>
            <a:endParaRPr lang="zh-CN" altLang="en-US" sz="1350"/>
          </a:p>
        </p:txBody>
      </p:sp>
      <p:sp>
        <p:nvSpPr>
          <p:cNvPr id="12" name="文本框 11"/>
          <p:cNvSpPr txBox="1"/>
          <p:nvPr/>
        </p:nvSpPr>
        <p:spPr>
          <a:xfrm>
            <a:off x="1730693" y="3438499"/>
            <a:ext cx="1015365" cy="299085"/>
          </a:xfrm>
          <a:prstGeom prst="rect">
            <a:avLst/>
          </a:prstGeom>
          <a:noFill/>
        </p:spPr>
        <p:txBody>
          <a:bodyPr wrap="square" rtlCol="0">
            <a:spAutoFit/>
          </a:bodyPr>
          <a:lstStyle/>
          <a:p>
            <a:r>
              <a:rPr lang="zh-CN" altLang="en-US" sz="1350"/>
              <a:t>辅助单元</a:t>
            </a:r>
            <a:endParaRPr lang="zh-CN" altLang="en-US" sz="1350"/>
          </a:p>
        </p:txBody>
      </p:sp>
      <p:sp>
        <p:nvSpPr>
          <p:cNvPr id="14" name="左大括号 13"/>
          <p:cNvSpPr/>
          <p:nvPr/>
        </p:nvSpPr>
        <p:spPr>
          <a:xfrm>
            <a:off x="2557463" y="1313471"/>
            <a:ext cx="57150" cy="1247299"/>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5" name="文本框 14"/>
          <p:cNvSpPr txBox="1"/>
          <p:nvPr/>
        </p:nvSpPr>
        <p:spPr>
          <a:xfrm>
            <a:off x="2614613" y="1238224"/>
            <a:ext cx="2681288" cy="1419860"/>
          </a:xfrm>
          <a:prstGeom prst="rect">
            <a:avLst/>
          </a:prstGeom>
          <a:noFill/>
        </p:spPr>
        <p:txBody>
          <a:bodyPr wrap="square" rtlCol="0">
            <a:spAutoFit/>
          </a:bodyPr>
          <a:lstStyle/>
          <a:p>
            <a:pPr marL="342900" indent="-342900">
              <a:lnSpc>
                <a:spcPct val="160000"/>
              </a:lnSpc>
              <a:buAutoNum type="arabicPeriod"/>
            </a:pPr>
            <a:r>
              <a:rPr lang="zh-CN" altLang="en-US" sz="1350">
                <a:solidFill>
                  <a:schemeClr val="tx1"/>
                </a:solidFill>
              </a:rPr>
              <a:t>第一萃取精馏单元</a:t>
            </a:r>
            <a:endParaRPr lang="zh-CN" altLang="en-US" sz="1350">
              <a:solidFill>
                <a:schemeClr val="tx1"/>
              </a:solidFill>
            </a:endParaRPr>
          </a:p>
          <a:p>
            <a:pPr marL="342900" indent="-342900">
              <a:lnSpc>
                <a:spcPct val="160000"/>
              </a:lnSpc>
              <a:buAutoNum type="arabicPeriod"/>
            </a:pPr>
            <a:r>
              <a:rPr lang="zh-CN" altLang="en-US" sz="1350">
                <a:solidFill>
                  <a:schemeClr val="tx1"/>
                </a:solidFill>
              </a:rPr>
              <a:t>第二萃取精馏单元</a:t>
            </a:r>
            <a:endParaRPr lang="zh-CN" altLang="en-US" sz="1350">
              <a:solidFill>
                <a:schemeClr val="tx1"/>
              </a:solidFill>
            </a:endParaRPr>
          </a:p>
          <a:p>
            <a:pPr marL="342900" indent="-342900">
              <a:lnSpc>
                <a:spcPct val="160000"/>
              </a:lnSpc>
              <a:buAutoNum type="arabicPeriod"/>
            </a:pPr>
            <a:r>
              <a:rPr lang="zh-CN" altLang="en-US" sz="1350">
                <a:solidFill>
                  <a:schemeClr val="tx1"/>
                </a:solidFill>
              </a:rPr>
              <a:t>丁二烯精馏单元</a:t>
            </a:r>
            <a:endParaRPr lang="zh-CN" altLang="en-US" sz="1350">
              <a:solidFill>
                <a:schemeClr val="tx1"/>
              </a:solidFill>
            </a:endParaRPr>
          </a:p>
          <a:p>
            <a:pPr marL="342900" indent="-342900">
              <a:lnSpc>
                <a:spcPct val="160000"/>
              </a:lnSpc>
              <a:buAutoNum type="arabicPeriod"/>
            </a:pPr>
            <a:r>
              <a:rPr lang="zh-CN" altLang="en-US" sz="1350">
                <a:solidFill>
                  <a:schemeClr val="tx1"/>
                </a:solidFill>
              </a:rPr>
              <a:t>溶剂精制单元</a:t>
            </a:r>
            <a:endParaRPr lang="zh-CN" altLang="en-US" sz="1350">
              <a:solidFill>
                <a:schemeClr val="tx1"/>
              </a:solidFill>
            </a:endParaRPr>
          </a:p>
        </p:txBody>
      </p:sp>
      <p:sp>
        <p:nvSpPr>
          <p:cNvPr id="19" name="左大括号 18"/>
          <p:cNvSpPr/>
          <p:nvPr/>
        </p:nvSpPr>
        <p:spPr>
          <a:xfrm>
            <a:off x="2548890" y="2876047"/>
            <a:ext cx="85249" cy="1555433"/>
          </a:xfrm>
          <a:prstGeom prst="leftBrace">
            <a:avLst>
              <a:gd name="adj1" fmla="val 8333"/>
              <a:gd name="adj2" fmla="val 43753"/>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22" name="文本框 21"/>
          <p:cNvSpPr txBox="1"/>
          <p:nvPr/>
        </p:nvSpPr>
        <p:spPr>
          <a:xfrm>
            <a:off x="2669858" y="2760795"/>
            <a:ext cx="3744278" cy="2081530"/>
          </a:xfrm>
          <a:prstGeom prst="rect">
            <a:avLst/>
          </a:prstGeom>
          <a:noFill/>
        </p:spPr>
        <p:txBody>
          <a:bodyPr wrap="square" rtlCol="0">
            <a:spAutoFit/>
          </a:bodyPr>
          <a:lstStyle/>
          <a:p>
            <a:pPr marL="342900" indent="-342900">
              <a:lnSpc>
                <a:spcPct val="120000"/>
              </a:lnSpc>
              <a:buFont typeface="+mj-ea"/>
              <a:buAutoNum type="arabicPeriod"/>
            </a:pPr>
            <a:r>
              <a:rPr lang="zh-CN" altLang="en-US" sz="1350"/>
              <a:t>化学品添加系统</a:t>
            </a:r>
            <a:endParaRPr lang="zh-CN" altLang="en-US" sz="1350"/>
          </a:p>
          <a:p>
            <a:pPr marL="342900" indent="-342900">
              <a:lnSpc>
                <a:spcPct val="120000"/>
              </a:lnSpc>
              <a:buFont typeface="+mj-ea"/>
              <a:buAutoNum type="arabicPeriod"/>
            </a:pPr>
            <a:r>
              <a:rPr lang="zh-CN" altLang="en-US" sz="1350"/>
              <a:t>溶剂缓冲系统</a:t>
            </a:r>
            <a:endParaRPr lang="zh-CN" altLang="en-US" sz="1350"/>
          </a:p>
          <a:p>
            <a:pPr marL="342900" indent="-342900">
              <a:lnSpc>
                <a:spcPct val="120000"/>
              </a:lnSpc>
              <a:buFont typeface="+mj-ea"/>
              <a:buAutoNum type="arabicPeriod"/>
            </a:pPr>
            <a:r>
              <a:rPr lang="zh-CN" altLang="en-US" sz="1350"/>
              <a:t>废</a:t>
            </a:r>
            <a:r>
              <a:rPr lang="en-US" altLang="zh-CN" sz="1350"/>
              <a:t>C4/C5</a:t>
            </a:r>
            <a:r>
              <a:rPr lang="zh-CN" altLang="en-US" sz="1350"/>
              <a:t>回收和焦油处理系统</a:t>
            </a:r>
            <a:r>
              <a:rPr lang="en-US" altLang="zh-CN" sz="1350"/>
              <a:t>C4</a:t>
            </a:r>
            <a:r>
              <a:rPr lang="zh-CN" altLang="en-US" sz="1350"/>
              <a:t>炔烃液化系统</a:t>
            </a:r>
            <a:endParaRPr lang="zh-CN" altLang="en-US" sz="1350"/>
          </a:p>
          <a:p>
            <a:pPr marL="342900" indent="-342900">
              <a:lnSpc>
                <a:spcPct val="120000"/>
              </a:lnSpc>
              <a:buFont typeface="+mj-ea"/>
              <a:buAutoNum type="arabicPeriod"/>
            </a:pPr>
            <a:r>
              <a:rPr lang="zh-CN" altLang="en-US" sz="1350"/>
              <a:t>尾气分离系统</a:t>
            </a:r>
            <a:endParaRPr lang="zh-CN" altLang="en-US" sz="1350"/>
          </a:p>
          <a:p>
            <a:pPr marL="342900" indent="-342900">
              <a:lnSpc>
                <a:spcPct val="120000"/>
              </a:lnSpc>
              <a:buFont typeface="+mj-lt"/>
              <a:buAutoNum type="arabicPeriod"/>
            </a:pPr>
            <a:r>
              <a:rPr lang="zh-CN" altLang="en-US" sz="1350"/>
              <a:t>安全泄放和排放系统</a:t>
            </a:r>
            <a:endParaRPr lang="zh-CN" altLang="en-US" sz="1350"/>
          </a:p>
          <a:p>
            <a:pPr marL="342900" indent="-342900">
              <a:lnSpc>
                <a:spcPct val="120000"/>
              </a:lnSpc>
              <a:buFont typeface="+mj-lt"/>
              <a:buAutoNum type="arabicPeriod"/>
            </a:pPr>
            <a:r>
              <a:rPr lang="zh-CN" altLang="en-US" sz="1350"/>
              <a:t>污水处理系统</a:t>
            </a:r>
            <a:endParaRPr lang="zh-CN" altLang="en-US" sz="1350"/>
          </a:p>
          <a:p>
            <a:pPr marL="342900" indent="-342900">
              <a:lnSpc>
                <a:spcPct val="120000"/>
              </a:lnSpc>
              <a:buFont typeface="+mj-lt"/>
              <a:buAutoNum type="arabicPeriod"/>
            </a:pPr>
            <a:r>
              <a:rPr lang="zh-CN" altLang="en-US" sz="1350"/>
              <a:t>蒸汽及凝液系统</a:t>
            </a:r>
            <a:endParaRPr lang="zh-CN" altLang="en-US" sz="1350"/>
          </a:p>
        </p:txBody>
      </p:sp>
      <p:pic>
        <p:nvPicPr>
          <p:cNvPr id="42" name="图片 41"/>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7509034" y="3438499"/>
            <a:ext cx="1558290" cy="15582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52912"/>
            <a:ext cx="2652236" cy="471805"/>
          </a:xfrm>
          <a:prstGeom prst="rect">
            <a:avLst/>
          </a:prstGeom>
          <a:noFill/>
        </p:spPr>
        <p:txBody>
          <a:bodyPr wrap="square" rtlCol="0">
            <a:spAutoFit/>
          </a:bodyPr>
          <a:lstStyle/>
          <a:p>
            <a:pPr>
              <a:lnSpc>
                <a:spcPct val="150000"/>
              </a:lnSpc>
            </a:pPr>
            <a:r>
              <a:rPr lang="en-US" altLang="zh-CN" sz="1650" b="1" dirty="0">
                <a:latin typeface="+mn-ea"/>
                <a:sym typeface="+mn-ea"/>
              </a:rPr>
              <a:t>1.4.6 </a:t>
            </a:r>
            <a:r>
              <a:rPr lang="zh-CN" altLang="en-US" sz="1650" b="1" dirty="0">
                <a:latin typeface="+mn-ea"/>
                <a:sym typeface="+mn-ea"/>
              </a:rPr>
              <a:t>工艺流程概述</a:t>
            </a:r>
            <a:endParaRPr lang="zh-CN" altLang="en-US" sz="1650" b="1" dirty="0">
              <a:solidFill>
                <a:schemeClr val="tx1">
                  <a:lumMod val="75000"/>
                  <a:lumOff val="25000"/>
                </a:schemeClr>
              </a:solidFill>
              <a:latin typeface="+mn-ea"/>
            </a:endParaRPr>
          </a:p>
        </p:txBody>
      </p:sp>
      <p:pic>
        <p:nvPicPr>
          <p:cNvPr id="3" name="Picture 1"/>
          <p:cNvPicPr>
            <a:picLocks noChangeAspect="1" noChangeArrowheads="1"/>
          </p:cNvPicPr>
          <p:nvPr/>
        </p:nvPicPr>
        <p:blipFill>
          <a:blip r:embed="rId1">
            <a:lum/>
          </a:blip>
          <a:srcRect/>
          <a:stretch>
            <a:fillRect/>
          </a:stretch>
        </p:blipFill>
        <p:spPr bwMode="auto">
          <a:xfrm>
            <a:off x="1195864" y="1396339"/>
            <a:ext cx="7263000" cy="289414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pic>
      <p:sp>
        <p:nvSpPr>
          <p:cNvPr id="2" name="文本框 1"/>
          <p:cNvSpPr txBox="1"/>
          <p:nvPr/>
        </p:nvSpPr>
        <p:spPr>
          <a:xfrm>
            <a:off x="4172426" y="4505775"/>
            <a:ext cx="1310164" cy="506730"/>
          </a:xfrm>
          <a:prstGeom prst="rect">
            <a:avLst/>
          </a:prstGeom>
          <a:noFill/>
        </p:spPr>
        <p:txBody>
          <a:bodyPr wrap="square" rtlCol="0">
            <a:spAutoFit/>
          </a:bodyPr>
          <a:lstStyle/>
          <a:p>
            <a:r>
              <a:rPr lang="zh-CN" altLang="en-US" sz="1350"/>
              <a:t>图</a:t>
            </a:r>
            <a:r>
              <a:rPr lang="en-US" altLang="zh-CN" sz="1350"/>
              <a:t> 1.5 </a:t>
            </a:r>
            <a:r>
              <a:rPr lang="zh-CN" altLang="en-US" sz="1350"/>
              <a:t>工艺流程</a:t>
            </a:r>
            <a:endParaRPr lang="zh-CN" altLang="en-US" sz="13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498" y="206190"/>
            <a:ext cx="3922871" cy="737235"/>
          </a:xfrm>
          <a:prstGeom prst="rect">
            <a:avLst/>
          </a:prstGeom>
          <a:noFill/>
        </p:spPr>
        <p:txBody>
          <a:bodyPr wrap="squar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60056"/>
            <a:ext cx="5022533"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1.4.6 </a:t>
            </a:r>
            <a:r>
              <a:rPr lang="zh-CN" altLang="en-US" sz="1650" b="1" dirty="0">
                <a:solidFill>
                  <a:schemeClr val="tx1"/>
                </a:solidFill>
                <a:latin typeface="+mn-ea"/>
              </a:rPr>
              <a:t>工艺流程叙述</a:t>
            </a:r>
            <a:r>
              <a:rPr lang="en-US" altLang="zh-CN" sz="1650" b="1" dirty="0">
                <a:solidFill>
                  <a:schemeClr val="tx1"/>
                </a:solidFill>
                <a:latin typeface="+mn-ea"/>
              </a:rPr>
              <a:t>——</a:t>
            </a:r>
            <a:r>
              <a:rPr lang="zh-CN" altLang="en-US" sz="1650" b="1" dirty="0">
                <a:solidFill>
                  <a:schemeClr val="tx1"/>
                </a:solidFill>
                <a:latin typeface="+mn-ea"/>
              </a:rPr>
              <a:t>第一萃取精馏单元</a:t>
            </a:r>
            <a:endParaRPr lang="zh-CN" altLang="en-US" sz="1650" b="1" dirty="0">
              <a:solidFill>
                <a:schemeClr val="tx1"/>
              </a:solidFill>
              <a:latin typeface="+mn-ea"/>
            </a:endParaRPr>
          </a:p>
        </p:txBody>
      </p:sp>
      <p:sp>
        <p:nvSpPr>
          <p:cNvPr id="30" name="文本框 29"/>
          <p:cNvSpPr txBox="1"/>
          <p:nvPr/>
        </p:nvSpPr>
        <p:spPr>
          <a:xfrm>
            <a:off x="932021" y="1310614"/>
            <a:ext cx="3923348" cy="3046095"/>
          </a:xfrm>
          <a:prstGeom prst="rect">
            <a:avLst/>
          </a:prstGeom>
          <a:noFill/>
        </p:spPr>
        <p:txBody>
          <a:bodyPr wrap="square" rtlCol="0">
            <a:spAutoFit/>
          </a:bodyPr>
          <a:lstStyle/>
          <a:p>
            <a:pPr marL="285750" indent="-285750" algn="just">
              <a:lnSpc>
                <a:spcPct val="200000"/>
              </a:lnSpc>
              <a:buFont typeface="Wingdings" panose="05000000000000000000" charset="0"/>
              <a:buChar char="Ø"/>
            </a:pPr>
            <a:r>
              <a:rPr lang="zh-CN" altLang="en-US" sz="1200" b="1" dirty="0" smtClean="0">
                <a:latin typeface="微软雅黑" panose="020B0503020204020204" charset="-122"/>
                <a:ea typeface="微软雅黑" panose="020B0503020204020204" charset="-122"/>
                <a:cs typeface="微软雅黑" panose="020B0503020204020204" charset="-122"/>
                <a:sym typeface="+mn-ea"/>
              </a:rPr>
              <a:t>主要设备：</a:t>
            </a:r>
            <a:r>
              <a:rPr lang="zh-CN" altLang="en-US" sz="1200" dirty="0" smtClean="0">
                <a:latin typeface="微软雅黑" panose="020B0503020204020204" charset="-122"/>
                <a:ea typeface="微软雅黑" panose="020B0503020204020204" charset="-122"/>
                <a:cs typeface="微软雅黑" panose="020B0503020204020204" charset="-122"/>
                <a:sym typeface="+mn-ea"/>
              </a:rPr>
              <a:t>原料蒸发罐</a:t>
            </a:r>
            <a:r>
              <a:rPr lang="en-US" altLang="zh-CN" sz="1200" dirty="0" smtClean="0">
                <a:latin typeface="微软雅黑" panose="020B0503020204020204" charset="-122"/>
                <a:ea typeface="微软雅黑" panose="020B0503020204020204" charset="-122"/>
                <a:cs typeface="微软雅黑" panose="020B0503020204020204" charset="-122"/>
                <a:sym typeface="+mn-ea"/>
              </a:rPr>
              <a:t>D-101</a:t>
            </a:r>
            <a:r>
              <a:rPr lang="zh-CN" altLang="en-US" sz="1200" dirty="0" smtClean="0">
                <a:latin typeface="微软雅黑" panose="020B0503020204020204" charset="-122"/>
                <a:ea typeface="微软雅黑" panose="020B0503020204020204" charset="-122"/>
                <a:cs typeface="微软雅黑" panose="020B0503020204020204" charset="-122"/>
                <a:sym typeface="+mn-ea"/>
              </a:rPr>
              <a:t>、第一萃取精馏塔</a:t>
            </a:r>
            <a:r>
              <a:rPr lang="en-US" altLang="zh-CN" sz="1200" dirty="0" smtClean="0">
                <a:latin typeface="微软雅黑" panose="020B0503020204020204" charset="-122"/>
                <a:ea typeface="微软雅黑" panose="020B0503020204020204" charset="-122"/>
                <a:cs typeface="微软雅黑" panose="020B0503020204020204" charset="-122"/>
                <a:sym typeface="+mn-ea"/>
              </a:rPr>
              <a:t>C-101A\B</a:t>
            </a:r>
            <a:r>
              <a:rPr lang="zh-CN" altLang="en-US" sz="1200" dirty="0" smtClean="0">
                <a:latin typeface="微软雅黑" panose="020B0503020204020204" charset="-122"/>
                <a:ea typeface="微软雅黑" panose="020B0503020204020204" charset="-122"/>
                <a:cs typeface="微软雅黑" panose="020B0503020204020204" charset="-122"/>
                <a:sym typeface="+mn-ea"/>
              </a:rPr>
              <a:t>、预汽提罐</a:t>
            </a:r>
            <a:r>
              <a:rPr lang="en-US" altLang="zh-CN" sz="1200" dirty="0" smtClean="0">
                <a:latin typeface="微软雅黑" panose="020B0503020204020204" charset="-122"/>
                <a:ea typeface="微软雅黑" panose="020B0503020204020204" charset="-122"/>
                <a:cs typeface="微软雅黑" panose="020B0503020204020204" charset="-122"/>
                <a:sym typeface="+mn-ea"/>
              </a:rPr>
              <a:t>D-103</a:t>
            </a:r>
            <a:r>
              <a:rPr lang="zh-CN" altLang="en-US" sz="1200" dirty="0" smtClean="0">
                <a:latin typeface="微软雅黑" panose="020B0503020204020204" charset="-122"/>
                <a:ea typeface="微软雅黑" panose="020B0503020204020204" charset="-122"/>
                <a:cs typeface="微软雅黑" panose="020B0503020204020204" charset="-122"/>
                <a:sym typeface="+mn-ea"/>
              </a:rPr>
              <a:t>、第一汽提塔</a:t>
            </a:r>
            <a:r>
              <a:rPr lang="en-US" altLang="zh-CN" sz="1200" dirty="0" smtClean="0">
                <a:latin typeface="微软雅黑" panose="020B0503020204020204" charset="-122"/>
                <a:ea typeface="微软雅黑" panose="020B0503020204020204" charset="-122"/>
                <a:cs typeface="微软雅黑" panose="020B0503020204020204" charset="-122"/>
                <a:sym typeface="+mn-ea"/>
              </a:rPr>
              <a:t>C-102</a:t>
            </a:r>
            <a:endParaRPr lang="en-US" altLang="zh-CN" sz="1200" dirty="0" smtClean="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lt"/>
              <a:buAutoNum type="arabicPeriod"/>
            </a:pPr>
            <a:r>
              <a:rPr lang="en-US" altLang="zh-CN"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C-101A\B: </a:t>
            </a: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在</a:t>
            </a:r>
            <a:r>
              <a:rPr lang="en-US" altLang="zh-CN" sz="1200" dirty="0" smtClean="0">
                <a:latin typeface="微软雅黑" panose="020B0503020204020204" charset="-122"/>
                <a:ea typeface="微软雅黑" panose="020B0503020204020204" charset="-122"/>
                <a:cs typeface="微软雅黑" panose="020B0503020204020204" charset="-122"/>
                <a:sym typeface="+mn-ea"/>
              </a:rPr>
              <a:t>DMF</a:t>
            </a:r>
            <a:r>
              <a:rPr lang="zh-CN" altLang="en-US" sz="1200" dirty="0" smtClean="0">
                <a:latin typeface="微软雅黑" panose="020B0503020204020204" charset="-122"/>
                <a:ea typeface="微软雅黑" panose="020B0503020204020204" charset="-122"/>
                <a:cs typeface="微软雅黑" panose="020B0503020204020204" charset="-122"/>
                <a:sym typeface="+mn-ea"/>
              </a:rPr>
              <a:t>作用下，相对挥发度大于</a:t>
            </a:r>
            <a:r>
              <a:rPr lang="en-US" altLang="zh-CN" sz="1200" dirty="0" smtClean="0">
                <a:latin typeface="微软雅黑" panose="020B0503020204020204" charset="-122"/>
                <a:ea typeface="微软雅黑" panose="020B0503020204020204" charset="-122"/>
                <a:cs typeface="微软雅黑" panose="020B0503020204020204" charset="-122"/>
                <a:sym typeface="+mn-ea"/>
              </a:rPr>
              <a:t>1.0</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1</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3-</a:t>
            </a:r>
            <a:r>
              <a:rPr lang="zh-CN" altLang="en-US" sz="1200" dirty="0" smtClean="0">
                <a:latin typeface="微软雅黑" panose="020B0503020204020204" charset="-122"/>
                <a:ea typeface="微软雅黑" panose="020B0503020204020204" charset="-122"/>
                <a:cs typeface="微软雅黑" panose="020B0503020204020204" charset="-122"/>
                <a:sym typeface="+mn-ea"/>
              </a:rPr>
              <a:t>丁二烯挥发度</a:t>
            </a:r>
            <a:r>
              <a:rPr lang="en-US" altLang="zh-CN" sz="1200" dirty="0" smtClean="0">
                <a:latin typeface="微软雅黑" panose="020B0503020204020204" charset="-122"/>
                <a:ea typeface="微软雅黑" panose="020B0503020204020204" charset="-122"/>
                <a:cs typeface="微软雅黑" panose="020B0503020204020204" charset="-122"/>
                <a:sym typeface="+mn-ea"/>
              </a:rPr>
              <a:t>=1.0</a:t>
            </a:r>
            <a:r>
              <a:rPr lang="zh-CN" altLang="en-US" sz="1200" dirty="0" smtClean="0">
                <a:latin typeface="微软雅黑" panose="020B0503020204020204" charset="-122"/>
                <a:ea typeface="微软雅黑" panose="020B0503020204020204" charset="-122"/>
                <a:cs typeface="微软雅黑" panose="020B0503020204020204" charset="-122"/>
                <a:sym typeface="+mn-ea"/>
              </a:rPr>
              <a:t>）的丁烯（绝大部分反</a:t>
            </a:r>
            <a:r>
              <a:rPr lang="en-US" altLang="zh-CN" sz="1200" dirty="0" smtClean="0">
                <a:latin typeface="微软雅黑" panose="020B0503020204020204" charset="-122"/>
                <a:ea typeface="微软雅黑" panose="020B0503020204020204" charset="-122"/>
                <a:cs typeface="微软雅黑" panose="020B0503020204020204" charset="-122"/>
                <a:sym typeface="+mn-ea"/>
              </a:rPr>
              <a:t>-2-</a:t>
            </a:r>
            <a:r>
              <a:rPr lang="zh-CN" altLang="en-US" sz="1200" dirty="0" smtClean="0">
                <a:latin typeface="微软雅黑" panose="020B0503020204020204" charset="-122"/>
                <a:ea typeface="微软雅黑" panose="020B0503020204020204" charset="-122"/>
                <a:cs typeface="微软雅黑" panose="020B0503020204020204" charset="-122"/>
                <a:sym typeface="+mn-ea"/>
              </a:rPr>
              <a:t>丁烯和部分顺</a:t>
            </a:r>
            <a:r>
              <a:rPr lang="en-US" altLang="zh-CN" sz="1200" dirty="0" smtClean="0">
                <a:latin typeface="微软雅黑" panose="020B0503020204020204" charset="-122"/>
                <a:ea typeface="微软雅黑" panose="020B0503020204020204" charset="-122"/>
                <a:cs typeface="微软雅黑" panose="020B0503020204020204" charset="-122"/>
                <a:sym typeface="+mn-ea"/>
              </a:rPr>
              <a:t>-2-</a:t>
            </a:r>
            <a:r>
              <a:rPr lang="zh-CN" altLang="en-US" sz="1200" dirty="0" smtClean="0">
                <a:latin typeface="微软雅黑" panose="020B0503020204020204" charset="-122"/>
                <a:ea typeface="微软雅黑" panose="020B0503020204020204" charset="-122"/>
                <a:cs typeface="微软雅黑" panose="020B0503020204020204" charset="-122"/>
                <a:sym typeface="+mn-ea"/>
              </a:rPr>
              <a:t>丁烯）、丁烷从塔顶脱除</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marL="342265" indent="0" algn="just" fontAlgn="auto">
              <a:lnSpc>
                <a:spcPct val="200000"/>
              </a:lnSpc>
              <a:buFont typeface="+mj-lt"/>
              <a:buNone/>
            </a:pP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控制指标：</a:t>
            </a:r>
            <a:r>
              <a:rPr lang="en-US" altLang="zh-CN" sz="1200" dirty="0" smtClean="0">
                <a:latin typeface="微软雅黑" panose="020B0503020204020204" charset="-122"/>
                <a:ea typeface="微软雅黑" panose="020B0503020204020204" charset="-122"/>
                <a:cs typeface="微软雅黑" panose="020B0503020204020204" charset="-122"/>
                <a:sym typeface="+mn-ea"/>
              </a:rPr>
              <a:t>C-101A</a:t>
            </a:r>
            <a:r>
              <a:rPr lang="zh-CN" altLang="en-US" sz="1200" dirty="0" smtClean="0">
                <a:latin typeface="微软雅黑" panose="020B0503020204020204" charset="-122"/>
                <a:ea typeface="微软雅黑" panose="020B0503020204020204" charset="-122"/>
                <a:cs typeface="微软雅黑" panose="020B0503020204020204" charset="-122"/>
                <a:sym typeface="+mn-ea"/>
              </a:rPr>
              <a:t>塔顶</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3-</a:t>
            </a:r>
            <a:r>
              <a:rPr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丁二烯</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&lt;40ppm</a:t>
            </a:r>
            <a:endPar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342265" indent="0" algn="just" fontAlgn="auto">
              <a:lnSpc>
                <a:spcPct val="20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C-101B</a:t>
            </a:r>
            <a:r>
              <a:rPr lang="zh-CN" altLang="en-US" sz="1200" dirty="0" smtClean="0">
                <a:latin typeface="微软雅黑" panose="020B0503020204020204" charset="-122"/>
                <a:ea typeface="微软雅黑" panose="020B0503020204020204" charset="-122"/>
                <a:cs typeface="微软雅黑" panose="020B0503020204020204" charset="-122"/>
                <a:sym typeface="+mn-ea"/>
              </a:rPr>
              <a:t>塔釜</a:t>
            </a:r>
            <a:r>
              <a:rPr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反</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-2-</a:t>
            </a:r>
            <a:r>
              <a:rPr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丁烯＜</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0.2%</a:t>
            </a:r>
            <a:endParaRPr lang="en-US" altLang="zh-CN" sz="1200" dirty="0" smtClean="0">
              <a:latin typeface="微软雅黑" panose="020B0503020204020204" charset="-122"/>
              <a:ea typeface="微软雅黑" panose="020B0503020204020204" charset="-122"/>
              <a:cs typeface="微软雅黑" panose="020B0503020204020204" charset="-122"/>
              <a:sym typeface="+mn-ea"/>
            </a:endParaRPr>
          </a:p>
          <a:p>
            <a:pPr marL="342265" indent="0" algn="just" fontAlgn="auto">
              <a:lnSpc>
                <a:spcPct val="20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顺</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-2-</a:t>
            </a:r>
            <a:r>
              <a:rPr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丁烯＜</a:t>
            </a:r>
            <a:r>
              <a:rPr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sym typeface="+mn-ea"/>
              </a:rPr>
              <a:t>7%</a:t>
            </a:r>
            <a:endParaRPr lang="en-US" altLang="zh-CN" sz="1500" dirty="0" smtClean="0">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1"/>
          <a:srcRect t="4306"/>
          <a:stretch>
            <a:fillRect/>
          </a:stretch>
        </p:blipFill>
        <p:spPr>
          <a:xfrm>
            <a:off x="5000625" y="1384432"/>
            <a:ext cx="3591000" cy="2375564"/>
          </a:xfrm>
          <a:prstGeom prst="rect">
            <a:avLst/>
          </a:prstGeom>
        </p:spPr>
      </p:pic>
      <p:sp>
        <p:nvSpPr>
          <p:cNvPr id="2" name="文本框 1"/>
          <p:cNvSpPr txBox="1"/>
          <p:nvPr/>
        </p:nvSpPr>
        <p:spPr>
          <a:xfrm>
            <a:off x="5786914" y="4000950"/>
            <a:ext cx="2018824" cy="460375"/>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图</a:t>
            </a:r>
            <a:r>
              <a:rPr lang="en-US" altLang="zh-CN" sz="1200">
                <a:latin typeface="微软雅黑" panose="020B0503020204020204" charset="-122"/>
                <a:ea typeface="微软雅黑" panose="020B0503020204020204" charset="-122"/>
                <a:cs typeface="微软雅黑" panose="020B0503020204020204" charset="-122"/>
              </a:rPr>
              <a:t> 1.6  </a:t>
            </a:r>
            <a:r>
              <a:rPr lang="zh-CN" altLang="en-US" sz="1200">
                <a:latin typeface="微软雅黑" panose="020B0503020204020204" charset="-122"/>
                <a:ea typeface="微软雅黑" panose="020B0503020204020204" charset="-122"/>
                <a:cs typeface="微软雅黑" panose="020B0503020204020204" charset="-122"/>
              </a:rPr>
              <a:t>第一萃取精馏塔流程</a:t>
            </a:r>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9102"/>
            <a:ext cx="4130040" cy="852805"/>
          </a:xfrm>
          <a:prstGeom prst="rect">
            <a:avLst/>
          </a:prstGeom>
          <a:noFill/>
        </p:spPr>
        <p:txBody>
          <a:bodyPr wrap="square" rtlCol="0">
            <a:spAutoFit/>
          </a:bodyPr>
          <a:lstStyle/>
          <a:p>
            <a:pPr>
              <a:lnSpc>
                <a:spcPct val="150000"/>
              </a:lnSpc>
            </a:pPr>
            <a:r>
              <a:rPr lang="en-US" altLang="zh-CN" sz="1650" b="1" dirty="0">
                <a:solidFill>
                  <a:schemeClr val="tx1">
                    <a:lumMod val="75000"/>
                    <a:lumOff val="25000"/>
                  </a:schemeClr>
                </a:solidFill>
                <a:latin typeface="+mn-ea"/>
                <a:sym typeface="+mn-ea"/>
              </a:rPr>
              <a:t>1.4.6 </a:t>
            </a:r>
            <a:r>
              <a:rPr lang="zh-CN" altLang="en-US" sz="1650" b="1" dirty="0">
                <a:solidFill>
                  <a:schemeClr val="tx1">
                    <a:lumMod val="75000"/>
                    <a:lumOff val="25000"/>
                  </a:schemeClr>
                </a:solidFill>
                <a:latin typeface="+mn-ea"/>
                <a:sym typeface="+mn-ea"/>
              </a:rPr>
              <a:t>工艺流程叙述</a:t>
            </a:r>
            <a:r>
              <a:rPr lang="en-US" altLang="zh-CN" sz="1650" b="1" dirty="0">
                <a:solidFill>
                  <a:schemeClr val="tx1">
                    <a:lumMod val="75000"/>
                    <a:lumOff val="25000"/>
                  </a:schemeClr>
                </a:solidFill>
                <a:latin typeface="+mn-ea"/>
                <a:sym typeface="+mn-ea"/>
              </a:rPr>
              <a:t>——</a:t>
            </a:r>
            <a:r>
              <a:rPr lang="zh-CN" altLang="en-US" sz="1650" b="1" dirty="0">
                <a:solidFill>
                  <a:schemeClr val="tx1">
                    <a:lumMod val="75000"/>
                    <a:lumOff val="25000"/>
                  </a:schemeClr>
                </a:solidFill>
                <a:latin typeface="+mn-ea"/>
                <a:sym typeface="+mn-ea"/>
              </a:rPr>
              <a:t>第一萃取精馏单元</a:t>
            </a:r>
            <a:endParaRPr lang="zh-CN" altLang="en-US" sz="1650" b="1" dirty="0">
              <a:solidFill>
                <a:schemeClr val="tx1">
                  <a:lumMod val="75000"/>
                  <a:lumOff val="25000"/>
                </a:schemeClr>
              </a:solidFill>
              <a:latin typeface="+mn-ea"/>
            </a:endParaRPr>
          </a:p>
        </p:txBody>
      </p:sp>
      <p:sp>
        <p:nvSpPr>
          <p:cNvPr id="30" name="文本框 29"/>
          <p:cNvSpPr txBox="1"/>
          <p:nvPr/>
        </p:nvSpPr>
        <p:spPr>
          <a:xfrm>
            <a:off x="932498" y="1406816"/>
            <a:ext cx="3351371" cy="2707005"/>
          </a:xfrm>
          <a:prstGeom prst="rect">
            <a:avLst/>
          </a:prstGeom>
          <a:noFill/>
        </p:spPr>
        <p:txBody>
          <a:bodyPr wrap="square" rtlCol="0">
            <a:spAutoFit/>
          </a:bodyPr>
          <a:lstStyle/>
          <a:p>
            <a:pPr marL="457200" indent="-457200">
              <a:lnSpc>
                <a:spcPct val="210000"/>
              </a:lnSpc>
              <a:buFont typeface="+mj-lt"/>
              <a:buAutoNum type="arabicPeriod" startAt="2"/>
            </a:pPr>
            <a:r>
              <a:rPr lang="zh-CN" altLang="en-US" sz="13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预汽提罐</a:t>
            </a:r>
            <a:r>
              <a:rPr lang="en-US" altLang="zh-CN" sz="13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D-103</a:t>
            </a:r>
            <a:r>
              <a:rPr lang="zh-CN" altLang="en-US" sz="13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350" dirty="0" smtClean="0">
                <a:solidFill>
                  <a:schemeClr val="tx1"/>
                </a:solidFill>
                <a:latin typeface="微软雅黑" panose="020B0503020204020204" charset="-122"/>
                <a:ea typeface="微软雅黑" panose="020B0503020204020204" charset="-122"/>
                <a:cs typeface="微软雅黑" panose="020B0503020204020204" charset="-122"/>
                <a:sym typeface="+mn-ea"/>
              </a:rPr>
              <a:t>闪蒸出一部分气相</a:t>
            </a:r>
            <a:r>
              <a:rPr lang="en-US" altLang="zh-CN" sz="1350" dirty="0" smtClean="0">
                <a:solidFill>
                  <a:schemeClr val="tx1"/>
                </a:solidFill>
                <a:latin typeface="微软雅黑" panose="020B0503020204020204" charset="-122"/>
                <a:ea typeface="微软雅黑" panose="020B0503020204020204" charset="-122"/>
                <a:cs typeface="微软雅黑" panose="020B0503020204020204" charset="-122"/>
                <a:sym typeface="+mn-ea"/>
              </a:rPr>
              <a:t>C4,</a:t>
            </a:r>
            <a:r>
              <a:rPr lang="zh-CN" altLang="en-US" sz="1350" dirty="0" smtClean="0">
                <a:solidFill>
                  <a:schemeClr val="tx1"/>
                </a:solidFill>
                <a:latin typeface="微软雅黑" panose="020B0503020204020204" charset="-122"/>
                <a:ea typeface="微软雅黑" panose="020B0503020204020204" charset="-122"/>
                <a:cs typeface="微软雅黑" panose="020B0503020204020204" charset="-122"/>
                <a:sym typeface="+mn-ea"/>
              </a:rPr>
              <a:t>减轻压缩机负荷、提高生产能力</a:t>
            </a:r>
            <a:endParaRPr lang="zh-CN" altLang="en-US" sz="135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57200" indent="-457200">
              <a:lnSpc>
                <a:spcPct val="210000"/>
              </a:lnSpc>
              <a:buFont typeface="+mj-lt"/>
              <a:buAutoNum type="arabicPeriod" startAt="3"/>
            </a:pPr>
            <a:r>
              <a:rPr lang="zh-CN" altLang="en-US" sz="13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第一汽提塔</a:t>
            </a:r>
            <a:r>
              <a:rPr lang="en-US" altLang="zh-CN" sz="13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C-102</a:t>
            </a:r>
            <a:r>
              <a:rPr lang="zh-CN" altLang="en-US" sz="13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350" dirty="0" smtClean="0">
                <a:solidFill>
                  <a:schemeClr val="tx1"/>
                </a:solidFill>
                <a:latin typeface="微软雅黑" panose="020B0503020204020204" charset="-122"/>
                <a:ea typeface="微软雅黑" panose="020B0503020204020204" charset="-122"/>
                <a:cs typeface="微软雅黑" panose="020B0503020204020204" charset="-122"/>
                <a:sym typeface="+mn-ea"/>
              </a:rPr>
              <a:t>将丁二烯等</a:t>
            </a:r>
            <a:r>
              <a:rPr lang="en-US" altLang="zh-CN" sz="1350" dirty="0" smtClean="0">
                <a:solidFill>
                  <a:schemeClr val="tx1"/>
                </a:solidFill>
                <a:latin typeface="微软雅黑" panose="020B0503020204020204" charset="-122"/>
                <a:ea typeface="微软雅黑" panose="020B0503020204020204" charset="-122"/>
                <a:cs typeface="微软雅黑" panose="020B0503020204020204" charset="-122"/>
                <a:sym typeface="+mn-ea"/>
              </a:rPr>
              <a:t>C4</a:t>
            </a:r>
            <a:r>
              <a:rPr lang="zh-CN" altLang="en-US" sz="1350" dirty="0" smtClean="0">
                <a:solidFill>
                  <a:schemeClr val="tx1"/>
                </a:solidFill>
                <a:latin typeface="微软雅黑" panose="020B0503020204020204" charset="-122"/>
                <a:ea typeface="微软雅黑" panose="020B0503020204020204" charset="-122"/>
                <a:cs typeface="微软雅黑" panose="020B0503020204020204" charset="-122"/>
                <a:sym typeface="+mn-ea"/>
              </a:rPr>
              <a:t>组分从溶剂中解析出来，塔釜得到高纯度溶剂以循环利用</a:t>
            </a:r>
            <a:endParaRPr lang="en-US" altLang="zh-CN" sz="135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1"/>
          <a:srcRect t="4915"/>
          <a:stretch>
            <a:fillRect/>
          </a:stretch>
        </p:blipFill>
        <p:spPr>
          <a:xfrm>
            <a:off x="4487228" y="1406816"/>
            <a:ext cx="4050000" cy="2330669"/>
          </a:xfrm>
          <a:prstGeom prst="rect">
            <a:avLst/>
          </a:prstGeom>
        </p:spPr>
      </p:pic>
      <p:sp>
        <p:nvSpPr>
          <p:cNvPr id="3" name="文本框 2"/>
          <p:cNvSpPr txBox="1"/>
          <p:nvPr/>
        </p:nvSpPr>
        <p:spPr>
          <a:xfrm>
            <a:off x="5627846" y="3979519"/>
            <a:ext cx="1769269" cy="275590"/>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图</a:t>
            </a:r>
            <a:r>
              <a:rPr lang="en-US" altLang="zh-CN" sz="1200">
                <a:latin typeface="微软雅黑" panose="020B0503020204020204" charset="-122"/>
                <a:ea typeface="微软雅黑" panose="020B0503020204020204" charset="-122"/>
                <a:cs typeface="微软雅黑" panose="020B0503020204020204" charset="-122"/>
              </a:rPr>
              <a:t> 1.7 </a:t>
            </a:r>
            <a:r>
              <a:rPr lang="zh-CN" altLang="en-US" sz="1200">
                <a:latin typeface="微软雅黑" panose="020B0503020204020204" charset="-122"/>
                <a:ea typeface="微软雅黑" panose="020B0503020204020204" charset="-122"/>
                <a:cs typeface="微软雅黑" panose="020B0503020204020204" charset="-122"/>
              </a:rPr>
              <a:t>第一汽提塔流程</a:t>
            </a:r>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753877"/>
            <a:ext cx="4221956" cy="344805"/>
          </a:xfrm>
          <a:prstGeom prst="rect">
            <a:avLst/>
          </a:prstGeom>
          <a:noFill/>
        </p:spPr>
        <p:txBody>
          <a:bodyPr wrap="square" rtlCol="0">
            <a:spAutoFit/>
          </a:bodyPr>
          <a:lstStyle/>
          <a:p>
            <a:r>
              <a:rPr lang="en-US" altLang="zh-CN" sz="1650" b="1" dirty="0">
                <a:solidFill>
                  <a:schemeClr val="tx1">
                    <a:lumMod val="75000"/>
                    <a:lumOff val="25000"/>
                  </a:schemeClr>
                </a:solidFill>
                <a:latin typeface="+mn-ea"/>
                <a:sym typeface="+mn-ea"/>
              </a:rPr>
              <a:t>1.4.6 </a:t>
            </a:r>
            <a:r>
              <a:rPr lang="zh-CN" altLang="en-US" sz="1650" b="1" dirty="0">
                <a:solidFill>
                  <a:schemeClr val="tx1">
                    <a:lumMod val="75000"/>
                    <a:lumOff val="25000"/>
                  </a:schemeClr>
                </a:solidFill>
                <a:latin typeface="+mn-ea"/>
                <a:sym typeface="+mn-ea"/>
              </a:rPr>
              <a:t>工艺流程叙述</a:t>
            </a:r>
            <a:r>
              <a:rPr lang="en-US" altLang="zh-CN" sz="1650" b="1" dirty="0">
                <a:solidFill>
                  <a:schemeClr val="tx1">
                    <a:lumMod val="75000"/>
                    <a:lumOff val="25000"/>
                  </a:schemeClr>
                </a:solidFill>
                <a:latin typeface="+mn-ea"/>
                <a:sym typeface="+mn-ea"/>
              </a:rPr>
              <a:t>——</a:t>
            </a:r>
            <a:r>
              <a:rPr lang="zh-CN" altLang="en-US" sz="1650" b="1" dirty="0">
                <a:solidFill>
                  <a:schemeClr val="tx1">
                    <a:lumMod val="75000"/>
                    <a:lumOff val="25000"/>
                  </a:schemeClr>
                </a:solidFill>
                <a:latin typeface="+mn-ea"/>
                <a:sym typeface="+mn-ea"/>
              </a:rPr>
              <a:t>第一萃取精馏单元</a:t>
            </a:r>
            <a:endParaRPr lang="zh-CN" altLang="en-US" sz="1650" b="1" dirty="0">
              <a:solidFill>
                <a:schemeClr val="tx1">
                  <a:lumMod val="75000"/>
                  <a:lumOff val="25000"/>
                </a:schemeClr>
              </a:solidFill>
              <a:latin typeface="+mn-ea"/>
            </a:endParaRPr>
          </a:p>
        </p:txBody>
      </p:sp>
      <p:sp>
        <p:nvSpPr>
          <p:cNvPr id="30" name="文本框 29"/>
          <p:cNvSpPr txBox="1"/>
          <p:nvPr/>
        </p:nvSpPr>
        <p:spPr>
          <a:xfrm>
            <a:off x="932498" y="1194885"/>
            <a:ext cx="7080409" cy="460375"/>
          </a:xfrm>
          <a:prstGeom prst="rect">
            <a:avLst/>
          </a:prstGeom>
          <a:noFill/>
        </p:spPr>
        <p:txBody>
          <a:bodyPr wrap="square" rtlCol="0">
            <a:spAutoFit/>
          </a:bodyPr>
          <a:lstStyle/>
          <a:p>
            <a:pPr marL="342900" indent="-342900">
              <a:lnSpc>
                <a:spcPct val="200000"/>
              </a:lnSpc>
              <a:buFont typeface="+mj-lt"/>
              <a:buAutoNum type="arabicPeriod" startAt="4"/>
            </a:pPr>
            <a:r>
              <a:rPr lang="zh-CN" altLang="en-US" sz="1200" b="1" dirty="0" smtClean="0">
                <a:latin typeface="微软雅黑" panose="020B0503020204020204" charset="-122"/>
                <a:ea typeface="微软雅黑" panose="020B0503020204020204" charset="-122"/>
                <a:cs typeface="微软雅黑" panose="020B0503020204020204" charset="-122"/>
                <a:sym typeface="+mn-ea"/>
              </a:rPr>
              <a:t>丁二烯气体压缩机</a:t>
            </a:r>
            <a:r>
              <a:rPr lang="en-US" altLang="zh-CN" sz="1200" b="1" dirty="0" smtClean="0">
                <a:latin typeface="微软雅黑" panose="020B0503020204020204" charset="-122"/>
                <a:ea typeface="微软雅黑" panose="020B0503020204020204" charset="-122"/>
                <a:cs typeface="微软雅黑" panose="020B0503020204020204" charset="-122"/>
                <a:sym typeface="+mn-ea"/>
              </a:rPr>
              <a:t>K-101</a:t>
            </a:r>
            <a:r>
              <a:rPr lang="zh-CN" altLang="en-US" sz="1200" b="1" dirty="0" smtClean="0">
                <a:latin typeface="微软雅黑" panose="020B0503020204020204" charset="-122"/>
                <a:ea typeface="微软雅黑" panose="020B0503020204020204" charset="-122"/>
                <a:cs typeface="微软雅黑" panose="020B0503020204020204" charset="-122"/>
                <a:sym typeface="+mn-ea"/>
              </a:rPr>
              <a:t>：</a:t>
            </a:r>
            <a:r>
              <a:rPr lang="zh-CN" altLang="en-US" sz="1200" dirty="0" smtClean="0">
                <a:latin typeface="微软雅黑" panose="020B0503020204020204" charset="-122"/>
                <a:ea typeface="微软雅黑" panose="020B0503020204020204" charset="-122"/>
                <a:cs typeface="微软雅黑" panose="020B0503020204020204" charset="-122"/>
                <a:sym typeface="+mn-ea"/>
              </a:rPr>
              <a:t>将第一汽提塔解析出来的粗丁二烯升压后送至第二萃取精馏塔</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1"/>
          <a:srcRect t="6057"/>
          <a:stretch>
            <a:fillRect/>
          </a:stretch>
        </p:blipFill>
        <p:spPr>
          <a:xfrm>
            <a:off x="2096929" y="1750669"/>
            <a:ext cx="4752000" cy="2847716"/>
          </a:xfrm>
          <a:prstGeom prst="rect">
            <a:avLst/>
          </a:prstGeom>
        </p:spPr>
      </p:pic>
      <p:sp>
        <p:nvSpPr>
          <p:cNvPr id="2" name="文本框 1"/>
          <p:cNvSpPr txBox="1"/>
          <p:nvPr/>
        </p:nvSpPr>
        <p:spPr>
          <a:xfrm>
            <a:off x="3589655" y="4745990"/>
            <a:ext cx="1683385" cy="275590"/>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图</a:t>
            </a:r>
            <a:r>
              <a:rPr lang="en-US" altLang="zh-CN" sz="1200">
                <a:latin typeface="微软雅黑" panose="020B0503020204020204" charset="-122"/>
                <a:ea typeface="微软雅黑" panose="020B0503020204020204" charset="-122"/>
                <a:cs typeface="微软雅黑" panose="020B0503020204020204" charset="-122"/>
              </a:rPr>
              <a:t> 1.8 </a:t>
            </a:r>
            <a:r>
              <a:rPr lang="zh-CN" altLang="en-US" sz="1200">
                <a:latin typeface="微软雅黑" panose="020B0503020204020204" charset="-122"/>
                <a:ea typeface="微软雅黑" panose="020B0503020204020204" charset="-122"/>
                <a:cs typeface="微软雅黑" panose="020B0503020204020204" charset="-122"/>
              </a:rPr>
              <a:t>压缩机流程</a:t>
            </a:r>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4340"/>
            <a:ext cx="5686425"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sym typeface="+mn-ea"/>
              </a:rPr>
              <a:t>1.4.6 </a:t>
            </a:r>
            <a:r>
              <a:rPr lang="zh-CN" altLang="en-US" sz="1650" b="1" dirty="0">
                <a:solidFill>
                  <a:schemeClr val="tx1"/>
                </a:solidFill>
                <a:latin typeface="+mn-ea"/>
                <a:sym typeface="+mn-ea"/>
              </a:rPr>
              <a:t>工艺流程叙述</a:t>
            </a:r>
            <a:r>
              <a:rPr lang="en-US" altLang="zh-CN" sz="1650" b="1" dirty="0">
                <a:solidFill>
                  <a:schemeClr val="tx1"/>
                </a:solidFill>
                <a:latin typeface="+mn-ea"/>
                <a:sym typeface="+mn-ea"/>
              </a:rPr>
              <a:t>——</a:t>
            </a:r>
            <a:r>
              <a:rPr lang="zh-CN" altLang="en-US" sz="1650" b="1" dirty="0">
                <a:solidFill>
                  <a:schemeClr val="tx1"/>
                </a:solidFill>
                <a:latin typeface="+mn-ea"/>
                <a:sym typeface="+mn-ea"/>
              </a:rPr>
              <a:t>第二萃取精馏单元</a:t>
            </a:r>
            <a:endParaRPr lang="zh-CN" altLang="en-US" sz="1650" b="1" dirty="0">
              <a:solidFill>
                <a:schemeClr val="tx1"/>
              </a:solidFill>
              <a:latin typeface="+mn-ea"/>
            </a:endParaRPr>
          </a:p>
        </p:txBody>
      </p:sp>
      <p:sp>
        <p:nvSpPr>
          <p:cNvPr id="4" name="文本框 3"/>
          <p:cNvSpPr txBox="1"/>
          <p:nvPr/>
        </p:nvSpPr>
        <p:spPr>
          <a:xfrm>
            <a:off x="932498" y="1143450"/>
            <a:ext cx="3555683" cy="3784600"/>
          </a:xfrm>
          <a:prstGeom prst="rect">
            <a:avLst/>
          </a:prstGeom>
          <a:noFill/>
        </p:spPr>
        <p:txBody>
          <a:bodyPr wrap="square" rtlCol="0">
            <a:spAutoFit/>
          </a:bodyPr>
          <a:lstStyle/>
          <a:p>
            <a:pPr marL="285750" indent="-285750" algn="just">
              <a:lnSpc>
                <a:spcPct val="200000"/>
              </a:lnSpc>
              <a:buFont typeface="Wingdings" panose="05000000000000000000" charset="0"/>
              <a:buChar char="Ø"/>
            </a:pP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主要设备：</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第二萃取精馏塔</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C-201</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、丁二烯回收塔</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C-202</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、第二汽提塔</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C-203</a:t>
            </a:r>
            <a:endPar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lt"/>
              <a:buAutoNum type="arabicPeriod"/>
            </a:pPr>
            <a:r>
              <a:rPr lang="en-US" altLang="zh-CN"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C-201</a:t>
            </a: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DMF</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作用下，塔釜脱除相对挥发度低于</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1.0</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的乙烯基乙炔</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VA</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、乙基乙炔</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EA</a:t>
            </a:r>
            <a:endPar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265" indent="0" algn="just" fontAlgn="auto">
              <a:lnSpc>
                <a:spcPct val="200000"/>
              </a:lnSpc>
              <a:buFont typeface="+mj-ea"/>
              <a:buNone/>
            </a:pP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控制指标：</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塔顶</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VA</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5ppm</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EA</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500ppm</a:t>
            </a:r>
            <a:endPar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lt"/>
              <a:buAutoNum type="arabicPeriod" startAt="2"/>
            </a:pPr>
            <a:r>
              <a:rPr lang="en-US" altLang="zh-CN"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C-202</a:t>
            </a: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减少丁二烯损失，保证第二汽提塔塔顶尾气中</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VA</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小于</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30%</a:t>
            </a:r>
            <a:endPar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lt"/>
              <a:buAutoNum type="arabicPeriod" startAt="3"/>
            </a:pPr>
            <a:r>
              <a:rPr lang="en-US" altLang="zh-CN"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C-203</a:t>
            </a: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将溶剂中的炔烃等杂质解析出来，塔釜得到较高纯度的溶剂</a:t>
            </a:r>
            <a:endPar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265" algn="just">
              <a:lnSpc>
                <a:spcPct val="200000"/>
              </a:lnSpc>
              <a:buClrTx/>
              <a:buSzTx/>
              <a:buFont typeface="+mj-ea"/>
              <a:buNone/>
            </a:pPr>
            <a:r>
              <a:rPr lang="zh-CN" altLang="en-US" sz="1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控制指标：</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rPr>
              <a:t>D-202灌顶尾气中VA＜30%</a:t>
            </a:r>
            <a:endPar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1"/>
          <a:srcRect t="5315"/>
          <a:stretch>
            <a:fillRect/>
          </a:stretch>
        </p:blipFill>
        <p:spPr>
          <a:xfrm>
            <a:off x="4559141" y="1482064"/>
            <a:ext cx="4050000" cy="2357442"/>
          </a:xfrm>
          <a:prstGeom prst="rect">
            <a:avLst/>
          </a:prstGeom>
        </p:spPr>
      </p:pic>
      <p:sp>
        <p:nvSpPr>
          <p:cNvPr id="6" name="文本框 5"/>
          <p:cNvSpPr txBox="1"/>
          <p:nvPr/>
        </p:nvSpPr>
        <p:spPr>
          <a:xfrm>
            <a:off x="5655469" y="4117631"/>
            <a:ext cx="1857375" cy="460375"/>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图</a:t>
            </a:r>
            <a:r>
              <a:rPr lang="en-US" altLang="zh-CN" sz="1200">
                <a:latin typeface="微软雅黑" panose="020B0503020204020204" charset="-122"/>
                <a:ea typeface="微软雅黑" panose="020B0503020204020204" charset="-122"/>
                <a:cs typeface="微软雅黑" panose="020B0503020204020204" charset="-122"/>
              </a:rPr>
              <a:t> 1.9 </a:t>
            </a:r>
            <a:r>
              <a:rPr lang="zh-CN" altLang="en-US" sz="1200">
                <a:latin typeface="微软雅黑" panose="020B0503020204020204" charset="-122"/>
                <a:ea typeface="微软雅黑" panose="020B0503020204020204" charset="-122"/>
                <a:cs typeface="微软雅黑" panose="020B0503020204020204" charset="-122"/>
              </a:rPr>
              <a:t>第二萃取精馏单元</a:t>
            </a:r>
            <a:endParaRPr lang="zh-CN" altLang="en-US" sz="12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760069"/>
            <a:ext cx="4393406" cy="344805"/>
          </a:xfrm>
          <a:prstGeom prst="rect">
            <a:avLst/>
          </a:prstGeom>
          <a:noFill/>
        </p:spPr>
        <p:txBody>
          <a:bodyPr wrap="square" rtlCol="0">
            <a:spAutoFit/>
          </a:bodyPr>
          <a:lstStyle/>
          <a:p>
            <a:r>
              <a:rPr lang="en-US" altLang="zh-CN" sz="1650" b="1" dirty="0">
                <a:solidFill>
                  <a:schemeClr val="tx1">
                    <a:lumMod val="75000"/>
                    <a:lumOff val="25000"/>
                  </a:schemeClr>
                </a:solidFill>
                <a:latin typeface="+mn-ea"/>
                <a:sym typeface="+mn-ea"/>
              </a:rPr>
              <a:t>1.4.6 </a:t>
            </a:r>
            <a:r>
              <a:rPr lang="zh-CN" altLang="en-US" sz="1650" b="1" dirty="0">
                <a:solidFill>
                  <a:schemeClr val="tx1">
                    <a:lumMod val="75000"/>
                    <a:lumOff val="25000"/>
                  </a:schemeClr>
                </a:solidFill>
                <a:latin typeface="+mn-ea"/>
                <a:sym typeface="+mn-ea"/>
              </a:rPr>
              <a:t>工艺流程叙述</a:t>
            </a:r>
            <a:r>
              <a:rPr lang="en-US" altLang="zh-CN" sz="1650" b="1" dirty="0">
                <a:solidFill>
                  <a:schemeClr val="tx1">
                    <a:lumMod val="75000"/>
                    <a:lumOff val="25000"/>
                  </a:schemeClr>
                </a:solidFill>
                <a:latin typeface="+mn-ea"/>
                <a:sym typeface="+mn-ea"/>
              </a:rPr>
              <a:t>——</a:t>
            </a:r>
            <a:r>
              <a:rPr lang="zh-CN" altLang="en-US" sz="1650" b="1" dirty="0">
                <a:solidFill>
                  <a:schemeClr val="tx1">
                    <a:lumMod val="75000"/>
                    <a:lumOff val="25000"/>
                  </a:schemeClr>
                </a:solidFill>
                <a:latin typeface="+mn-ea"/>
                <a:sym typeface="+mn-ea"/>
              </a:rPr>
              <a:t>丁二烯精馏单元</a:t>
            </a:r>
            <a:endParaRPr lang="zh-CN" altLang="en-US" sz="1650" b="1" dirty="0">
              <a:solidFill>
                <a:schemeClr val="tx1">
                  <a:lumMod val="75000"/>
                  <a:lumOff val="25000"/>
                </a:schemeClr>
              </a:solidFill>
              <a:latin typeface="+mn-ea"/>
            </a:endParaRPr>
          </a:p>
        </p:txBody>
      </p:sp>
      <p:sp>
        <p:nvSpPr>
          <p:cNvPr id="2" name="文本框 1"/>
          <p:cNvSpPr txBox="1"/>
          <p:nvPr/>
        </p:nvSpPr>
        <p:spPr>
          <a:xfrm>
            <a:off x="932498" y="1182502"/>
            <a:ext cx="5859780" cy="464820"/>
          </a:xfrm>
          <a:prstGeom prst="rect">
            <a:avLst/>
          </a:prstGeom>
          <a:noFill/>
        </p:spPr>
        <p:txBody>
          <a:bodyPr wrap="none" rtlCol="0" anchor="t">
            <a:spAutoFit/>
          </a:bodyPr>
          <a:lstStyle/>
          <a:p>
            <a:pPr marL="285750" indent="-285750">
              <a:lnSpc>
                <a:spcPct val="180000"/>
              </a:lnSpc>
              <a:buFont typeface="Wingdings" panose="05000000000000000000" charset="0"/>
              <a:buChar char="Ø"/>
            </a:pPr>
            <a:r>
              <a:rPr lang="zh-CN" altLang="en-US" sz="1350" dirty="0" smtClean="0">
                <a:solidFill>
                  <a:schemeClr val="tx1"/>
                </a:solidFill>
                <a:sym typeface="+mn-ea"/>
              </a:rPr>
              <a:t>主要设备：</a:t>
            </a:r>
            <a:r>
              <a:rPr lang="zh-CN" altLang="en-US" sz="1350" dirty="0" smtClean="0">
                <a:sym typeface="+mn-ea"/>
              </a:rPr>
              <a:t>丁二烯水洗塔</a:t>
            </a:r>
            <a:r>
              <a:rPr lang="en-US" altLang="zh-CN" sz="1350" dirty="0" smtClean="0">
                <a:sym typeface="+mn-ea"/>
              </a:rPr>
              <a:t>C-301</a:t>
            </a:r>
            <a:r>
              <a:rPr lang="zh-CN" altLang="en-US" sz="1350" dirty="0" smtClean="0">
                <a:sym typeface="+mn-ea"/>
              </a:rPr>
              <a:t>、第一精馏塔</a:t>
            </a:r>
            <a:r>
              <a:rPr lang="en-US" altLang="zh-CN" sz="1350" dirty="0" smtClean="0">
                <a:sym typeface="+mn-ea"/>
              </a:rPr>
              <a:t>C-302</a:t>
            </a:r>
            <a:r>
              <a:rPr lang="zh-CN" altLang="en-US" sz="1350" dirty="0" smtClean="0">
                <a:sym typeface="+mn-ea"/>
              </a:rPr>
              <a:t>、第二精馏塔</a:t>
            </a:r>
            <a:r>
              <a:rPr lang="en-US" altLang="zh-CN" sz="1350" dirty="0" smtClean="0">
                <a:sym typeface="+mn-ea"/>
              </a:rPr>
              <a:t>C-303</a:t>
            </a:r>
            <a:endParaRPr lang="en-US" altLang="zh-CN" sz="1350"/>
          </a:p>
        </p:txBody>
      </p:sp>
      <p:pic>
        <p:nvPicPr>
          <p:cNvPr id="4" name="图片 3"/>
          <p:cNvPicPr>
            <a:picLocks noChangeAspect="1"/>
          </p:cNvPicPr>
          <p:nvPr/>
        </p:nvPicPr>
        <p:blipFill>
          <a:blip r:embed="rId1"/>
          <a:srcRect t="5201"/>
          <a:stretch>
            <a:fillRect/>
          </a:stretch>
        </p:blipFill>
        <p:spPr>
          <a:xfrm>
            <a:off x="2060734" y="1724475"/>
            <a:ext cx="5136833" cy="2850833"/>
          </a:xfrm>
          <a:prstGeom prst="rect">
            <a:avLst/>
          </a:prstGeom>
        </p:spPr>
      </p:pic>
      <p:sp>
        <p:nvSpPr>
          <p:cNvPr id="5" name="文本框 4"/>
          <p:cNvSpPr txBox="1"/>
          <p:nvPr/>
        </p:nvSpPr>
        <p:spPr>
          <a:xfrm>
            <a:off x="3547110" y="4658175"/>
            <a:ext cx="2121218" cy="275590"/>
          </a:xfrm>
          <a:prstGeom prst="rect">
            <a:avLst/>
          </a:prstGeom>
          <a:noFill/>
        </p:spPr>
        <p:txBody>
          <a:bodyPr wrap="square" rtlCol="0">
            <a:spAutoFit/>
          </a:bodyPr>
          <a:lstStyle/>
          <a:p>
            <a:r>
              <a:rPr lang="zh-CN" altLang="en-US" sz="1200">
                <a:latin typeface="+mn-ea"/>
                <a:cs typeface="+mn-ea"/>
              </a:rPr>
              <a:t>图</a:t>
            </a:r>
            <a:r>
              <a:rPr lang="en-US" altLang="zh-CN" sz="1200">
                <a:latin typeface="+mn-ea"/>
                <a:cs typeface="+mn-ea"/>
              </a:rPr>
              <a:t> 1.10 </a:t>
            </a:r>
            <a:r>
              <a:rPr lang="zh-CN" altLang="en-US" sz="1200">
                <a:latin typeface="+mn-ea"/>
                <a:cs typeface="+mn-ea"/>
              </a:rPr>
              <a:t>丁二烯精馏单元流程</a:t>
            </a:r>
            <a:endParaRPr lang="zh-CN" altLang="en-US" sz="1200">
              <a:latin typeface="+mn-ea"/>
              <a:cs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a:endCxn id="14" idx="6"/>
          </p:cNvCxnSpPr>
          <p:nvPr/>
        </p:nvCxnSpPr>
        <p:spPr>
          <a:xfrm flipH="1">
            <a:off x="4353094" y="1868455"/>
            <a:ext cx="4754" cy="25489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665" y="137160"/>
            <a:ext cx="5539105" cy="5006975"/>
          </a:xfrm>
          <a:prstGeom prst="rect">
            <a:avLst/>
          </a:prstGeom>
        </p:spPr>
      </p:pic>
      <p:sp>
        <p:nvSpPr>
          <p:cNvPr id="22" name="矩形 21"/>
          <p:cNvSpPr/>
          <p:nvPr/>
        </p:nvSpPr>
        <p:spPr>
          <a:xfrm>
            <a:off x="7248722" y="631402"/>
            <a:ext cx="1473797" cy="714375"/>
          </a:xfrm>
          <a:prstGeom prst="rect">
            <a:avLst/>
          </a:prstGeom>
        </p:spPr>
        <p:txBody>
          <a:bodyPr wrap="square">
            <a:spAutoFit/>
          </a:bodyPr>
          <a:lstStyle/>
          <a:p>
            <a:r>
              <a:rPr lang="zh-CN" altLang="en-US" sz="4050" b="1" dirty="0">
                <a:solidFill>
                  <a:srgbClr val="C00000"/>
                </a:solidFill>
              </a:rPr>
              <a:t>目录</a:t>
            </a:r>
            <a:endParaRPr lang="zh-CN" altLang="en-US" sz="4050" b="1" dirty="0">
              <a:solidFill>
                <a:srgbClr val="C00000"/>
              </a:solidFill>
            </a:endParaRPr>
          </a:p>
        </p:txBody>
      </p:sp>
      <p:sp>
        <p:nvSpPr>
          <p:cNvPr id="23" name="íṩľíḍè-Rectangle 9"/>
          <p:cNvSpPr/>
          <p:nvPr/>
        </p:nvSpPr>
        <p:spPr>
          <a:xfrm>
            <a:off x="7396871" y="1388195"/>
            <a:ext cx="684145" cy="255959"/>
          </a:xfrm>
          <a:prstGeom prst="rect">
            <a:avLst/>
          </a:prstGeom>
        </p:spPr>
        <p:txBody>
          <a:bodyPr wrap="none">
            <a:normAutofit fontScale="675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i="0" u="none" strike="noStrike" kern="1200" cap="none" spc="300" normalizeH="0" baseline="0" noProof="0" dirty="0">
                <a:ln>
                  <a:noFill/>
                </a:ln>
                <a:solidFill>
                  <a:schemeClr val="tx1">
                    <a:lumMod val="75000"/>
                    <a:lumOff val="25000"/>
                  </a:schemeClr>
                </a:solidFill>
                <a:effectLst/>
                <a:uLnTx/>
                <a:uFillTx/>
                <a:latin typeface="+mn-ea"/>
                <a:cs typeface="+mn-cs"/>
              </a:rPr>
              <a:t>CONTENTS</a:t>
            </a:r>
            <a:endParaRPr kumimoji="0" lang="en-US" altLang="zh-CN" sz="1500" i="0" u="none" strike="noStrike" kern="1200" cap="none" spc="300" normalizeH="0" baseline="0" noProof="0" dirty="0">
              <a:ln>
                <a:noFill/>
              </a:ln>
              <a:solidFill>
                <a:schemeClr val="tx1">
                  <a:lumMod val="75000"/>
                  <a:lumOff val="25000"/>
                </a:schemeClr>
              </a:solidFill>
              <a:effectLst/>
              <a:uLnTx/>
              <a:uFillTx/>
              <a:latin typeface="+mn-ea"/>
              <a:cs typeface="+mn-cs"/>
            </a:endParaRPr>
          </a:p>
        </p:txBody>
      </p:sp>
      <p:grpSp>
        <p:nvGrpSpPr>
          <p:cNvPr id="2" name="组合 1"/>
          <p:cNvGrpSpPr/>
          <p:nvPr/>
        </p:nvGrpSpPr>
        <p:grpSpPr>
          <a:xfrm>
            <a:off x="4045585" y="1836420"/>
            <a:ext cx="5466080" cy="3221990"/>
            <a:chOff x="8578" y="3733"/>
            <a:chExt cx="10668" cy="6765"/>
          </a:xfrm>
        </p:grpSpPr>
        <p:grpSp>
          <p:nvGrpSpPr>
            <p:cNvPr id="3" name="组合 2"/>
            <p:cNvGrpSpPr/>
            <p:nvPr/>
          </p:nvGrpSpPr>
          <p:grpSpPr>
            <a:xfrm>
              <a:off x="8636" y="3733"/>
              <a:ext cx="1133" cy="1133"/>
              <a:chOff x="6110287" y="590321"/>
              <a:chExt cx="881291" cy="881291"/>
            </a:xfrm>
          </p:grpSpPr>
          <p:sp>
            <p:nvSpPr>
              <p:cNvPr id="24" name="椭圆 23"/>
              <p:cNvSpPr/>
              <p:nvPr/>
            </p:nvSpPr>
            <p:spPr>
              <a:xfrm>
                <a:off x="61102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26" name="组合 25"/>
            <p:cNvGrpSpPr/>
            <p:nvPr/>
          </p:nvGrpSpPr>
          <p:grpSpPr>
            <a:xfrm>
              <a:off x="8578" y="6559"/>
              <a:ext cx="1133" cy="1133"/>
              <a:chOff x="8701087" y="590321"/>
              <a:chExt cx="881291" cy="881291"/>
            </a:xfrm>
          </p:grpSpPr>
          <p:sp>
            <p:nvSpPr>
              <p:cNvPr id="27" name="椭圆 26"/>
              <p:cNvSpPr/>
              <p:nvPr/>
            </p:nvSpPr>
            <p:spPr>
              <a:xfrm>
                <a:off x="8701087" y="590321"/>
                <a:ext cx="881291" cy="881291"/>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solidFill>
                  <a:schemeClr val="bg1"/>
                </a:solidFill>
              </a:ln>
            </p:spPr>
          </p:sp>
        </p:grpSp>
        <p:grpSp>
          <p:nvGrpSpPr>
            <p:cNvPr id="29" name="组合 28"/>
            <p:cNvGrpSpPr/>
            <p:nvPr/>
          </p:nvGrpSpPr>
          <p:grpSpPr>
            <a:xfrm>
              <a:off x="8609" y="7941"/>
              <a:ext cx="1133" cy="1133"/>
              <a:chOff x="9996487" y="590321"/>
              <a:chExt cx="881291" cy="881291"/>
            </a:xfrm>
          </p:grpSpPr>
          <p:sp>
            <p:nvSpPr>
              <p:cNvPr id="30" name="椭圆 29"/>
              <p:cNvSpPr/>
              <p:nvPr/>
            </p:nvSpPr>
            <p:spPr>
              <a:xfrm>
                <a:off x="99964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1"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32" name="组合 31"/>
            <p:cNvGrpSpPr/>
            <p:nvPr/>
          </p:nvGrpSpPr>
          <p:grpSpPr>
            <a:xfrm>
              <a:off x="8628" y="5146"/>
              <a:ext cx="1133" cy="1133"/>
              <a:chOff x="7405687" y="590321"/>
              <a:chExt cx="881291" cy="881291"/>
            </a:xfrm>
          </p:grpSpPr>
          <p:sp>
            <p:nvSpPr>
              <p:cNvPr id="33" name="椭圆 32"/>
              <p:cNvSpPr/>
              <p:nvPr/>
            </p:nvSpPr>
            <p:spPr>
              <a:xfrm>
                <a:off x="74056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sp>
          <p:nvSpPr>
            <p:cNvPr id="35" name="文本框 34"/>
            <p:cNvSpPr txBox="1"/>
            <p:nvPr/>
          </p:nvSpPr>
          <p:spPr>
            <a:xfrm>
              <a:off x="9735" y="3937"/>
              <a:ext cx="8802" cy="773"/>
            </a:xfrm>
            <a:prstGeom prst="rect">
              <a:avLst/>
            </a:prstGeom>
            <a:noFill/>
          </p:spPr>
          <p:txBody>
            <a:bodyPr wrap="square" rtlCol="0">
              <a:spAutoFit/>
            </a:bodyPr>
            <a:lstStyle/>
            <a:p>
              <a:r>
                <a:rPr lang="en-US" altLang="zh-CN" b="1" dirty="0">
                  <a:solidFill>
                    <a:schemeClr val="tx1">
                      <a:lumMod val="75000"/>
                      <a:lumOff val="25000"/>
                    </a:schemeClr>
                  </a:solidFill>
                  <a:latin typeface="+mn-ea"/>
                </a:rPr>
                <a:t>PART 01   丁二烯及相关工艺介绍</a:t>
              </a:r>
              <a:endParaRPr lang="zh-CN" altLang="en-US" b="1" dirty="0">
                <a:solidFill>
                  <a:schemeClr val="bg1">
                    <a:lumMod val="65000"/>
                  </a:schemeClr>
                </a:solidFill>
                <a:latin typeface="+mn-ea"/>
              </a:endParaRPr>
            </a:p>
          </p:txBody>
        </p:sp>
        <p:sp>
          <p:nvSpPr>
            <p:cNvPr id="36" name="文本框 35"/>
            <p:cNvSpPr txBox="1"/>
            <p:nvPr/>
          </p:nvSpPr>
          <p:spPr>
            <a:xfrm>
              <a:off x="9735" y="5350"/>
              <a:ext cx="9486" cy="1355"/>
            </a:xfrm>
            <a:prstGeom prst="rect">
              <a:avLst/>
            </a:prstGeom>
            <a:noFill/>
          </p:spPr>
          <p:txBody>
            <a:bodyPr wrap="square" rtlCol="0">
              <a:spAutoFit/>
            </a:bodyPr>
            <a:lstStyle/>
            <a:p>
              <a:pPr algn="l">
                <a:buClrTx/>
                <a:buSzTx/>
                <a:buFontTx/>
              </a:pPr>
              <a:r>
                <a:rPr lang="en-US" altLang="zh-CN" b="1" dirty="0">
                  <a:solidFill>
                    <a:schemeClr val="tx1">
                      <a:lumMod val="75000"/>
                      <a:lumOff val="25000"/>
                    </a:schemeClr>
                  </a:solidFill>
                  <a:latin typeface="+mn-ea"/>
                </a:rPr>
                <a:t>PART 02   丁二烯危险特性及聚合因素分析</a:t>
              </a:r>
              <a:endParaRPr lang="en-US" altLang="zh-CN" b="1" dirty="0">
                <a:solidFill>
                  <a:schemeClr val="tx1">
                    <a:lumMod val="75000"/>
                    <a:lumOff val="25000"/>
                  </a:schemeClr>
                </a:solidFill>
                <a:latin typeface="+mn-ea"/>
              </a:endParaRPr>
            </a:p>
          </p:txBody>
        </p:sp>
        <p:sp>
          <p:nvSpPr>
            <p:cNvPr id="37" name="文本框 36"/>
            <p:cNvSpPr txBox="1"/>
            <p:nvPr/>
          </p:nvSpPr>
          <p:spPr>
            <a:xfrm>
              <a:off x="9750" y="8145"/>
              <a:ext cx="9485" cy="1355"/>
            </a:xfrm>
            <a:prstGeom prst="rect">
              <a:avLst/>
            </a:prstGeom>
            <a:noFill/>
          </p:spPr>
          <p:txBody>
            <a:bodyPr wrap="square" rtlCol="0">
              <a:spAutoFit/>
            </a:bodyPr>
            <a:lstStyle/>
            <a:p>
              <a:pPr algn="l">
                <a:buClrTx/>
                <a:buSzTx/>
                <a:buFontTx/>
              </a:pPr>
              <a:r>
                <a:rPr lang="en-US" altLang="zh-CN" b="1" dirty="0">
                  <a:solidFill>
                    <a:schemeClr val="tx1">
                      <a:lumMod val="75000"/>
                      <a:lumOff val="25000"/>
                    </a:schemeClr>
                  </a:solidFill>
                  <a:latin typeface="+mn-ea"/>
                </a:rPr>
                <a:t>PART 04   丁二烯装置隐患排查重点及建议</a:t>
              </a:r>
              <a:endParaRPr lang="en-US" altLang="zh-CN" b="1" dirty="0">
                <a:solidFill>
                  <a:schemeClr val="tx1">
                    <a:lumMod val="75000"/>
                    <a:lumOff val="25000"/>
                  </a:schemeClr>
                </a:solidFill>
                <a:latin typeface="+mn-ea"/>
              </a:endParaRPr>
            </a:p>
          </p:txBody>
        </p:sp>
        <p:sp>
          <p:nvSpPr>
            <p:cNvPr id="38" name="文本框 37"/>
            <p:cNvSpPr txBox="1"/>
            <p:nvPr/>
          </p:nvSpPr>
          <p:spPr>
            <a:xfrm>
              <a:off x="9711" y="6722"/>
              <a:ext cx="8398" cy="773"/>
            </a:xfrm>
            <a:prstGeom prst="rect">
              <a:avLst/>
            </a:prstGeom>
            <a:noFill/>
          </p:spPr>
          <p:txBody>
            <a:bodyPr wrap="square" rtlCol="0">
              <a:spAutoFit/>
            </a:bodyPr>
            <a:lstStyle/>
            <a:p>
              <a:r>
                <a:rPr lang="en-US" altLang="zh-CN" b="1" dirty="0">
                  <a:solidFill>
                    <a:schemeClr val="tx1">
                      <a:lumMod val="75000"/>
                      <a:lumOff val="25000"/>
                    </a:schemeClr>
                  </a:solidFill>
                  <a:latin typeface="+mn-ea"/>
                </a:rPr>
                <a:t>PART 03   丁二烯安全管控措施</a:t>
              </a:r>
              <a:endParaRPr lang="zh-CN" altLang="en-US" b="1" dirty="0">
                <a:solidFill>
                  <a:schemeClr val="bg1">
                    <a:lumMod val="65000"/>
                  </a:schemeClr>
                </a:solidFill>
                <a:latin typeface="+mn-ea"/>
              </a:endParaRPr>
            </a:p>
          </p:txBody>
        </p:sp>
        <p:grpSp>
          <p:nvGrpSpPr>
            <p:cNvPr id="39" name="组合 38"/>
            <p:cNvGrpSpPr/>
            <p:nvPr/>
          </p:nvGrpSpPr>
          <p:grpSpPr>
            <a:xfrm>
              <a:off x="8602" y="9352"/>
              <a:ext cx="1146" cy="1146"/>
              <a:chOff x="8635" y="9666"/>
              <a:chExt cx="1146" cy="1146"/>
            </a:xfrm>
          </p:grpSpPr>
          <p:sp>
            <p:nvSpPr>
              <p:cNvPr id="82" name="椭圆 81"/>
              <p:cNvSpPr/>
              <p:nvPr/>
            </p:nvSpPr>
            <p:spPr>
              <a:xfrm>
                <a:off x="8635" y="9666"/>
                <a:ext cx="1147" cy="1147"/>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orbit_40381"/>
              <p:cNvSpPr/>
              <p:nvPr/>
            </p:nvSpPr>
            <p:spPr bwMode="auto">
              <a:xfrm>
                <a:off x="8977" y="9957"/>
                <a:ext cx="462" cy="566"/>
              </a:xfrm>
              <a:custGeom>
                <a:avLst/>
                <a:gdLst>
                  <a:gd name="T0" fmla="*/ 294 w 348"/>
                  <a:gd name="T1" fmla="*/ 277 h 427"/>
                  <a:gd name="T2" fmla="*/ 186 w 348"/>
                  <a:gd name="T3" fmla="*/ 300 h 427"/>
                  <a:gd name="T4" fmla="*/ 210 w 348"/>
                  <a:gd name="T5" fmla="*/ 256 h 427"/>
                  <a:gd name="T6" fmla="*/ 294 w 348"/>
                  <a:gd name="T7" fmla="*/ 233 h 427"/>
                  <a:gd name="T8" fmla="*/ 210 w 348"/>
                  <a:gd name="T9" fmla="*/ 256 h 427"/>
                  <a:gd name="T10" fmla="*/ 85 w 348"/>
                  <a:gd name="T11" fmla="*/ 0 h 427"/>
                  <a:gd name="T12" fmla="*/ 48 w 348"/>
                  <a:gd name="T13" fmla="*/ 311 h 427"/>
                  <a:gd name="T14" fmla="*/ 70 w 348"/>
                  <a:gd name="T15" fmla="*/ 42 h 427"/>
                  <a:gd name="T16" fmla="*/ 311 w 348"/>
                  <a:gd name="T17" fmla="*/ 22 h 427"/>
                  <a:gd name="T18" fmla="*/ 326 w 348"/>
                  <a:gd name="T19" fmla="*/ 314 h 427"/>
                  <a:gd name="T20" fmla="*/ 120 w 348"/>
                  <a:gd name="T21" fmla="*/ 334 h 427"/>
                  <a:gd name="T22" fmla="*/ 311 w 348"/>
                  <a:gd name="T23" fmla="*/ 356 h 427"/>
                  <a:gd name="T24" fmla="*/ 348 w 348"/>
                  <a:gd name="T25" fmla="*/ 42 h 427"/>
                  <a:gd name="T26" fmla="*/ 70 w 348"/>
                  <a:gd name="T27" fmla="*/ 314 h 427"/>
                  <a:gd name="T28" fmla="*/ 101 w 348"/>
                  <a:gd name="T29" fmla="*/ 234 h 427"/>
                  <a:gd name="T30" fmla="*/ 123 w 348"/>
                  <a:gd name="T31" fmla="*/ 202 h 427"/>
                  <a:gd name="T32" fmla="*/ 127 w 348"/>
                  <a:gd name="T33" fmla="*/ 197 h 427"/>
                  <a:gd name="T34" fmla="*/ 130 w 348"/>
                  <a:gd name="T35" fmla="*/ 194 h 427"/>
                  <a:gd name="T36" fmla="*/ 198 w 348"/>
                  <a:gd name="T37" fmla="*/ 150 h 427"/>
                  <a:gd name="T38" fmla="*/ 188 w 348"/>
                  <a:gd name="T39" fmla="*/ 233 h 427"/>
                  <a:gd name="T40" fmla="*/ 186 w 348"/>
                  <a:gd name="T41" fmla="*/ 237 h 427"/>
                  <a:gd name="T42" fmla="*/ 183 w 348"/>
                  <a:gd name="T43" fmla="*/ 242 h 427"/>
                  <a:gd name="T44" fmla="*/ 120 w 348"/>
                  <a:gd name="T45" fmla="*/ 334 h 427"/>
                  <a:gd name="T46" fmla="*/ 162 w 348"/>
                  <a:gd name="T47" fmla="*/ 245 h 427"/>
                  <a:gd name="T48" fmla="*/ 155 w 348"/>
                  <a:gd name="T49" fmla="*/ 240 h 427"/>
                  <a:gd name="T50" fmla="*/ 85 w 348"/>
                  <a:gd name="T51" fmla="*/ 334 h 427"/>
                  <a:gd name="T52" fmla="*/ 138 w 348"/>
                  <a:gd name="T53" fmla="*/ 204 h 427"/>
                  <a:gd name="T54" fmla="*/ 189 w 348"/>
                  <a:gd name="T55" fmla="*/ 169 h 427"/>
                  <a:gd name="T56" fmla="*/ 222 w 348"/>
                  <a:gd name="T57" fmla="*/ 212 h 427"/>
                  <a:gd name="T58" fmla="*/ 294 w 348"/>
                  <a:gd name="T59" fmla="*/ 189 h 427"/>
                  <a:gd name="T60" fmla="*/ 222 w 348"/>
                  <a:gd name="T61" fmla="*/ 212 h 427"/>
                  <a:gd name="T62" fmla="*/ 85 w 348"/>
                  <a:gd name="T63" fmla="*/ 356 h 427"/>
                  <a:gd name="T64" fmla="*/ 101 w 348"/>
                  <a:gd name="T65" fmla="*/ 334 h 427"/>
                  <a:gd name="T66" fmla="*/ 76 w 348"/>
                  <a:gd name="T67" fmla="*/ 355 h 427"/>
                  <a:gd name="T68" fmla="*/ 157 w 348"/>
                  <a:gd name="T69" fmla="*/ 56 h 427"/>
                  <a:gd name="T70" fmla="*/ 294 w 348"/>
                  <a:gd name="T71" fmla="*/ 79 h 427"/>
                  <a:gd name="T72" fmla="*/ 222 w 348"/>
                  <a:gd name="T73" fmla="*/ 168 h 427"/>
                  <a:gd name="T74" fmla="*/ 294 w 348"/>
                  <a:gd name="T75" fmla="*/ 145 h 427"/>
                  <a:gd name="T76" fmla="*/ 222 w 348"/>
                  <a:gd name="T77" fmla="*/ 168 h 427"/>
                  <a:gd name="T78" fmla="*/ 103 w 348"/>
                  <a:gd name="T79" fmla="*/ 145 h 427"/>
                  <a:gd name="T80" fmla="*/ 137 w 348"/>
                  <a:gd name="T81" fmla="*/ 168 h 427"/>
                  <a:gd name="T82" fmla="*/ 294 w 348"/>
                  <a:gd name="T83" fmla="*/ 100 h 427"/>
                  <a:gd name="T84" fmla="*/ 103 w 348"/>
                  <a:gd name="T85" fmla="*/ 123 h 427"/>
                  <a:gd name="T86" fmla="*/ 294 w 348"/>
                  <a:gd name="T87" fmla="*/ 100 h 427"/>
                  <a:gd name="T88" fmla="*/ 105 w 348"/>
                  <a:gd name="T89" fmla="*/ 356 h 427"/>
                  <a:gd name="T90" fmla="*/ 63 w 348"/>
                  <a:gd name="T91" fmla="*/ 417 h 427"/>
                  <a:gd name="T92" fmla="*/ 52 w 348"/>
                  <a:gd name="T93" fmla="*/ 425 h 427"/>
                  <a:gd name="T94" fmla="*/ 28 w 348"/>
                  <a:gd name="T95" fmla="*/ 422 h 427"/>
                  <a:gd name="T96" fmla="*/ 1 w 348"/>
                  <a:gd name="T97" fmla="*/ 390 h 427"/>
                  <a:gd name="T98" fmla="*/ 4 w 348"/>
                  <a:gd name="T99" fmla="*/ 377 h 427"/>
                  <a:gd name="T100" fmla="*/ 27 w 348"/>
                  <a:gd name="T101" fmla="*/ 343 h 427"/>
                  <a:gd name="T102" fmla="*/ 48 w 348"/>
                  <a:gd name="T103" fmla="*/ 314 h 427"/>
                  <a:gd name="T104" fmla="*/ 74 w 348"/>
                  <a:gd name="T105" fmla="*/ 359 h 427"/>
                  <a:gd name="T106" fmla="*/ 86 w 348"/>
                  <a:gd name="T107" fmla="*/ 356 h 427"/>
                  <a:gd name="T108" fmla="*/ 38 w 348"/>
                  <a:gd name="T109" fmla="*/ 350 h 427"/>
                  <a:gd name="T110" fmla="*/ 36 w 348"/>
                  <a:gd name="T111" fmla="*/ 377 h 427"/>
                  <a:gd name="T112" fmla="*/ 61 w 348"/>
                  <a:gd name="T113" fmla="*/ 397 h 427"/>
                  <a:gd name="T114" fmla="*/ 137 w 348"/>
                  <a:gd name="T115" fmla="*/ 56 h 427"/>
                  <a:gd name="T116" fmla="*/ 103 w 348"/>
                  <a:gd name="T117" fmla="*/ 79 h 427"/>
                  <a:gd name="T118" fmla="*/ 137 w 348"/>
                  <a:gd name="T119" fmla="*/ 5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427">
                    <a:moveTo>
                      <a:pt x="186" y="277"/>
                    </a:moveTo>
                    <a:lnTo>
                      <a:pt x="294" y="277"/>
                    </a:lnTo>
                    <a:lnTo>
                      <a:pt x="294" y="300"/>
                    </a:lnTo>
                    <a:lnTo>
                      <a:pt x="186" y="300"/>
                    </a:lnTo>
                    <a:lnTo>
                      <a:pt x="186" y="277"/>
                    </a:lnTo>
                    <a:close/>
                    <a:moveTo>
                      <a:pt x="210" y="256"/>
                    </a:moveTo>
                    <a:lnTo>
                      <a:pt x="294" y="256"/>
                    </a:lnTo>
                    <a:lnTo>
                      <a:pt x="294" y="233"/>
                    </a:lnTo>
                    <a:lnTo>
                      <a:pt x="210" y="233"/>
                    </a:lnTo>
                    <a:lnTo>
                      <a:pt x="210" y="256"/>
                    </a:lnTo>
                    <a:close/>
                    <a:moveTo>
                      <a:pt x="311" y="0"/>
                    </a:moveTo>
                    <a:lnTo>
                      <a:pt x="85" y="0"/>
                    </a:lnTo>
                    <a:cubicBezTo>
                      <a:pt x="65" y="0"/>
                      <a:pt x="48" y="19"/>
                      <a:pt x="48" y="42"/>
                    </a:cubicBezTo>
                    <a:lnTo>
                      <a:pt x="48" y="311"/>
                    </a:lnTo>
                    <a:lnTo>
                      <a:pt x="70" y="279"/>
                    </a:lnTo>
                    <a:lnTo>
                      <a:pt x="70" y="42"/>
                    </a:lnTo>
                    <a:cubicBezTo>
                      <a:pt x="70" y="31"/>
                      <a:pt x="77" y="22"/>
                      <a:pt x="85" y="22"/>
                    </a:cubicBezTo>
                    <a:lnTo>
                      <a:pt x="311" y="22"/>
                    </a:lnTo>
                    <a:cubicBezTo>
                      <a:pt x="320" y="22"/>
                      <a:pt x="326" y="31"/>
                      <a:pt x="326" y="42"/>
                    </a:cubicBezTo>
                    <a:lnTo>
                      <a:pt x="326" y="314"/>
                    </a:lnTo>
                    <a:cubicBezTo>
                      <a:pt x="326" y="325"/>
                      <a:pt x="320" y="334"/>
                      <a:pt x="311" y="334"/>
                    </a:cubicBezTo>
                    <a:lnTo>
                      <a:pt x="120" y="334"/>
                    </a:lnTo>
                    <a:lnTo>
                      <a:pt x="105" y="356"/>
                    </a:lnTo>
                    <a:lnTo>
                      <a:pt x="311" y="356"/>
                    </a:lnTo>
                    <a:cubicBezTo>
                      <a:pt x="332" y="356"/>
                      <a:pt x="348" y="338"/>
                      <a:pt x="348" y="314"/>
                    </a:cubicBezTo>
                    <a:lnTo>
                      <a:pt x="348" y="42"/>
                    </a:lnTo>
                    <a:cubicBezTo>
                      <a:pt x="348" y="19"/>
                      <a:pt x="332" y="0"/>
                      <a:pt x="311" y="0"/>
                    </a:cubicBezTo>
                    <a:close/>
                    <a:moveTo>
                      <a:pt x="70" y="314"/>
                    </a:moveTo>
                    <a:lnTo>
                      <a:pt x="70" y="279"/>
                    </a:lnTo>
                    <a:lnTo>
                      <a:pt x="101" y="234"/>
                    </a:lnTo>
                    <a:lnTo>
                      <a:pt x="112" y="219"/>
                    </a:lnTo>
                    <a:lnTo>
                      <a:pt x="123" y="202"/>
                    </a:lnTo>
                    <a:cubicBezTo>
                      <a:pt x="124" y="200"/>
                      <a:pt x="125" y="199"/>
                      <a:pt x="126" y="197"/>
                    </a:cubicBezTo>
                    <a:lnTo>
                      <a:pt x="127" y="197"/>
                    </a:lnTo>
                    <a:lnTo>
                      <a:pt x="127" y="197"/>
                    </a:lnTo>
                    <a:cubicBezTo>
                      <a:pt x="128" y="196"/>
                      <a:pt x="129" y="195"/>
                      <a:pt x="130" y="194"/>
                    </a:cubicBezTo>
                    <a:lnTo>
                      <a:pt x="188" y="154"/>
                    </a:lnTo>
                    <a:cubicBezTo>
                      <a:pt x="192" y="151"/>
                      <a:pt x="196" y="150"/>
                      <a:pt x="198" y="150"/>
                    </a:cubicBezTo>
                    <a:cubicBezTo>
                      <a:pt x="204" y="150"/>
                      <a:pt x="206" y="155"/>
                      <a:pt x="204" y="164"/>
                    </a:cubicBezTo>
                    <a:lnTo>
                      <a:pt x="188" y="233"/>
                    </a:lnTo>
                    <a:cubicBezTo>
                      <a:pt x="187" y="234"/>
                      <a:pt x="187" y="236"/>
                      <a:pt x="186" y="237"/>
                    </a:cubicBezTo>
                    <a:lnTo>
                      <a:pt x="186" y="237"/>
                    </a:lnTo>
                    <a:lnTo>
                      <a:pt x="186" y="238"/>
                    </a:lnTo>
                    <a:cubicBezTo>
                      <a:pt x="185" y="240"/>
                      <a:pt x="184" y="241"/>
                      <a:pt x="183" y="242"/>
                    </a:cubicBezTo>
                    <a:lnTo>
                      <a:pt x="171" y="259"/>
                    </a:lnTo>
                    <a:lnTo>
                      <a:pt x="120" y="334"/>
                    </a:lnTo>
                    <a:lnTo>
                      <a:pt x="101" y="334"/>
                    </a:lnTo>
                    <a:lnTo>
                      <a:pt x="162" y="245"/>
                    </a:lnTo>
                    <a:cubicBezTo>
                      <a:pt x="161" y="245"/>
                      <a:pt x="160" y="244"/>
                      <a:pt x="160" y="244"/>
                    </a:cubicBezTo>
                    <a:lnTo>
                      <a:pt x="155" y="240"/>
                    </a:lnTo>
                    <a:cubicBezTo>
                      <a:pt x="155" y="240"/>
                      <a:pt x="111" y="304"/>
                      <a:pt x="90" y="334"/>
                    </a:cubicBezTo>
                    <a:lnTo>
                      <a:pt x="85" y="334"/>
                    </a:lnTo>
                    <a:cubicBezTo>
                      <a:pt x="77" y="334"/>
                      <a:pt x="70" y="325"/>
                      <a:pt x="70" y="314"/>
                    </a:cubicBezTo>
                    <a:close/>
                    <a:moveTo>
                      <a:pt x="138" y="204"/>
                    </a:moveTo>
                    <a:lnTo>
                      <a:pt x="175" y="229"/>
                    </a:lnTo>
                    <a:lnTo>
                      <a:pt x="189" y="169"/>
                    </a:lnTo>
                    <a:lnTo>
                      <a:pt x="138" y="204"/>
                    </a:lnTo>
                    <a:close/>
                    <a:moveTo>
                      <a:pt x="222" y="212"/>
                    </a:moveTo>
                    <a:lnTo>
                      <a:pt x="294" y="212"/>
                    </a:lnTo>
                    <a:lnTo>
                      <a:pt x="294" y="189"/>
                    </a:lnTo>
                    <a:lnTo>
                      <a:pt x="222" y="189"/>
                    </a:lnTo>
                    <a:lnTo>
                      <a:pt x="222" y="212"/>
                    </a:lnTo>
                    <a:close/>
                    <a:moveTo>
                      <a:pt x="76" y="355"/>
                    </a:moveTo>
                    <a:cubicBezTo>
                      <a:pt x="79" y="356"/>
                      <a:pt x="82" y="356"/>
                      <a:pt x="85" y="356"/>
                    </a:cubicBezTo>
                    <a:lnTo>
                      <a:pt x="86" y="356"/>
                    </a:lnTo>
                    <a:lnTo>
                      <a:pt x="101" y="334"/>
                    </a:lnTo>
                    <a:lnTo>
                      <a:pt x="90" y="334"/>
                    </a:lnTo>
                    <a:cubicBezTo>
                      <a:pt x="86" y="341"/>
                      <a:pt x="77" y="354"/>
                      <a:pt x="76" y="355"/>
                    </a:cubicBezTo>
                    <a:close/>
                    <a:moveTo>
                      <a:pt x="294" y="56"/>
                    </a:moveTo>
                    <a:lnTo>
                      <a:pt x="157" y="56"/>
                    </a:lnTo>
                    <a:lnTo>
                      <a:pt x="157" y="79"/>
                    </a:lnTo>
                    <a:lnTo>
                      <a:pt x="294" y="79"/>
                    </a:lnTo>
                    <a:lnTo>
                      <a:pt x="294" y="56"/>
                    </a:lnTo>
                    <a:close/>
                    <a:moveTo>
                      <a:pt x="222" y="168"/>
                    </a:moveTo>
                    <a:lnTo>
                      <a:pt x="294" y="168"/>
                    </a:lnTo>
                    <a:lnTo>
                      <a:pt x="294" y="145"/>
                    </a:lnTo>
                    <a:lnTo>
                      <a:pt x="222" y="145"/>
                    </a:lnTo>
                    <a:lnTo>
                      <a:pt x="222" y="168"/>
                    </a:lnTo>
                    <a:close/>
                    <a:moveTo>
                      <a:pt x="137" y="145"/>
                    </a:moveTo>
                    <a:lnTo>
                      <a:pt x="103" y="145"/>
                    </a:lnTo>
                    <a:lnTo>
                      <a:pt x="103" y="168"/>
                    </a:lnTo>
                    <a:lnTo>
                      <a:pt x="137" y="168"/>
                    </a:lnTo>
                    <a:lnTo>
                      <a:pt x="137" y="145"/>
                    </a:lnTo>
                    <a:close/>
                    <a:moveTo>
                      <a:pt x="294" y="100"/>
                    </a:moveTo>
                    <a:lnTo>
                      <a:pt x="103" y="100"/>
                    </a:lnTo>
                    <a:lnTo>
                      <a:pt x="103" y="123"/>
                    </a:lnTo>
                    <a:lnTo>
                      <a:pt x="294" y="123"/>
                    </a:lnTo>
                    <a:lnTo>
                      <a:pt x="294" y="100"/>
                    </a:lnTo>
                    <a:close/>
                    <a:moveTo>
                      <a:pt x="86" y="356"/>
                    </a:moveTo>
                    <a:lnTo>
                      <a:pt x="105" y="356"/>
                    </a:lnTo>
                    <a:lnTo>
                      <a:pt x="65" y="415"/>
                    </a:lnTo>
                    <a:cubicBezTo>
                      <a:pt x="65" y="416"/>
                      <a:pt x="64" y="416"/>
                      <a:pt x="63" y="417"/>
                    </a:cubicBezTo>
                    <a:cubicBezTo>
                      <a:pt x="63" y="417"/>
                      <a:pt x="63" y="418"/>
                      <a:pt x="63" y="419"/>
                    </a:cubicBezTo>
                    <a:cubicBezTo>
                      <a:pt x="60" y="422"/>
                      <a:pt x="56" y="424"/>
                      <a:pt x="52" y="425"/>
                    </a:cubicBezTo>
                    <a:cubicBezTo>
                      <a:pt x="49" y="426"/>
                      <a:pt x="46" y="427"/>
                      <a:pt x="43" y="427"/>
                    </a:cubicBezTo>
                    <a:cubicBezTo>
                      <a:pt x="38" y="427"/>
                      <a:pt x="32" y="425"/>
                      <a:pt x="28" y="422"/>
                    </a:cubicBezTo>
                    <a:lnTo>
                      <a:pt x="12" y="411"/>
                    </a:lnTo>
                    <a:cubicBezTo>
                      <a:pt x="5" y="406"/>
                      <a:pt x="1" y="398"/>
                      <a:pt x="1" y="390"/>
                    </a:cubicBezTo>
                    <a:cubicBezTo>
                      <a:pt x="0" y="385"/>
                      <a:pt x="1" y="381"/>
                      <a:pt x="3" y="378"/>
                    </a:cubicBezTo>
                    <a:cubicBezTo>
                      <a:pt x="3" y="377"/>
                      <a:pt x="4" y="377"/>
                      <a:pt x="4" y="377"/>
                    </a:cubicBezTo>
                    <a:cubicBezTo>
                      <a:pt x="5" y="376"/>
                      <a:pt x="5" y="375"/>
                      <a:pt x="5" y="374"/>
                    </a:cubicBezTo>
                    <a:lnTo>
                      <a:pt x="27" y="343"/>
                    </a:lnTo>
                    <a:lnTo>
                      <a:pt x="48" y="311"/>
                    </a:lnTo>
                    <a:lnTo>
                      <a:pt x="48" y="314"/>
                    </a:lnTo>
                    <a:cubicBezTo>
                      <a:pt x="48" y="334"/>
                      <a:pt x="60" y="351"/>
                      <a:pt x="76" y="355"/>
                    </a:cubicBezTo>
                    <a:cubicBezTo>
                      <a:pt x="76" y="355"/>
                      <a:pt x="74" y="359"/>
                      <a:pt x="74" y="359"/>
                    </a:cubicBezTo>
                    <a:lnTo>
                      <a:pt x="81" y="364"/>
                    </a:lnTo>
                    <a:lnTo>
                      <a:pt x="86" y="356"/>
                    </a:lnTo>
                    <a:close/>
                    <a:moveTo>
                      <a:pt x="75" y="376"/>
                    </a:moveTo>
                    <a:lnTo>
                      <a:pt x="38" y="350"/>
                    </a:lnTo>
                    <a:lnTo>
                      <a:pt x="23" y="371"/>
                    </a:lnTo>
                    <a:cubicBezTo>
                      <a:pt x="28" y="372"/>
                      <a:pt x="32" y="374"/>
                      <a:pt x="36" y="377"/>
                    </a:cubicBezTo>
                    <a:lnTo>
                      <a:pt x="52" y="387"/>
                    </a:lnTo>
                    <a:cubicBezTo>
                      <a:pt x="56" y="390"/>
                      <a:pt x="59" y="394"/>
                      <a:pt x="61" y="397"/>
                    </a:cubicBezTo>
                    <a:lnTo>
                      <a:pt x="75" y="376"/>
                    </a:lnTo>
                    <a:close/>
                    <a:moveTo>
                      <a:pt x="137" y="56"/>
                    </a:moveTo>
                    <a:lnTo>
                      <a:pt x="103" y="56"/>
                    </a:lnTo>
                    <a:lnTo>
                      <a:pt x="103" y="79"/>
                    </a:lnTo>
                    <a:lnTo>
                      <a:pt x="137" y="79"/>
                    </a:lnTo>
                    <a:lnTo>
                      <a:pt x="137" y="56"/>
                    </a:ln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grpSp>
        <p:sp>
          <p:nvSpPr>
            <p:cNvPr id="40" name="文本框 39"/>
            <p:cNvSpPr txBox="1"/>
            <p:nvPr/>
          </p:nvSpPr>
          <p:spPr>
            <a:xfrm>
              <a:off x="9761" y="9563"/>
              <a:ext cx="9485" cy="773"/>
            </a:xfrm>
            <a:prstGeom prst="rect">
              <a:avLst/>
            </a:prstGeom>
            <a:noFill/>
          </p:spPr>
          <p:txBody>
            <a:bodyPr wrap="square" rtlCol="0">
              <a:spAutoFit/>
            </a:bodyPr>
            <a:lstStyle/>
            <a:p>
              <a:pPr algn="l">
                <a:buClrTx/>
                <a:buSzTx/>
                <a:buFontTx/>
              </a:pPr>
              <a:r>
                <a:rPr lang="en-US" altLang="zh-CN" b="1" dirty="0">
                  <a:solidFill>
                    <a:schemeClr val="tx1">
                      <a:lumMod val="75000"/>
                      <a:lumOff val="25000"/>
                    </a:schemeClr>
                  </a:solidFill>
                  <a:latin typeface="+mn-ea"/>
                </a:rPr>
                <a:t>PART 05   丁二烯事故案例</a:t>
              </a:r>
              <a:endParaRPr lang="en-US" altLang="zh-CN" b="1" dirty="0">
                <a:solidFill>
                  <a:schemeClr val="tx1">
                    <a:lumMod val="75000"/>
                    <a:lumOff val="25000"/>
                  </a:schemeClr>
                </a:solidFill>
                <a:latin typeface="+mn-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760069"/>
            <a:ext cx="5029200" cy="344805"/>
          </a:xfrm>
          <a:prstGeom prst="rect">
            <a:avLst/>
          </a:prstGeom>
          <a:noFill/>
        </p:spPr>
        <p:txBody>
          <a:bodyPr wrap="square" rtlCol="0">
            <a:spAutoFit/>
          </a:bodyPr>
          <a:lstStyle/>
          <a:p>
            <a:r>
              <a:rPr lang="en-US" altLang="zh-CN" sz="1650" b="1" dirty="0">
                <a:solidFill>
                  <a:schemeClr val="tx1">
                    <a:lumMod val="75000"/>
                    <a:lumOff val="25000"/>
                  </a:schemeClr>
                </a:solidFill>
                <a:latin typeface="+mn-ea"/>
                <a:sym typeface="+mn-ea"/>
              </a:rPr>
              <a:t>1.4.6 </a:t>
            </a:r>
            <a:r>
              <a:rPr lang="zh-CN" altLang="en-US" sz="1650" b="1" dirty="0">
                <a:solidFill>
                  <a:schemeClr val="tx1">
                    <a:lumMod val="75000"/>
                    <a:lumOff val="25000"/>
                  </a:schemeClr>
                </a:solidFill>
                <a:latin typeface="+mn-ea"/>
                <a:sym typeface="+mn-ea"/>
              </a:rPr>
              <a:t>工艺流程叙述</a:t>
            </a:r>
            <a:r>
              <a:rPr lang="en-US" altLang="zh-CN" sz="1650" b="1" dirty="0">
                <a:solidFill>
                  <a:schemeClr val="tx1">
                    <a:lumMod val="75000"/>
                    <a:lumOff val="25000"/>
                  </a:schemeClr>
                </a:solidFill>
                <a:latin typeface="+mn-ea"/>
                <a:sym typeface="+mn-ea"/>
              </a:rPr>
              <a:t>——</a:t>
            </a:r>
            <a:r>
              <a:rPr lang="zh-CN" altLang="en-US" sz="1650" b="1" dirty="0">
                <a:solidFill>
                  <a:schemeClr val="tx1">
                    <a:lumMod val="75000"/>
                    <a:lumOff val="25000"/>
                  </a:schemeClr>
                </a:solidFill>
                <a:latin typeface="+mn-ea"/>
                <a:sym typeface="+mn-ea"/>
              </a:rPr>
              <a:t>丁二烯精馏单元</a:t>
            </a:r>
            <a:endParaRPr lang="zh-CN" altLang="en-US" sz="1650" b="1" dirty="0">
              <a:solidFill>
                <a:schemeClr val="tx1">
                  <a:lumMod val="75000"/>
                  <a:lumOff val="25000"/>
                </a:schemeClr>
              </a:solidFill>
              <a:latin typeface="+mn-ea"/>
            </a:endParaRPr>
          </a:p>
        </p:txBody>
      </p:sp>
      <p:sp>
        <p:nvSpPr>
          <p:cNvPr id="3" name="文本框 2"/>
          <p:cNvSpPr txBox="1"/>
          <p:nvPr/>
        </p:nvSpPr>
        <p:spPr>
          <a:xfrm>
            <a:off x="932498" y="1242510"/>
            <a:ext cx="6722269" cy="2999740"/>
          </a:xfrm>
          <a:prstGeom prst="rect">
            <a:avLst/>
          </a:prstGeom>
          <a:noFill/>
        </p:spPr>
        <p:txBody>
          <a:bodyPr wrap="square" rtlCol="0" anchor="t">
            <a:spAutoFit/>
          </a:bodyPr>
          <a:lstStyle/>
          <a:p>
            <a:pPr marL="342900" indent="-342900">
              <a:lnSpc>
                <a:spcPct val="200000"/>
              </a:lnSpc>
              <a:buFont typeface="+mj-lt"/>
              <a:buAutoNum type="arabicPeriod"/>
            </a:pPr>
            <a:r>
              <a:rPr lang="en-US" altLang="zh-CN" sz="1350" b="1">
                <a:latin typeface="微软雅黑" panose="020B0503020204020204" charset="-122"/>
                <a:ea typeface="微软雅黑" panose="020B0503020204020204" charset="-122"/>
                <a:cs typeface="微软雅黑" panose="020B0503020204020204" charset="-122"/>
                <a:sym typeface="+mn-ea"/>
              </a:rPr>
              <a:t>C-301</a:t>
            </a:r>
            <a:r>
              <a:rPr lang="zh-CN" altLang="en-US" sz="1350" b="1">
                <a:latin typeface="微软雅黑" panose="020B0503020204020204" charset="-122"/>
                <a:ea typeface="微软雅黑" panose="020B0503020204020204" charset="-122"/>
                <a:cs typeface="微软雅黑" panose="020B0503020204020204" charset="-122"/>
                <a:sym typeface="+mn-ea"/>
              </a:rPr>
              <a:t>：</a:t>
            </a:r>
            <a:r>
              <a:rPr lang="zh-CN" altLang="en-US" sz="1350">
                <a:latin typeface="微软雅黑" panose="020B0503020204020204" charset="-122"/>
                <a:ea typeface="微软雅黑" panose="020B0503020204020204" charset="-122"/>
                <a:cs typeface="微软雅黑" panose="020B0503020204020204" charset="-122"/>
                <a:sym typeface="+mn-ea"/>
              </a:rPr>
              <a:t>脱除</a:t>
            </a:r>
            <a:r>
              <a:rPr lang="en-US" altLang="zh-CN" sz="1350">
                <a:latin typeface="微软雅黑" panose="020B0503020204020204" charset="-122"/>
                <a:ea typeface="微软雅黑" panose="020B0503020204020204" charset="-122"/>
                <a:cs typeface="微软雅黑" panose="020B0503020204020204" charset="-122"/>
                <a:sym typeface="+mn-ea"/>
              </a:rPr>
              <a:t>DMF</a:t>
            </a:r>
            <a:r>
              <a:rPr lang="zh-CN" altLang="en-US" sz="1350">
                <a:latin typeface="微软雅黑" panose="020B0503020204020204" charset="-122"/>
                <a:ea typeface="微软雅黑" panose="020B0503020204020204" charset="-122"/>
                <a:cs typeface="微软雅黑" panose="020B0503020204020204" charset="-122"/>
                <a:sym typeface="+mn-ea"/>
              </a:rPr>
              <a:t>水解产生的二甲胺</a:t>
            </a:r>
            <a:endParaRPr lang="zh-CN" altLang="en-US" sz="1350">
              <a:latin typeface="微软雅黑" panose="020B0503020204020204" charset="-122"/>
              <a:ea typeface="微软雅黑" panose="020B0503020204020204" charset="-122"/>
              <a:cs typeface="微软雅黑" panose="020B0503020204020204" charset="-122"/>
            </a:endParaRPr>
          </a:p>
          <a:p>
            <a:pPr indent="0">
              <a:lnSpc>
                <a:spcPct val="200000"/>
              </a:lnSpc>
              <a:buFont typeface="+mj-ea"/>
              <a:buNone/>
            </a:pPr>
            <a:r>
              <a:rPr lang="en-US" altLang="zh-CN" sz="1350">
                <a:latin typeface="微软雅黑" panose="020B0503020204020204" charset="-122"/>
                <a:ea typeface="微软雅黑" panose="020B0503020204020204" charset="-122"/>
                <a:cs typeface="微软雅黑" panose="020B0503020204020204" charset="-122"/>
                <a:sym typeface="+mn-ea"/>
              </a:rPr>
              <a:t>     </a:t>
            </a:r>
            <a:r>
              <a:rPr lang="zh-CN" altLang="en-US" sz="1350" b="1">
                <a:latin typeface="微软雅黑" panose="020B0503020204020204" charset="-122"/>
                <a:ea typeface="微软雅黑" panose="020B0503020204020204" charset="-122"/>
                <a:cs typeface="微软雅黑" panose="020B0503020204020204" charset="-122"/>
                <a:sym typeface="+mn-ea"/>
              </a:rPr>
              <a:t>控制指标：</a:t>
            </a:r>
            <a:r>
              <a:rPr lang="en-US" altLang="zh-CN" sz="1350">
                <a:latin typeface="微软雅黑" panose="020B0503020204020204" charset="-122"/>
                <a:ea typeface="微软雅黑" panose="020B0503020204020204" charset="-122"/>
                <a:cs typeface="微软雅黑" panose="020B0503020204020204" charset="-122"/>
                <a:sym typeface="+mn-ea"/>
              </a:rPr>
              <a:t>C-301</a:t>
            </a:r>
            <a:r>
              <a:rPr lang="zh-CN" altLang="en-US" sz="1350">
                <a:latin typeface="微软雅黑" panose="020B0503020204020204" charset="-122"/>
                <a:ea typeface="微软雅黑" panose="020B0503020204020204" charset="-122"/>
                <a:cs typeface="微软雅黑" panose="020B0503020204020204" charset="-122"/>
                <a:sym typeface="+mn-ea"/>
              </a:rPr>
              <a:t>塔顶</a:t>
            </a:r>
            <a:r>
              <a:rPr lang="zh-CN" altLang="en-US" sz="1350">
                <a:solidFill>
                  <a:srgbClr val="C00000"/>
                </a:solidFill>
                <a:latin typeface="微软雅黑" panose="020B0503020204020204" charset="-122"/>
                <a:ea typeface="微软雅黑" panose="020B0503020204020204" charset="-122"/>
                <a:cs typeface="微软雅黑" panose="020B0503020204020204" charset="-122"/>
                <a:sym typeface="+mn-ea"/>
              </a:rPr>
              <a:t>胺＜</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1ppm</a:t>
            </a:r>
            <a:r>
              <a:rPr lang="zh-CN" altLang="en-US" sz="1350">
                <a:latin typeface="微软雅黑" panose="020B0503020204020204" charset="-122"/>
                <a:ea typeface="微软雅黑" panose="020B0503020204020204" charset="-122"/>
                <a:cs typeface="微软雅黑" panose="020B0503020204020204" charset="-122"/>
                <a:sym typeface="+mn-ea"/>
              </a:rPr>
              <a:t>、</a:t>
            </a:r>
            <a:r>
              <a:rPr lang="zh-CN" altLang="en-US" sz="1350">
                <a:solidFill>
                  <a:srgbClr val="C00000"/>
                </a:solidFill>
                <a:latin typeface="微软雅黑" panose="020B0503020204020204" charset="-122"/>
                <a:ea typeface="微软雅黑" panose="020B0503020204020204" charset="-122"/>
                <a:cs typeface="微软雅黑" panose="020B0503020204020204" charset="-122"/>
                <a:sym typeface="+mn-ea"/>
              </a:rPr>
              <a:t>水＜</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0.12%</a:t>
            </a:r>
            <a:endParaRPr lang="en-US" altLang="zh-CN" sz="1350">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mj-lt"/>
              <a:buAutoNum type="arabicPeriod" startAt="2"/>
            </a:pPr>
            <a:r>
              <a:rPr lang="en-US" altLang="zh-CN" sz="1350" b="1">
                <a:latin typeface="微软雅黑" panose="020B0503020204020204" charset="-122"/>
                <a:ea typeface="微软雅黑" panose="020B0503020204020204" charset="-122"/>
                <a:cs typeface="微软雅黑" panose="020B0503020204020204" charset="-122"/>
                <a:sym typeface="+mn-ea"/>
              </a:rPr>
              <a:t>C-302: </a:t>
            </a:r>
            <a:r>
              <a:rPr lang="en-US" altLang="zh-CN" sz="1350">
                <a:latin typeface="微软雅黑" panose="020B0503020204020204" charset="-122"/>
                <a:ea typeface="微软雅黑" panose="020B0503020204020204" charset="-122"/>
                <a:cs typeface="微软雅黑" panose="020B0503020204020204" charset="-122"/>
                <a:sym typeface="+mn-ea"/>
              </a:rPr>
              <a:t> </a:t>
            </a:r>
            <a:r>
              <a:rPr lang="zh-CN" altLang="en-US" sz="1350">
                <a:latin typeface="微软雅黑" panose="020B0503020204020204" charset="-122"/>
                <a:ea typeface="微软雅黑" panose="020B0503020204020204" charset="-122"/>
                <a:cs typeface="微软雅黑" panose="020B0503020204020204" charset="-122"/>
                <a:sym typeface="+mn-ea"/>
              </a:rPr>
              <a:t>塔顶脱除水、甲基乙炔</a:t>
            </a:r>
            <a:endParaRPr lang="zh-CN" altLang="en-US" sz="1350">
              <a:latin typeface="微软雅黑" panose="020B0503020204020204" charset="-122"/>
              <a:ea typeface="微软雅黑" panose="020B0503020204020204" charset="-122"/>
              <a:cs typeface="微软雅黑" panose="020B0503020204020204" charset="-122"/>
            </a:endParaRPr>
          </a:p>
          <a:p>
            <a:pPr indent="0">
              <a:lnSpc>
                <a:spcPct val="200000"/>
              </a:lnSpc>
              <a:buFont typeface="+mj-ea"/>
              <a:buNone/>
            </a:pPr>
            <a:r>
              <a:rPr lang="en-US" altLang="zh-CN" sz="1350">
                <a:latin typeface="微软雅黑" panose="020B0503020204020204" charset="-122"/>
                <a:ea typeface="微软雅黑" panose="020B0503020204020204" charset="-122"/>
                <a:cs typeface="微软雅黑" panose="020B0503020204020204" charset="-122"/>
                <a:sym typeface="+mn-ea"/>
              </a:rPr>
              <a:t>    </a:t>
            </a:r>
            <a:r>
              <a:rPr lang="en-US" altLang="zh-CN" sz="1350" b="1">
                <a:latin typeface="微软雅黑" panose="020B0503020204020204" charset="-122"/>
                <a:ea typeface="微软雅黑" panose="020B0503020204020204" charset="-122"/>
                <a:cs typeface="微软雅黑" panose="020B0503020204020204" charset="-122"/>
                <a:sym typeface="+mn-ea"/>
              </a:rPr>
              <a:t> </a:t>
            </a:r>
            <a:r>
              <a:rPr lang="zh-CN" altLang="en-US" sz="1350" b="1">
                <a:latin typeface="微软雅黑" panose="020B0503020204020204" charset="-122"/>
                <a:ea typeface="微软雅黑" panose="020B0503020204020204" charset="-122"/>
                <a:cs typeface="微软雅黑" panose="020B0503020204020204" charset="-122"/>
                <a:sym typeface="+mn-ea"/>
              </a:rPr>
              <a:t>控制指标：</a:t>
            </a:r>
            <a:r>
              <a:rPr lang="zh-CN" altLang="en-US" sz="1350">
                <a:latin typeface="微软雅黑" panose="020B0503020204020204" charset="-122"/>
                <a:ea typeface="微软雅黑" panose="020B0503020204020204" charset="-122"/>
                <a:cs typeface="微软雅黑" panose="020B0503020204020204" charset="-122"/>
                <a:sym typeface="+mn-ea"/>
              </a:rPr>
              <a:t>塔顶尾气中</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MA</a:t>
            </a:r>
            <a:r>
              <a:rPr lang="zh-CN" altLang="en-US" sz="135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40%</a:t>
            </a:r>
            <a:r>
              <a:rPr lang="zh-CN" altLang="en-US" sz="1350">
                <a:latin typeface="微软雅黑" panose="020B0503020204020204" charset="-122"/>
                <a:ea typeface="微软雅黑" panose="020B0503020204020204" charset="-122"/>
                <a:cs typeface="微软雅黑" panose="020B0503020204020204" charset="-122"/>
                <a:sym typeface="+mn-ea"/>
              </a:rPr>
              <a:t>，塔釜</a:t>
            </a:r>
            <a:r>
              <a:rPr lang="zh-CN" altLang="en-US" sz="1350">
                <a:solidFill>
                  <a:srgbClr val="C00000"/>
                </a:solidFill>
                <a:latin typeface="微软雅黑" panose="020B0503020204020204" charset="-122"/>
                <a:ea typeface="微软雅黑" panose="020B0503020204020204" charset="-122"/>
                <a:cs typeface="微软雅黑" panose="020B0503020204020204" charset="-122"/>
                <a:sym typeface="+mn-ea"/>
              </a:rPr>
              <a:t>水值＜</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20ppm</a:t>
            </a:r>
            <a:endParaRPr lang="en-US" altLang="zh-CN" sz="1350">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mj-lt"/>
              <a:buAutoNum type="arabicPeriod" startAt="3"/>
            </a:pPr>
            <a:r>
              <a:rPr lang="en-US" altLang="zh-CN" sz="1350" b="1">
                <a:latin typeface="微软雅黑" panose="020B0503020204020204" charset="-122"/>
                <a:ea typeface="微软雅黑" panose="020B0503020204020204" charset="-122"/>
                <a:cs typeface="微软雅黑" panose="020B0503020204020204" charset="-122"/>
                <a:sym typeface="+mn-ea"/>
              </a:rPr>
              <a:t>C-303: </a:t>
            </a:r>
            <a:r>
              <a:rPr lang="en-US" altLang="zh-CN" sz="1350">
                <a:latin typeface="微软雅黑" panose="020B0503020204020204" charset="-122"/>
                <a:ea typeface="微软雅黑" panose="020B0503020204020204" charset="-122"/>
                <a:cs typeface="微软雅黑" panose="020B0503020204020204" charset="-122"/>
                <a:sym typeface="+mn-ea"/>
              </a:rPr>
              <a:t> </a:t>
            </a:r>
            <a:r>
              <a:rPr lang="zh-CN" altLang="en-US" sz="1350">
                <a:latin typeface="微软雅黑" panose="020B0503020204020204" charset="-122"/>
                <a:ea typeface="微软雅黑" panose="020B0503020204020204" charset="-122"/>
                <a:cs typeface="微软雅黑" panose="020B0503020204020204" charset="-122"/>
                <a:sym typeface="+mn-ea"/>
              </a:rPr>
              <a:t>塔釜脱除未能在萃取系统脱除的顺</a:t>
            </a:r>
            <a:r>
              <a:rPr lang="en-US" altLang="zh-CN" sz="1350">
                <a:latin typeface="微软雅黑" panose="020B0503020204020204" charset="-122"/>
                <a:ea typeface="微软雅黑" panose="020B0503020204020204" charset="-122"/>
                <a:cs typeface="微软雅黑" panose="020B0503020204020204" charset="-122"/>
                <a:sym typeface="+mn-ea"/>
              </a:rPr>
              <a:t>-2-</a:t>
            </a:r>
            <a:r>
              <a:rPr lang="zh-CN" altLang="en-US" sz="1350">
                <a:latin typeface="微软雅黑" panose="020B0503020204020204" charset="-122"/>
                <a:ea typeface="微软雅黑" panose="020B0503020204020204" charset="-122"/>
                <a:cs typeface="微软雅黑" panose="020B0503020204020204" charset="-122"/>
                <a:sym typeface="+mn-ea"/>
              </a:rPr>
              <a:t>丁烯、</a:t>
            </a:r>
            <a:r>
              <a:rPr lang="en-US" altLang="zh-CN" sz="1350">
                <a:latin typeface="微软雅黑" panose="020B0503020204020204" charset="-122"/>
                <a:ea typeface="微软雅黑" panose="020B0503020204020204" charset="-122"/>
                <a:cs typeface="微软雅黑" panose="020B0503020204020204" charset="-122"/>
                <a:sym typeface="+mn-ea"/>
              </a:rPr>
              <a:t>1</a:t>
            </a:r>
            <a:r>
              <a:rPr lang="zh-CN" altLang="en-US" sz="1350">
                <a:latin typeface="微软雅黑" panose="020B0503020204020204" charset="-122"/>
                <a:ea typeface="微软雅黑" panose="020B0503020204020204" charset="-122"/>
                <a:cs typeface="微软雅黑" panose="020B0503020204020204" charset="-122"/>
                <a:sym typeface="+mn-ea"/>
              </a:rPr>
              <a:t>，</a:t>
            </a:r>
            <a:r>
              <a:rPr lang="en-US" altLang="zh-CN" sz="1350">
                <a:latin typeface="微软雅黑" panose="020B0503020204020204" charset="-122"/>
                <a:ea typeface="微软雅黑" panose="020B0503020204020204" charset="-122"/>
                <a:cs typeface="微软雅黑" panose="020B0503020204020204" charset="-122"/>
                <a:sym typeface="+mn-ea"/>
              </a:rPr>
              <a:t>2-</a:t>
            </a:r>
            <a:r>
              <a:rPr lang="zh-CN" altLang="en-US" sz="1350">
                <a:latin typeface="微软雅黑" panose="020B0503020204020204" charset="-122"/>
                <a:ea typeface="微软雅黑" panose="020B0503020204020204" charset="-122"/>
                <a:cs typeface="微软雅黑" panose="020B0503020204020204" charset="-122"/>
                <a:sym typeface="+mn-ea"/>
              </a:rPr>
              <a:t>丁二烯、乙烯基乙炔以及</a:t>
            </a:r>
            <a:r>
              <a:rPr lang="en-US" altLang="zh-CN" sz="1350">
                <a:latin typeface="微软雅黑" panose="020B0503020204020204" charset="-122"/>
                <a:ea typeface="微软雅黑" panose="020B0503020204020204" charset="-122"/>
                <a:cs typeface="微软雅黑" panose="020B0503020204020204" charset="-122"/>
                <a:sym typeface="+mn-ea"/>
              </a:rPr>
              <a:t>C5</a:t>
            </a:r>
            <a:r>
              <a:rPr lang="zh-CN" altLang="en-US" sz="1350">
                <a:latin typeface="微软雅黑" panose="020B0503020204020204" charset="-122"/>
                <a:ea typeface="微软雅黑" panose="020B0503020204020204" charset="-122"/>
                <a:cs typeface="微软雅黑" panose="020B0503020204020204" charset="-122"/>
                <a:sym typeface="+mn-ea"/>
              </a:rPr>
              <a:t>等重组分</a:t>
            </a:r>
            <a:endParaRPr lang="zh-CN" altLang="en-US" sz="1350">
              <a:latin typeface="微软雅黑" panose="020B0503020204020204" charset="-122"/>
              <a:ea typeface="微软雅黑" panose="020B0503020204020204" charset="-122"/>
              <a:cs typeface="微软雅黑" panose="020B0503020204020204" charset="-122"/>
            </a:endParaRPr>
          </a:p>
          <a:p>
            <a:pPr indent="0">
              <a:lnSpc>
                <a:spcPct val="200000"/>
              </a:lnSpc>
              <a:buFont typeface="+mj-ea"/>
              <a:buNone/>
            </a:pPr>
            <a:r>
              <a:rPr lang="en-US" altLang="zh-CN" sz="1350">
                <a:latin typeface="微软雅黑" panose="020B0503020204020204" charset="-122"/>
                <a:ea typeface="微软雅黑" panose="020B0503020204020204" charset="-122"/>
                <a:cs typeface="微软雅黑" panose="020B0503020204020204" charset="-122"/>
                <a:sym typeface="+mn-ea"/>
              </a:rPr>
              <a:t>     </a:t>
            </a:r>
            <a:r>
              <a:rPr lang="zh-CN" altLang="en-US" sz="1350" b="1">
                <a:latin typeface="微软雅黑" panose="020B0503020204020204" charset="-122"/>
                <a:ea typeface="微软雅黑" panose="020B0503020204020204" charset="-122"/>
                <a:cs typeface="微软雅黑" panose="020B0503020204020204" charset="-122"/>
                <a:sym typeface="+mn-ea"/>
              </a:rPr>
              <a:t>控制指标</a:t>
            </a:r>
            <a:r>
              <a:rPr lang="en-US" altLang="zh-CN" sz="1350" b="1">
                <a:latin typeface="微软雅黑" panose="020B0503020204020204" charset="-122"/>
                <a:ea typeface="微软雅黑" panose="020B0503020204020204" charset="-122"/>
                <a:cs typeface="微软雅黑" panose="020B0503020204020204" charset="-122"/>
                <a:sym typeface="+mn-ea"/>
              </a:rPr>
              <a:t>: </a:t>
            </a:r>
            <a:r>
              <a:rPr lang="zh-CN" altLang="en-US" sz="1350">
                <a:latin typeface="微软雅黑" panose="020B0503020204020204" charset="-122"/>
                <a:ea typeface="微软雅黑" panose="020B0503020204020204" charset="-122"/>
                <a:cs typeface="微软雅黑" panose="020B0503020204020204" charset="-122"/>
                <a:sym typeface="+mn-ea"/>
              </a:rPr>
              <a:t>塔釜</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sz="135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3-</a:t>
            </a:r>
            <a:r>
              <a:rPr lang="zh-CN" altLang="en-US" sz="1350">
                <a:solidFill>
                  <a:srgbClr val="C00000"/>
                </a:solidFill>
                <a:latin typeface="微软雅黑" panose="020B0503020204020204" charset="-122"/>
                <a:ea typeface="微软雅黑" panose="020B0503020204020204" charset="-122"/>
                <a:cs typeface="微软雅黑" panose="020B0503020204020204" charset="-122"/>
                <a:sym typeface="+mn-ea"/>
              </a:rPr>
              <a:t>丁二烯小于</a:t>
            </a:r>
            <a:r>
              <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rPr>
              <a:t>5%</a:t>
            </a:r>
            <a:endParaRPr lang="en-US" altLang="zh-CN" sz="135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pic>
        <p:nvPicPr>
          <p:cNvPr id="42" name="图片 41"/>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7509034" y="3438499"/>
            <a:ext cx="1558290" cy="15582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5769"/>
            <a:ext cx="4529138" cy="471805"/>
          </a:xfrm>
          <a:prstGeom prst="rect">
            <a:avLst/>
          </a:prstGeom>
          <a:noFill/>
        </p:spPr>
        <p:txBody>
          <a:bodyPr wrap="square" rtlCol="0">
            <a:spAutoFit/>
          </a:bodyPr>
          <a:lstStyle/>
          <a:p>
            <a:pPr>
              <a:lnSpc>
                <a:spcPct val="150000"/>
              </a:lnSpc>
            </a:pPr>
            <a:r>
              <a:rPr lang="en-US" altLang="zh-CN" sz="1650" b="1" dirty="0">
                <a:solidFill>
                  <a:schemeClr val="tx1">
                    <a:lumMod val="75000"/>
                    <a:lumOff val="25000"/>
                  </a:schemeClr>
                </a:solidFill>
                <a:latin typeface="+mn-ea"/>
              </a:rPr>
              <a:t>1.4.6 </a:t>
            </a:r>
            <a:r>
              <a:rPr lang="zh-CN" altLang="en-US" sz="1650" b="1" dirty="0">
                <a:solidFill>
                  <a:schemeClr val="tx1">
                    <a:lumMod val="75000"/>
                    <a:lumOff val="25000"/>
                  </a:schemeClr>
                </a:solidFill>
                <a:latin typeface="+mn-ea"/>
              </a:rPr>
              <a:t>工艺流程叙述</a:t>
            </a:r>
            <a:r>
              <a:rPr lang="en-US" altLang="zh-CN" sz="1650" b="1" dirty="0">
                <a:solidFill>
                  <a:schemeClr val="tx1">
                    <a:lumMod val="75000"/>
                    <a:lumOff val="25000"/>
                  </a:schemeClr>
                </a:solidFill>
                <a:latin typeface="+mn-ea"/>
              </a:rPr>
              <a:t>——</a:t>
            </a:r>
            <a:r>
              <a:rPr lang="zh-CN" altLang="en-US" sz="1650" b="1" dirty="0">
                <a:solidFill>
                  <a:schemeClr val="tx1">
                    <a:lumMod val="75000"/>
                    <a:lumOff val="25000"/>
                  </a:schemeClr>
                </a:solidFill>
                <a:latin typeface="+mn-ea"/>
              </a:rPr>
              <a:t>溶剂精制单元</a:t>
            </a:r>
            <a:endParaRPr lang="zh-CN" altLang="en-US" sz="1650" b="1" dirty="0">
              <a:solidFill>
                <a:schemeClr val="tx1">
                  <a:lumMod val="75000"/>
                  <a:lumOff val="25000"/>
                </a:schemeClr>
              </a:solidFill>
              <a:latin typeface="+mn-ea"/>
            </a:endParaRPr>
          </a:p>
        </p:txBody>
      </p:sp>
      <p:sp>
        <p:nvSpPr>
          <p:cNvPr id="30" name="文本框 29"/>
          <p:cNvSpPr txBox="1"/>
          <p:nvPr/>
        </p:nvSpPr>
        <p:spPr>
          <a:xfrm>
            <a:off x="996315" y="1094872"/>
            <a:ext cx="7080409" cy="506730"/>
          </a:xfrm>
          <a:prstGeom prst="rect">
            <a:avLst/>
          </a:prstGeom>
          <a:noFill/>
        </p:spPr>
        <p:txBody>
          <a:bodyPr wrap="square" rtlCol="0">
            <a:spAutoFit/>
          </a:bodyPr>
          <a:lstStyle/>
          <a:p>
            <a:pPr marL="285750" indent="-285750">
              <a:lnSpc>
                <a:spcPct val="200000"/>
              </a:lnSpc>
              <a:buFont typeface="Wingdings" panose="05000000000000000000" charset="0"/>
              <a:buChar char="Ø"/>
            </a:pPr>
            <a:r>
              <a:rPr lang="zh-CN" altLang="en-US" sz="1350" b="1" dirty="0" smtClean="0">
                <a:sym typeface="+mn-ea"/>
              </a:rPr>
              <a:t>主要设备：</a:t>
            </a:r>
            <a:r>
              <a:rPr lang="zh-CN" altLang="en-US" sz="1350" dirty="0" smtClean="0">
                <a:sym typeface="+mn-ea"/>
              </a:rPr>
              <a:t>溶剂精制塔</a:t>
            </a:r>
            <a:r>
              <a:rPr lang="en-US" altLang="zh-CN" sz="1350" dirty="0" smtClean="0">
                <a:sym typeface="+mn-ea"/>
              </a:rPr>
              <a:t>C-401</a:t>
            </a:r>
            <a:r>
              <a:rPr lang="zh-CN" altLang="en-US" sz="1350" dirty="0" smtClean="0">
                <a:sym typeface="+mn-ea"/>
              </a:rPr>
              <a:t>、溶剂再生釜</a:t>
            </a:r>
            <a:r>
              <a:rPr lang="en-US" altLang="zh-CN" sz="1350" dirty="0" smtClean="0">
                <a:sym typeface="+mn-ea"/>
              </a:rPr>
              <a:t>E-404A\B</a:t>
            </a:r>
            <a:endParaRPr lang="en-US" altLang="zh-CN" sz="1350" dirty="0" smtClean="0">
              <a:sym typeface="+mn-ea"/>
            </a:endParaRPr>
          </a:p>
        </p:txBody>
      </p:sp>
      <p:pic>
        <p:nvPicPr>
          <p:cNvPr id="2" name="图片 1"/>
          <p:cNvPicPr>
            <a:picLocks noChangeAspect="1"/>
          </p:cNvPicPr>
          <p:nvPr/>
        </p:nvPicPr>
        <p:blipFill>
          <a:blip r:embed="rId1"/>
          <a:srcRect t="4424"/>
          <a:stretch>
            <a:fillRect/>
          </a:stretch>
        </p:blipFill>
        <p:spPr>
          <a:xfrm>
            <a:off x="2172653" y="1710664"/>
            <a:ext cx="4799171" cy="2880836"/>
          </a:xfrm>
          <a:prstGeom prst="rect">
            <a:avLst/>
          </a:prstGeom>
        </p:spPr>
      </p:pic>
      <p:sp>
        <p:nvSpPr>
          <p:cNvPr id="3" name="文本框 2"/>
          <p:cNvSpPr txBox="1"/>
          <p:nvPr/>
        </p:nvSpPr>
        <p:spPr>
          <a:xfrm>
            <a:off x="3695700" y="4641506"/>
            <a:ext cx="1681163" cy="275590"/>
          </a:xfrm>
          <a:prstGeom prst="rect">
            <a:avLst/>
          </a:prstGeom>
          <a:noFill/>
        </p:spPr>
        <p:txBody>
          <a:bodyPr wrap="square" rtlCol="0">
            <a:spAutoFit/>
          </a:bodyPr>
          <a:lstStyle/>
          <a:p>
            <a:r>
              <a:rPr lang="zh-CN" altLang="en-US" sz="1200"/>
              <a:t>图</a:t>
            </a:r>
            <a:r>
              <a:rPr lang="en-US" altLang="zh-CN" sz="1200"/>
              <a:t> 1.11 </a:t>
            </a:r>
            <a:r>
              <a:rPr lang="zh-CN" altLang="en-US" sz="1200"/>
              <a:t>溶剂精制流程</a:t>
            </a:r>
            <a:endParaRPr lang="zh-CN" altLang="en-US"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50055"/>
            <a:ext cx="5143976" cy="471805"/>
          </a:xfrm>
          <a:prstGeom prst="rect">
            <a:avLst/>
          </a:prstGeom>
          <a:noFill/>
        </p:spPr>
        <p:txBody>
          <a:bodyPr wrap="square" rtlCol="0">
            <a:spAutoFit/>
          </a:bodyPr>
          <a:lstStyle/>
          <a:p>
            <a:pPr>
              <a:lnSpc>
                <a:spcPct val="150000"/>
              </a:lnSpc>
            </a:pPr>
            <a:r>
              <a:rPr lang="en-US" altLang="zh-CN" sz="1650" b="1" dirty="0">
                <a:solidFill>
                  <a:schemeClr val="tx1">
                    <a:lumMod val="75000"/>
                    <a:lumOff val="25000"/>
                  </a:schemeClr>
                </a:solidFill>
                <a:latin typeface="+mn-ea"/>
                <a:sym typeface="+mn-ea"/>
              </a:rPr>
              <a:t>1.4.6 </a:t>
            </a:r>
            <a:r>
              <a:rPr lang="zh-CN" altLang="en-US" sz="1650" b="1" dirty="0">
                <a:solidFill>
                  <a:schemeClr val="tx1">
                    <a:lumMod val="75000"/>
                    <a:lumOff val="25000"/>
                  </a:schemeClr>
                </a:solidFill>
                <a:latin typeface="+mn-ea"/>
                <a:sym typeface="+mn-ea"/>
              </a:rPr>
              <a:t>工艺流程叙述</a:t>
            </a:r>
            <a:r>
              <a:rPr lang="en-US" altLang="zh-CN" sz="1650" b="1" dirty="0">
                <a:solidFill>
                  <a:schemeClr val="tx1">
                    <a:lumMod val="75000"/>
                    <a:lumOff val="25000"/>
                  </a:schemeClr>
                </a:solidFill>
                <a:latin typeface="+mn-ea"/>
                <a:sym typeface="+mn-ea"/>
              </a:rPr>
              <a:t>——</a:t>
            </a:r>
            <a:r>
              <a:rPr lang="zh-CN" altLang="en-US" sz="1650" b="1" dirty="0">
                <a:solidFill>
                  <a:schemeClr val="tx1">
                    <a:lumMod val="75000"/>
                    <a:lumOff val="25000"/>
                  </a:schemeClr>
                </a:solidFill>
                <a:latin typeface="+mn-ea"/>
                <a:sym typeface="+mn-ea"/>
              </a:rPr>
              <a:t>溶剂精制单元</a:t>
            </a:r>
            <a:endParaRPr lang="zh-CN" altLang="en-US" sz="1650" b="1" dirty="0">
              <a:solidFill>
                <a:schemeClr val="tx1">
                  <a:lumMod val="75000"/>
                  <a:lumOff val="25000"/>
                </a:schemeClr>
              </a:solidFill>
              <a:latin typeface="+mn-ea"/>
            </a:endParaRPr>
          </a:p>
        </p:txBody>
      </p:sp>
      <p:sp>
        <p:nvSpPr>
          <p:cNvPr id="30" name="文本框 29"/>
          <p:cNvSpPr txBox="1"/>
          <p:nvPr/>
        </p:nvSpPr>
        <p:spPr>
          <a:xfrm>
            <a:off x="995839" y="1151546"/>
            <a:ext cx="7080409" cy="3371850"/>
          </a:xfrm>
          <a:prstGeom prst="rect">
            <a:avLst/>
          </a:prstGeom>
          <a:noFill/>
        </p:spPr>
        <p:txBody>
          <a:bodyPr wrap="square" rtlCol="0">
            <a:spAutoFit/>
          </a:bodyPr>
          <a:lstStyle/>
          <a:p>
            <a:pPr marL="342900" indent="-342900">
              <a:lnSpc>
                <a:spcPct val="170000"/>
              </a:lnSpc>
              <a:buFont typeface="+mj-lt"/>
              <a:buAutoNum type="arabicPeriod"/>
            </a:pPr>
            <a:r>
              <a:rPr lang="en-US" altLang="zh-CN" sz="1350" b="1" dirty="0" smtClean="0">
                <a:latin typeface="微软雅黑" panose="020B0503020204020204" charset="-122"/>
                <a:ea typeface="微软雅黑" panose="020B0503020204020204" charset="-122"/>
                <a:cs typeface="微软雅黑" panose="020B0503020204020204" charset="-122"/>
                <a:sym typeface="+mn-ea"/>
              </a:rPr>
              <a:t>C-401</a:t>
            </a:r>
            <a:r>
              <a:rPr lang="zh-CN" altLang="en-US" sz="1350" b="1" dirty="0" smtClean="0">
                <a:latin typeface="微软雅黑" panose="020B0503020204020204" charset="-122"/>
                <a:ea typeface="微软雅黑" panose="020B0503020204020204" charset="-122"/>
                <a:cs typeface="微软雅黑" panose="020B0503020204020204" charset="-122"/>
                <a:sym typeface="+mn-ea"/>
              </a:rPr>
              <a:t>：</a:t>
            </a:r>
            <a:r>
              <a:rPr lang="zh-CN" altLang="en-US" sz="1350" dirty="0" smtClean="0">
                <a:sym typeface="+mn-ea"/>
              </a:rPr>
              <a:t>塔顶脱除水和丁二烯二聚物等轻组分</a:t>
            </a:r>
            <a:endParaRPr lang="zh-CN" altLang="en-US" sz="1350" dirty="0" smtClean="0">
              <a:sym typeface="+mn-ea"/>
            </a:endParaRPr>
          </a:p>
          <a:p>
            <a:pPr indent="0">
              <a:lnSpc>
                <a:spcPct val="170000"/>
              </a:lnSpc>
              <a:buFont typeface="+mj-ea"/>
              <a:buNone/>
            </a:pPr>
            <a:r>
              <a:rPr lang="en-US" altLang="zh-CN" sz="1350" dirty="0" smtClean="0">
                <a:sym typeface="+mn-ea"/>
              </a:rPr>
              <a:t>      </a:t>
            </a:r>
            <a:r>
              <a:rPr lang="zh-CN" altLang="en-US" sz="1350" b="1" dirty="0" smtClean="0">
                <a:sym typeface="+mn-ea"/>
              </a:rPr>
              <a:t>控制指标：</a:t>
            </a:r>
            <a:r>
              <a:rPr lang="zh-CN" altLang="en-US" sz="1350" dirty="0" smtClean="0">
                <a:sym typeface="+mn-ea"/>
              </a:rPr>
              <a:t>塔顶</a:t>
            </a:r>
            <a:r>
              <a:rPr lang="en-US" altLang="zh-CN"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DMF</a:t>
            </a:r>
            <a:r>
              <a:rPr lang="zh-CN" altLang="en-US"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0.5%</a:t>
            </a:r>
            <a:r>
              <a:rPr lang="zh-CN" altLang="en-US" sz="1350" dirty="0" smtClean="0">
                <a:sym typeface="+mn-ea"/>
              </a:rPr>
              <a:t>，塔顶尾气中</a:t>
            </a:r>
            <a:r>
              <a:rPr lang="en-US" altLang="zh-CN"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VA</a:t>
            </a:r>
            <a:r>
              <a:rPr lang="zh-CN" altLang="en-US"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30%</a:t>
            </a:r>
            <a:r>
              <a:rPr lang="zh-CN" altLang="en-US" sz="1350" dirty="0" smtClean="0">
                <a:sym typeface="+mn-ea"/>
              </a:rPr>
              <a:t>，塔釜</a:t>
            </a:r>
            <a:r>
              <a:rPr lang="zh-CN" altLang="en-US"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水值＜</a:t>
            </a:r>
            <a:r>
              <a:rPr lang="en-US" altLang="zh-CN" sz="1350" dirty="0" smtClean="0">
                <a:solidFill>
                  <a:srgbClr val="C00000"/>
                </a:solidFill>
                <a:latin typeface="微软雅黑" panose="020B0503020204020204" charset="-122"/>
                <a:ea typeface="微软雅黑" panose="020B0503020204020204" charset="-122"/>
                <a:cs typeface="微软雅黑" panose="020B0503020204020204" charset="-122"/>
                <a:sym typeface="+mn-ea"/>
              </a:rPr>
              <a:t>500ppm</a:t>
            </a:r>
            <a:endParaRPr lang="en-US" altLang="zh-CN" sz="1350" dirty="0" smtClean="0">
              <a:sym typeface="+mn-ea"/>
            </a:endParaRPr>
          </a:p>
          <a:p>
            <a:pPr marL="342900" indent="-342900">
              <a:lnSpc>
                <a:spcPct val="170000"/>
              </a:lnSpc>
              <a:buFont typeface="+mj-lt"/>
              <a:buAutoNum type="arabicPeriod" startAt="2"/>
            </a:pPr>
            <a:r>
              <a:rPr lang="en-US" altLang="zh-CN" sz="1350" b="1" dirty="0" smtClean="0">
                <a:solidFill>
                  <a:schemeClr val="tx1"/>
                </a:solidFill>
                <a:latin typeface="微软雅黑" panose="020B0503020204020204" charset="-122"/>
                <a:ea typeface="微软雅黑" panose="020B0503020204020204" charset="-122"/>
                <a:sym typeface="+mn-ea"/>
              </a:rPr>
              <a:t>E-404A\B</a:t>
            </a:r>
            <a:r>
              <a:rPr lang="zh-CN" altLang="en-US" sz="1350" b="1" dirty="0" smtClean="0">
                <a:solidFill>
                  <a:schemeClr val="tx1"/>
                </a:solidFill>
                <a:latin typeface="微软雅黑" panose="020B0503020204020204" charset="-122"/>
                <a:ea typeface="微软雅黑" panose="020B0503020204020204" charset="-122"/>
                <a:sym typeface="+mn-ea"/>
              </a:rPr>
              <a:t>：</a:t>
            </a:r>
            <a:r>
              <a:rPr lang="zh-CN" altLang="en-US" sz="1350" dirty="0" smtClean="0">
                <a:sym typeface="+mn-ea"/>
              </a:rPr>
              <a:t>脱除循环溶剂中焦油等重组分</a:t>
            </a:r>
            <a:endParaRPr lang="zh-CN" altLang="en-US" sz="1350" dirty="0" smtClean="0">
              <a:sym typeface="+mn-ea"/>
            </a:endParaRPr>
          </a:p>
          <a:p>
            <a:pPr indent="0">
              <a:lnSpc>
                <a:spcPct val="170000"/>
              </a:lnSpc>
              <a:buFont typeface="+mj-ea"/>
              <a:buNone/>
            </a:pPr>
            <a:r>
              <a:rPr lang="en-US" altLang="zh-CN" sz="1350" dirty="0" smtClean="0">
                <a:sym typeface="+mn-ea"/>
              </a:rPr>
              <a:t>      </a:t>
            </a:r>
            <a:r>
              <a:rPr lang="zh-CN" altLang="en-US" sz="1350" b="1" dirty="0" smtClean="0">
                <a:sym typeface="+mn-ea"/>
              </a:rPr>
              <a:t>循环溶剂控制指标：</a:t>
            </a:r>
            <a:r>
              <a:rPr lang="en-US" altLang="zh-CN" sz="1350" dirty="0" smtClean="0">
                <a:latin typeface="微软雅黑" panose="020B0503020204020204" charset="-122"/>
                <a:ea typeface="微软雅黑" panose="020B0503020204020204" charset="-122"/>
                <a:cs typeface="微软雅黑" panose="020B0503020204020204" charset="-122"/>
                <a:sym typeface="+mn-ea"/>
              </a:rPr>
              <a:t>DMF</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95%</a:t>
            </a:r>
            <a:endParaRPr lang="en-US" altLang="zh-CN" sz="1350" dirty="0" smtClean="0">
              <a:sym typeface="+mn-ea"/>
            </a:endParaRPr>
          </a:p>
          <a:p>
            <a:pPr indent="0" fontAlgn="auto">
              <a:lnSpc>
                <a:spcPct val="150000"/>
              </a:lnSpc>
              <a:buFont typeface="+mj-ea"/>
              <a:buNone/>
            </a:pPr>
            <a:r>
              <a:rPr lang="en-US" altLang="zh-CN" sz="1350" dirty="0" smtClean="0">
                <a:sym typeface="+mn-ea"/>
              </a:rPr>
              <a:t>                                       </a:t>
            </a: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焦油＜</a:t>
            </a:r>
            <a:r>
              <a:rPr lang="en-US" altLang="zh-CN" sz="1350" dirty="0" smtClean="0">
                <a:latin typeface="微软雅黑" panose="020B0503020204020204" charset="-122"/>
                <a:ea typeface="微软雅黑" panose="020B0503020204020204" charset="-122"/>
                <a:cs typeface="微软雅黑" panose="020B0503020204020204" charset="-122"/>
                <a:sym typeface="+mn-ea"/>
              </a:rPr>
              <a:t>4%</a:t>
            </a:r>
            <a:endParaRPr lang="en-US" altLang="zh-CN" sz="1350" dirty="0" smtClean="0">
              <a:sym typeface="+mn-ea"/>
            </a:endParaRPr>
          </a:p>
          <a:p>
            <a:pPr indent="0" fontAlgn="auto">
              <a:lnSpc>
                <a:spcPct val="150000"/>
              </a:lnSpc>
              <a:buFont typeface="+mj-ea"/>
              <a:buNone/>
            </a:pPr>
            <a:r>
              <a:rPr lang="en-US" altLang="zh-CN" sz="1350" dirty="0" smtClean="0">
                <a:sym typeface="+mn-ea"/>
              </a:rPr>
              <a:t>                                             </a:t>
            </a:r>
            <a:r>
              <a:rPr lang="zh-CN" altLang="en-US" sz="1350" dirty="0" smtClean="0">
                <a:sym typeface="+mn-ea"/>
              </a:rPr>
              <a:t>糠醛</a:t>
            </a:r>
            <a:r>
              <a:rPr lang="en-US" altLang="zh-CN" sz="1350" dirty="0" smtClean="0">
                <a:latin typeface="微软雅黑" panose="020B0503020204020204" charset="-122"/>
                <a:ea typeface="微软雅黑" panose="020B0503020204020204" charset="-122"/>
                <a:sym typeface="+mn-ea"/>
              </a:rPr>
              <a:t>0.6∽1.5%</a:t>
            </a:r>
            <a:endParaRPr lang="en-US" altLang="zh-CN" sz="1350" dirty="0" smtClean="0">
              <a:latin typeface="微软雅黑" panose="020B0503020204020204" charset="-122"/>
              <a:ea typeface="微软雅黑" panose="020B0503020204020204" charset="-122"/>
              <a:sym typeface="+mn-ea"/>
            </a:endParaRPr>
          </a:p>
          <a:p>
            <a:pPr indent="0" fontAlgn="auto">
              <a:lnSpc>
                <a:spcPct val="150000"/>
              </a:lnSpc>
              <a:buFont typeface="+mj-ea"/>
              <a:buNone/>
            </a:pPr>
            <a:r>
              <a:rPr lang="en-US" altLang="zh-CN" sz="1350" dirty="0" smtClean="0">
                <a:latin typeface="微软雅黑" panose="020B0503020204020204" charset="-122"/>
                <a:ea typeface="微软雅黑" panose="020B0503020204020204" charset="-122"/>
                <a:sym typeface="+mn-ea"/>
              </a:rPr>
              <a:t>                                  </a:t>
            </a:r>
            <a:r>
              <a:rPr lang="zh-CN" altLang="en-US" sz="1350" dirty="0" smtClean="0">
                <a:latin typeface="微软雅黑" panose="020B0503020204020204" charset="-122"/>
                <a:ea typeface="微软雅黑" panose="020B0503020204020204" charset="-122"/>
                <a:sym typeface="+mn-ea"/>
              </a:rPr>
              <a:t>总烃＜</a:t>
            </a:r>
            <a:r>
              <a:rPr lang="en-US" altLang="zh-CN" sz="1350" dirty="0" smtClean="0">
                <a:latin typeface="微软雅黑" panose="020B0503020204020204" charset="-122"/>
                <a:ea typeface="微软雅黑" panose="020B0503020204020204" charset="-122"/>
                <a:sym typeface="+mn-ea"/>
              </a:rPr>
              <a:t>0.5%</a:t>
            </a:r>
            <a:endParaRPr lang="en-US" altLang="zh-CN" sz="1350" dirty="0" smtClean="0">
              <a:latin typeface="微软雅黑" panose="020B0503020204020204" charset="-122"/>
              <a:ea typeface="微软雅黑" panose="020B0503020204020204" charset="-122"/>
              <a:sym typeface="+mn-ea"/>
            </a:endParaRPr>
          </a:p>
          <a:p>
            <a:pPr indent="0" fontAlgn="auto">
              <a:lnSpc>
                <a:spcPct val="150000"/>
              </a:lnSpc>
              <a:buFont typeface="+mj-ea"/>
              <a:buNone/>
            </a:pPr>
            <a:r>
              <a:rPr lang="en-US" altLang="zh-CN" sz="1350" dirty="0" smtClean="0">
                <a:latin typeface="微软雅黑" panose="020B0503020204020204" charset="-122"/>
                <a:ea typeface="微软雅黑" panose="020B0503020204020204" charset="-122"/>
                <a:sym typeface="+mn-ea"/>
              </a:rPr>
              <a:t>                                  </a:t>
            </a:r>
            <a:r>
              <a:rPr lang="zh-CN" altLang="en-US" sz="1350" dirty="0" smtClean="0">
                <a:latin typeface="微软雅黑" panose="020B0503020204020204" charset="-122"/>
                <a:ea typeface="微软雅黑" panose="020B0503020204020204" charset="-122"/>
                <a:sym typeface="+mn-ea"/>
              </a:rPr>
              <a:t>水值＜</a:t>
            </a:r>
            <a:r>
              <a:rPr lang="en-US" altLang="zh-CN" sz="1350" dirty="0" smtClean="0">
                <a:latin typeface="微软雅黑" panose="020B0503020204020204" charset="-122"/>
                <a:ea typeface="微软雅黑" panose="020B0503020204020204" charset="-122"/>
                <a:sym typeface="+mn-ea"/>
              </a:rPr>
              <a:t>500ppm</a:t>
            </a:r>
            <a:endParaRPr lang="en-US" altLang="zh-CN" sz="1350" dirty="0" smtClean="0">
              <a:latin typeface="微软雅黑" panose="020B0503020204020204" charset="-122"/>
              <a:ea typeface="微软雅黑" panose="020B0503020204020204" charset="-122"/>
              <a:sym typeface="+mn-ea"/>
            </a:endParaRPr>
          </a:p>
          <a:p>
            <a:pPr indent="0" fontAlgn="auto">
              <a:lnSpc>
                <a:spcPct val="150000"/>
              </a:lnSpc>
              <a:buFont typeface="+mj-ea"/>
              <a:buNone/>
            </a:pPr>
            <a:r>
              <a:rPr lang="en-US" altLang="zh-CN" sz="1350" dirty="0" smtClean="0">
                <a:latin typeface="微软雅黑" panose="020B0503020204020204" charset="-122"/>
                <a:ea typeface="微软雅黑" panose="020B0503020204020204" charset="-122"/>
                <a:sym typeface="+mn-ea"/>
              </a:rPr>
              <a:t>                                  </a:t>
            </a:r>
            <a:r>
              <a:rPr lang="zh-CN" altLang="en-US" sz="1350" dirty="0" smtClean="0">
                <a:latin typeface="微软雅黑" panose="020B0503020204020204" charset="-122"/>
                <a:ea typeface="微软雅黑" panose="020B0503020204020204" charset="-122"/>
                <a:sym typeface="+mn-ea"/>
              </a:rPr>
              <a:t>亚硝酸钠</a:t>
            </a:r>
            <a:r>
              <a:rPr lang="en-US" altLang="zh-CN" sz="1350" dirty="0" smtClean="0">
                <a:latin typeface="微软雅黑" panose="020B0503020204020204" charset="-122"/>
                <a:ea typeface="微软雅黑" panose="020B0503020204020204" charset="-122"/>
                <a:sym typeface="+mn-ea"/>
              </a:rPr>
              <a:t>200∽300ppm</a:t>
            </a:r>
            <a:endParaRPr lang="en-US" altLang="zh-CN" sz="1350" dirty="0" smtClean="0">
              <a:latin typeface="微软雅黑" panose="020B0503020204020204" charset="-122"/>
              <a:ea typeface="微软雅黑" panose="020B0503020204020204" charset="-122"/>
              <a:sym typeface="+mn-ea"/>
            </a:endParaRPr>
          </a:p>
          <a:p>
            <a:pPr indent="0" fontAlgn="auto">
              <a:lnSpc>
                <a:spcPct val="150000"/>
              </a:lnSpc>
              <a:buFont typeface="+mj-ea"/>
              <a:buNone/>
            </a:pPr>
            <a:r>
              <a:rPr lang="en-US" altLang="zh-CN" sz="1350" dirty="0" smtClean="0">
                <a:latin typeface="微软雅黑" panose="020B0503020204020204" charset="-122"/>
                <a:ea typeface="微软雅黑" panose="020B0503020204020204" charset="-122"/>
                <a:sym typeface="+mn-ea"/>
              </a:rPr>
              <a:t>                                  </a:t>
            </a:r>
            <a:r>
              <a:rPr lang="zh-CN" altLang="en-US" sz="1350" dirty="0" smtClean="0">
                <a:latin typeface="微软雅黑" panose="020B0503020204020204" charset="-122"/>
                <a:ea typeface="微软雅黑" panose="020B0503020204020204" charset="-122"/>
                <a:sym typeface="+mn-ea"/>
              </a:rPr>
              <a:t>硅油</a:t>
            </a:r>
            <a:r>
              <a:rPr lang="en-US" altLang="zh-CN" sz="1350" dirty="0" smtClean="0">
                <a:latin typeface="微软雅黑" panose="020B0503020204020204" charset="-122"/>
                <a:ea typeface="微软雅黑" panose="020B0503020204020204" charset="-122"/>
                <a:sym typeface="+mn-ea"/>
              </a:rPr>
              <a:t>3∽5ppm</a:t>
            </a:r>
            <a:endParaRPr lang="en-US" altLang="zh-CN" sz="1350" dirty="0" smtClean="0">
              <a:latin typeface="微软雅黑" panose="020B0503020204020204" charset="-122"/>
              <a:ea typeface="微软雅黑" panose="020B0503020204020204" charset="-122"/>
              <a:sym typeface="+mn-ea"/>
            </a:endParaRPr>
          </a:p>
        </p:txBody>
      </p:sp>
      <p:pic>
        <p:nvPicPr>
          <p:cNvPr id="42" name="图片 41"/>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7509034" y="3438499"/>
            <a:ext cx="1558290" cy="15582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95839" y="652912"/>
            <a:ext cx="4629626"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1.4.6 </a:t>
            </a:r>
            <a:r>
              <a:rPr lang="zh-CN" altLang="en-US" sz="1650" b="1" dirty="0">
                <a:solidFill>
                  <a:schemeClr val="tx1"/>
                </a:solidFill>
                <a:latin typeface="+mn-ea"/>
              </a:rPr>
              <a:t>工艺流程概述</a:t>
            </a:r>
            <a:r>
              <a:rPr lang="en-US" altLang="zh-CN" sz="1650" b="1" dirty="0">
                <a:solidFill>
                  <a:schemeClr val="tx1"/>
                </a:solidFill>
                <a:latin typeface="+mn-ea"/>
              </a:rPr>
              <a:t>—— </a:t>
            </a:r>
            <a:r>
              <a:rPr lang="zh-CN" altLang="en-US" sz="1650" b="1" dirty="0">
                <a:solidFill>
                  <a:schemeClr val="tx1"/>
                </a:solidFill>
                <a:latin typeface="+mn-ea"/>
              </a:rPr>
              <a:t>化学品添加</a:t>
            </a:r>
            <a:endParaRPr lang="zh-CN" altLang="en-US" sz="1650" b="1" dirty="0">
              <a:solidFill>
                <a:schemeClr val="tx1"/>
              </a:solidFill>
              <a:latin typeface="+mn-ea"/>
            </a:endParaRPr>
          </a:p>
        </p:txBody>
      </p:sp>
      <p:sp>
        <p:nvSpPr>
          <p:cNvPr id="30" name="文本框 29"/>
          <p:cNvSpPr txBox="1"/>
          <p:nvPr/>
        </p:nvSpPr>
        <p:spPr>
          <a:xfrm>
            <a:off x="995839" y="1156785"/>
            <a:ext cx="7080409" cy="3415030"/>
          </a:xfrm>
          <a:prstGeom prst="rect">
            <a:avLst/>
          </a:prstGeom>
          <a:noFill/>
        </p:spPr>
        <p:txBody>
          <a:bodyPr wrap="square" rtlCol="0">
            <a:spAutoFit/>
          </a:bodyPr>
          <a:lstStyle/>
          <a:p>
            <a:pPr marL="342900" indent="-342900">
              <a:lnSpc>
                <a:spcPct val="200000"/>
              </a:lnSpc>
              <a:buFont typeface="+mj-lt"/>
              <a:buAutoNum type="arabicPeriod"/>
            </a:pPr>
            <a:r>
              <a:rPr lang="zh-CN" altLang="en-US" sz="1350" dirty="0" smtClean="0">
                <a:latin typeface="微软雅黑" panose="020B0503020204020204" charset="-122"/>
                <a:ea typeface="微软雅黑" panose="020B0503020204020204" charset="-122"/>
                <a:cs typeface="微软雅黑" panose="020B0503020204020204" charset="-122"/>
                <a:sym typeface="+mn-ea"/>
              </a:rPr>
              <a:t>化学品</a:t>
            </a:r>
            <a:r>
              <a:rPr lang="en-US" altLang="zh-CN" sz="1350" dirty="0" smtClean="0">
                <a:latin typeface="微软雅黑" panose="020B0503020204020204" charset="-122"/>
                <a:ea typeface="微软雅黑" panose="020B0503020204020204" charset="-122"/>
                <a:cs typeface="微软雅黑" panose="020B0503020204020204" charset="-122"/>
                <a:sym typeface="+mn-ea"/>
              </a:rPr>
              <a:t>A</a:t>
            </a:r>
            <a:r>
              <a:rPr lang="zh-CN" altLang="en-US" sz="1350" dirty="0" smtClean="0">
                <a:latin typeface="微软雅黑" panose="020B0503020204020204" charset="-122"/>
                <a:ea typeface="微软雅黑" panose="020B0503020204020204" charset="-122"/>
                <a:cs typeface="微软雅黑" panose="020B0503020204020204" charset="-122"/>
                <a:sym typeface="+mn-ea"/>
              </a:rPr>
              <a:t>（糠醛）</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作用：萃取精馏阻聚剂，与原料中的</a:t>
            </a:r>
            <a:r>
              <a:rPr lang="en-US" altLang="zh-CN" sz="1350" dirty="0" smtClean="0">
                <a:latin typeface="微软雅黑" panose="020B0503020204020204" charset="-122"/>
                <a:ea typeface="微软雅黑" panose="020B0503020204020204" charset="-122"/>
                <a:cs typeface="微软雅黑" panose="020B0503020204020204" charset="-122"/>
                <a:sym typeface="+mn-ea"/>
              </a:rPr>
              <a:t>C5</a:t>
            </a:r>
            <a:r>
              <a:rPr lang="zh-CN" altLang="en-US" sz="1350" dirty="0" smtClean="0">
                <a:latin typeface="微软雅黑" panose="020B0503020204020204" charset="-122"/>
                <a:ea typeface="微软雅黑" panose="020B0503020204020204" charset="-122"/>
                <a:cs typeface="微软雅黑" panose="020B0503020204020204" charset="-122"/>
                <a:sym typeface="+mn-ea"/>
              </a:rPr>
              <a:t>反应生成焦油</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indent="0">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添加位点：</a:t>
            </a:r>
            <a:r>
              <a:rPr lang="en-US" altLang="zh-CN" sz="1350" dirty="0" smtClean="0">
                <a:latin typeface="微软雅黑" panose="020B0503020204020204" charset="-122"/>
                <a:ea typeface="微软雅黑" panose="020B0503020204020204" charset="-122"/>
                <a:cs typeface="微软雅黑" panose="020B0503020204020204" charset="-122"/>
                <a:sym typeface="+mn-ea"/>
              </a:rPr>
              <a:t>P-505A/B</a:t>
            </a:r>
            <a:r>
              <a:rPr lang="zh-CN" altLang="en-US" sz="1350" dirty="0" smtClean="0">
                <a:latin typeface="微软雅黑" panose="020B0503020204020204" charset="-122"/>
                <a:ea typeface="微软雅黑" panose="020B0503020204020204" charset="-122"/>
                <a:cs typeface="微软雅黑" panose="020B0503020204020204" charset="-122"/>
                <a:sym typeface="+mn-ea"/>
              </a:rPr>
              <a:t>入口</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lt"/>
              <a:buAutoNum type="arabicPeriod" startAt="2"/>
            </a:pPr>
            <a:r>
              <a:rPr lang="zh-CN" altLang="en-US" sz="1350" dirty="0" smtClean="0">
                <a:latin typeface="微软雅黑" panose="020B0503020204020204" charset="-122"/>
                <a:ea typeface="微软雅黑" panose="020B0503020204020204" charset="-122"/>
                <a:cs typeface="微软雅黑" panose="020B0503020204020204" charset="-122"/>
                <a:sym typeface="+mn-ea"/>
              </a:rPr>
              <a:t>化学品</a:t>
            </a:r>
            <a:r>
              <a:rPr lang="en-US" altLang="zh-CN" sz="1350" dirty="0" smtClean="0">
                <a:latin typeface="微软雅黑" panose="020B0503020204020204" charset="-122"/>
                <a:ea typeface="微软雅黑" panose="020B0503020204020204" charset="-122"/>
                <a:cs typeface="微软雅黑" panose="020B0503020204020204" charset="-122"/>
                <a:sym typeface="+mn-ea"/>
              </a:rPr>
              <a:t>B</a:t>
            </a:r>
            <a:r>
              <a:rPr lang="zh-CN" altLang="en-US" sz="1350" dirty="0" smtClean="0">
                <a:latin typeface="微软雅黑" panose="020B0503020204020204" charset="-122"/>
                <a:ea typeface="微软雅黑" panose="020B0503020204020204" charset="-122"/>
                <a:cs typeface="微软雅黑" panose="020B0503020204020204" charset="-122"/>
                <a:sym typeface="+mn-ea"/>
              </a:rPr>
              <a:t>（硅油）</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作用：萃取精馏部分消泡剂，</a:t>
            </a:r>
            <a:r>
              <a:rPr lang="zh-CN" altLang="en-US" sz="1350" dirty="0" smtClean="0">
                <a:solidFill>
                  <a:srgbClr val="FF0000"/>
                </a:solidFill>
                <a:latin typeface="微软雅黑" panose="020B0503020204020204" charset="-122"/>
                <a:ea typeface="微软雅黑" panose="020B0503020204020204" charset="-122"/>
                <a:cs typeface="微软雅黑" panose="020B0503020204020204" charset="-122"/>
                <a:sym typeface="+mn-ea"/>
              </a:rPr>
              <a:t>压差</a:t>
            </a:r>
            <a:r>
              <a:rPr lang="zh-CN" altLang="en-US" sz="1350" dirty="0" smtClean="0">
                <a:latin typeface="微软雅黑" panose="020B0503020204020204" charset="-122"/>
                <a:ea typeface="微软雅黑" panose="020B0503020204020204" charset="-122"/>
                <a:cs typeface="微软雅黑" panose="020B0503020204020204" charset="-122"/>
                <a:sym typeface="+mn-ea"/>
              </a:rPr>
              <a:t>是硅油注入量的重要依据</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indent="0">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添加位点：</a:t>
            </a:r>
            <a:r>
              <a:rPr lang="en-US" altLang="zh-CN" sz="1350" dirty="0" smtClean="0">
                <a:latin typeface="微软雅黑" panose="020B0503020204020204" charset="-122"/>
                <a:ea typeface="微软雅黑" panose="020B0503020204020204" charset="-122"/>
                <a:cs typeface="微软雅黑" panose="020B0503020204020204" charset="-122"/>
                <a:sym typeface="+mn-ea"/>
              </a:rPr>
              <a:t>P-505A/B</a:t>
            </a:r>
            <a:r>
              <a:rPr lang="zh-CN" altLang="en-US" sz="1350" dirty="0" smtClean="0">
                <a:latin typeface="微软雅黑" panose="020B0503020204020204" charset="-122"/>
                <a:ea typeface="微软雅黑" panose="020B0503020204020204" charset="-122"/>
                <a:cs typeface="微软雅黑" panose="020B0503020204020204" charset="-122"/>
                <a:sym typeface="+mn-ea"/>
              </a:rPr>
              <a:t>入口、</a:t>
            </a:r>
            <a:r>
              <a:rPr lang="en-US" altLang="zh-CN" sz="1350" dirty="0" smtClean="0">
                <a:latin typeface="微软雅黑" panose="020B0503020204020204" charset="-122"/>
                <a:ea typeface="微软雅黑" panose="020B0503020204020204" charset="-122"/>
                <a:cs typeface="微软雅黑" panose="020B0503020204020204" charset="-122"/>
                <a:sym typeface="+mn-ea"/>
              </a:rPr>
              <a:t>C-201</a:t>
            </a:r>
            <a:r>
              <a:rPr lang="zh-CN" altLang="en-US" sz="1350" dirty="0" smtClean="0">
                <a:latin typeface="微软雅黑" panose="020B0503020204020204" charset="-122"/>
                <a:ea typeface="微软雅黑" panose="020B0503020204020204" charset="-122"/>
                <a:cs typeface="微软雅黑" panose="020B0503020204020204" charset="-122"/>
                <a:sym typeface="+mn-ea"/>
              </a:rPr>
              <a:t>溶剂进料线</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lt"/>
              <a:buAutoNum type="arabicPeriod" startAt="3"/>
            </a:pPr>
            <a:r>
              <a:rPr lang="zh-CN" altLang="en-US" sz="1350" dirty="0" smtClean="0">
                <a:latin typeface="微软雅黑" panose="020B0503020204020204" charset="-122"/>
                <a:ea typeface="微软雅黑" panose="020B0503020204020204" charset="-122"/>
                <a:cs typeface="微软雅黑" panose="020B0503020204020204" charset="-122"/>
                <a:sym typeface="+mn-ea"/>
              </a:rPr>
              <a:t>化学品</a:t>
            </a:r>
            <a:r>
              <a:rPr lang="en-US" altLang="zh-CN" sz="1350" dirty="0" smtClean="0">
                <a:latin typeface="微软雅黑" panose="020B0503020204020204" charset="-122"/>
                <a:ea typeface="微软雅黑" panose="020B0503020204020204" charset="-122"/>
                <a:cs typeface="微软雅黑" panose="020B0503020204020204" charset="-122"/>
                <a:sym typeface="+mn-ea"/>
              </a:rPr>
              <a:t>C</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NaNO</a:t>
            </a:r>
            <a:r>
              <a:rPr lang="en-US" altLang="zh-CN" sz="1350" baseline="-25000" dirty="0" smtClean="0">
                <a:latin typeface="微软雅黑" panose="020B0503020204020204" charset="-122"/>
                <a:ea typeface="微软雅黑" panose="020B0503020204020204" charset="-122"/>
                <a:cs typeface="微软雅黑" panose="020B0503020204020204" charset="-122"/>
                <a:sym typeface="+mn-ea"/>
              </a:rPr>
              <a:t>2</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作用：除氧剂，利用其还原性除去系统中进入的微量氧</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p:txBody>
      </p:sp>
      <p:pic>
        <p:nvPicPr>
          <p:cNvPr id="42" name="图片 41"/>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7509034" y="3438499"/>
            <a:ext cx="1558290" cy="15582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95839" y="1188694"/>
            <a:ext cx="7658100" cy="3830955"/>
          </a:xfrm>
          <a:prstGeom prst="rect">
            <a:avLst/>
          </a:prstGeom>
          <a:noFill/>
        </p:spPr>
        <p:txBody>
          <a:bodyPr wrap="square" rtlCol="0">
            <a:spAutoFit/>
          </a:bodyPr>
          <a:lstStyle/>
          <a:p>
            <a:pPr marL="342900" indent="-342900" algn="just">
              <a:lnSpc>
                <a:spcPct val="200000"/>
              </a:lnSpc>
              <a:buFont typeface="+mj-lt"/>
              <a:buAutoNum type="arabicPeriod" startAt="4"/>
            </a:pPr>
            <a:r>
              <a:rPr lang="en-US" sz="1350" dirty="0" smtClean="0">
                <a:latin typeface="微软雅黑" panose="020B0503020204020204" charset="-122"/>
                <a:ea typeface="微软雅黑" panose="020B0503020204020204" charset="-122"/>
                <a:cs typeface="微软雅黑" panose="020B0503020204020204" charset="-122"/>
                <a:sym typeface="+mn-ea"/>
              </a:rPr>
              <a:t>TBC</a:t>
            </a:r>
            <a:r>
              <a:rPr lang="zh-CN" altLang="en-US" sz="1350" dirty="0" smtClean="0">
                <a:latin typeface="微软雅黑" panose="020B0503020204020204" charset="-122"/>
                <a:ea typeface="微软雅黑" panose="020B0503020204020204" charset="-122"/>
                <a:cs typeface="微软雅黑" panose="020B0503020204020204" charset="-122"/>
                <a:sym typeface="+mn-ea"/>
              </a:rPr>
              <a:t>（对叔丁基邻苯二酚）</a:t>
            </a:r>
            <a:endParaRPr 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作用：丁二烯精馏部分阻聚剂</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indent="0" algn="just">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添加位点：</a:t>
            </a:r>
            <a:r>
              <a:rPr lang="en-US" sz="1350" dirty="0" smtClean="0">
                <a:latin typeface="微软雅黑" panose="020B0503020204020204" charset="-122"/>
                <a:ea typeface="微软雅黑" panose="020B0503020204020204" charset="-122"/>
                <a:cs typeface="微软雅黑" panose="020B0503020204020204" charset="-122"/>
                <a:sym typeface="+mn-ea"/>
              </a:rPr>
              <a:t>C-302</a:t>
            </a:r>
            <a:r>
              <a:rPr lang="zh-CN" altLang="en-US" sz="1350" dirty="0" smtClean="0">
                <a:latin typeface="微软雅黑" panose="020B0503020204020204" charset="-122"/>
                <a:ea typeface="微软雅黑" panose="020B0503020204020204" charset="-122"/>
                <a:cs typeface="微软雅黑" panose="020B0503020204020204" charset="-122"/>
                <a:sym typeface="+mn-ea"/>
              </a:rPr>
              <a:t>塔顶安全阀管线根部、</a:t>
            </a:r>
            <a:r>
              <a:rPr lang="en-US" altLang="zh-CN" sz="1350" dirty="0" smtClean="0">
                <a:latin typeface="微软雅黑" panose="020B0503020204020204" charset="-122"/>
                <a:ea typeface="微软雅黑" panose="020B0503020204020204" charset="-122"/>
                <a:cs typeface="微软雅黑" panose="020B0503020204020204" charset="-122"/>
                <a:sym typeface="+mn-ea"/>
              </a:rPr>
              <a:t>C-303</a:t>
            </a:r>
            <a:r>
              <a:rPr lang="zh-CN" altLang="en-US" sz="1350" dirty="0" smtClean="0">
                <a:latin typeface="微软雅黑" panose="020B0503020204020204" charset="-122"/>
                <a:ea typeface="微软雅黑" panose="020B0503020204020204" charset="-122"/>
                <a:cs typeface="微软雅黑" panose="020B0503020204020204" charset="-122"/>
                <a:sym typeface="+mn-ea"/>
              </a:rPr>
              <a:t>塔顶安全阀管线根部、</a:t>
            </a:r>
            <a:r>
              <a:rPr lang="en-US" altLang="zh-CN" sz="1350" dirty="0" smtClean="0">
                <a:latin typeface="微软雅黑" panose="020B0503020204020204" charset="-122"/>
                <a:ea typeface="微软雅黑" panose="020B0503020204020204" charset="-122"/>
                <a:cs typeface="微软雅黑" panose="020B0503020204020204" charset="-122"/>
                <a:sym typeface="+mn-ea"/>
              </a:rPr>
              <a:t>P-306A/B</a:t>
            </a:r>
            <a:r>
              <a:rPr lang="zh-CN" altLang="en-US" sz="1350" dirty="0" smtClean="0">
                <a:latin typeface="微软雅黑" panose="020B0503020204020204" charset="-122"/>
                <a:ea typeface="微软雅黑" panose="020B0503020204020204" charset="-122"/>
                <a:cs typeface="微软雅黑" panose="020B0503020204020204" charset="-122"/>
                <a:sym typeface="+mn-ea"/>
              </a:rPr>
              <a:t>入口管线</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lt"/>
              <a:buAutoNum type="arabicPeriod" startAt="5"/>
            </a:pPr>
            <a:r>
              <a:rPr lang="zh-CN" altLang="en-US" sz="1350" dirty="0" smtClean="0">
                <a:latin typeface="微软雅黑" panose="020B0503020204020204" charset="-122"/>
                <a:ea typeface="微软雅黑" panose="020B0503020204020204" charset="-122"/>
                <a:cs typeface="微软雅黑" panose="020B0503020204020204" charset="-122"/>
                <a:sym typeface="+mn-ea"/>
              </a:rPr>
              <a:t>化学品</a:t>
            </a:r>
            <a:r>
              <a:rPr lang="en-US" altLang="zh-CN" sz="1350" dirty="0" smtClean="0">
                <a:latin typeface="微软雅黑" panose="020B0503020204020204" charset="-122"/>
                <a:ea typeface="微软雅黑" panose="020B0503020204020204" charset="-122"/>
                <a:cs typeface="微软雅黑" panose="020B0503020204020204" charset="-122"/>
                <a:sym typeface="+mn-ea"/>
              </a:rPr>
              <a:t>D</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E</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F</a:t>
            </a:r>
            <a:r>
              <a:rPr lang="zh-CN" altLang="en-US" sz="1350" dirty="0" smtClean="0">
                <a:latin typeface="微软雅黑" panose="020B0503020204020204" charset="-122"/>
                <a:ea typeface="微软雅黑" panose="020B0503020204020204" charset="-122"/>
                <a:cs typeface="微软雅黑" panose="020B0503020204020204" charset="-122"/>
                <a:sym typeface="+mn-ea"/>
              </a:rPr>
              <a:t>（高效阻聚剂）</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作用：萃取及精馏部分的新型阻聚剂</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indent="0" algn="just">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添加位点：化</a:t>
            </a:r>
            <a:r>
              <a:rPr lang="en-US" altLang="zh-CN" sz="1350" dirty="0" smtClean="0">
                <a:latin typeface="微软雅黑" panose="020B0503020204020204" charset="-122"/>
                <a:ea typeface="微软雅黑" panose="020B0503020204020204" charset="-122"/>
                <a:cs typeface="微软雅黑" panose="020B0503020204020204" charset="-122"/>
                <a:sym typeface="+mn-ea"/>
              </a:rPr>
              <a:t>D</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4622</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P-505A/B</a:t>
            </a:r>
            <a:r>
              <a:rPr lang="zh-CN" altLang="en-US" sz="1350" dirty="0" smtClean="0">
                <a:latin typeface="微软雅黑" panose="020B0503020204020204" charset="-122"/>
                <a:ea typeface="微软雅黑" panose="020B0503020204020204" charset="-122"/>
                <a:cs typeface="微软雅黑" panose="020B0503020204020204" charset="-122"/>
                <a:sym typeface="+mn-ea"/>
              </a:rPr>
              <a:t>入口</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indent="0" algn="just">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化</a:t>
            </a:r>
            <a:r>
              <a:rPr lang="en-US" altLang="zh-CN" sz="1350" dirty="0" smtClean="0">
                <a:latin typeface="微软雅黑" panose="020B0503020204020204" charset="-122"/>
                <a:ea typeface="微软雅黑" panose="020B0503020204020204" charset="-122"/>
                <a:cs typeface="微软雅黑" panose="020B0503020204020204" charset="-122"/>
                <a:sym typeface="+mn-ea"/>
              </a:rPr>
              <a:t>E</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4626</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P-102A/B</a:t>
            </a:r>
            <a:r>
              <a:rPr lang="zh-CN" altLang="en-US" sz="1350" dirty="0" smtClean="0">
                <a:latin typeface="微软雅黑" panose="020B0503020204020204" charset="-122"/>
                <a:ea typeface="微软雅黑" panose="020B0503020204020204" charset="-122"/>
                <a:cs typeface="微软雅黑" panose="020B0503020204020204" charset="-122"/>
                <a:sym typeface="+mn-ea"/>
              </a:rPr>
              <a:t>入口、</a:t>
            </a:r>
            <a:r>
              <a:rPr lang="en-US" altLang="zh-CN" sz="1350" dirty="0" smtClean="0">
                <a:latin typeface="微软雅黑" panose="020B0503020204020204" charset="-122"/>
                <a:ea typeface="微软雅黑" panose="020B0503020204020204" charset="-122"/>
                <a:cs typeface="微软雅黑" panose="020B0503020204020204" charset="-122"/>
                <a:sym typeface="+mn-ea"/>
              </a:rPr>
              <a:t>C-302</a:t>
            </a:r>
            <a:r>
              <a:rPr lang="zh-CN" altLang="en-US" sz="1350" dirty="0" smtClean="0">
                <a:latin typeface="微软雅黑" panose="020B0503020204020204" charset="-122"/>
                <a:ea typeface="微软雅黑" panose="020B0503020204020204" charset="-122"/>
                <a:cs typeface="微软雅黑" panose="020B0503020204020204" charset="-122"/>
                <a:sym typeface="+mn-ea"/>
              </a:rPr>
              <a:t>进料管线</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a:p>
            <a:pPr lvl="1" indent="0" algn="just" fontAlgn="auto">
              <a:lnSpc>
                <a:spcPct val="200000"/>
              </a:lnSpc>
              <a:buFont typeface="+mj-ea"/>
              <a:buNone/>
            </a:pPr>
            <a:r>
              <a:rPr lang="en-US" altLang="zh-CN" sz="1350" dirty="0" smtClean="0">
                <a:latin typeface="微软雅黑" panose="020B0503020204020204" charset="-122"/>
                <a:ea typeface="微软雅黑" panose="020B0503020204020204" charset="-122"/>
                <a:cs typeface="微软雅黑" panose="020B0503020204020204" charset="-122"/>
                <a:sym typeface="+mn-ea"/>
              </a:rPr>
              <a:t>	        </a:t>
            </a:r>
            <a:r>
              <a:rPr lang="zh-CN" altLang="en-US" sz="1350" dirty="0" smtClean="0">
                <a:latin typeface="微软雅黑" panose="020B0503020204020204" charset="-122"/>
                <a:ea typeface="微软雅黑" panose="020B0503020204020204" charset="-122"/>
                <a:cs typeface="微软雅黑" panose="020B0503020204020204" charset="-122"/>
                <a:sym typeface="+mn-ea"/>
              </a:rPr>
              <a:t>化</a:t>
            </a:r>
            <a:r>
              <a:rPr lang="en-US" altLang="zh-CN" sz="1350" dirty="0" smtClean="0">
                <a:latin typeface="微软雅黑" panose="020B0503020204020204" charset="-122"/>
                <a:ea typeface="微软雅黑" panose="020B0503020204020204" charset="-122"/>
                <a:cs typeface="微软雅黑" panose="020B0503020204020204" charset="-122"/>
                <a:sym typeface="+mn-ea"/>
              </a:rPr>
              <a:t>F</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4601</a:t>
            </a:r>
            <a:r>
              <a:rPr lang="zh-CN" altLang="en-US" sz="1350" dirty="0" smtClean="0">
                <a:latin typeface="微软雅黑" panose="020B0503020204020204" charset="-122"/>
                <a:ea typeface="微软雅黑" panose="020B0503020204020204" charset="-122"/>
                <a:cs typeface="微软雅黑" panose="020B0503020204020204" charset="-122"/>
                <a:sym typeface="+mn-ea"/>
              </a:rPr>
              <a:t>）：</a:t>
            </a:r>
            <a:r>
              <a:rPr lang="en-US" altLang="zh-CN" sz="1350" dirty="0" smtClean="0">
                <a:latin typeface="微软雅黑" panose="020B0503020204020204" charset="-122"/>
                <a:ea typeface="微软雅黑" panose="020B0503020204020204" charset="-122"/>
                <a:cs typeface="微软雅黑" panose="020B0503020204020204" charset="-122"/>
                <a:sym typeface="+mn-ea"/>
              </a:rPr>
              <a:t>P-102A/B</a:t>
            </a:r>
            <a:r>
              <a:rPr lang="zh-CN" altLang="en-US" sz="1350" dirty="0" smtClean="0">
                <a:latin typeface="微软雅黑" panose="020B0503020204020204" charset="-122"/>
                <a:ea typeface="微软雅黑" panose="020B0503020204020204" charset="-122"/>
                <a:cs typeface="微软雅黑" panose="020B0503020204020204" charset="-122"/>
                <a:sym typeface="+mn-ea"/>
              </a:rPr>
              <a:t>入口、</a:t>
            </a:r>
            <a:r>
              <a:rPr lang="en-US" altLang="zh-CN" sz="1350" dirty="0" smtClean="0">
                <a:latin typeface="微软雅黑" panose="020B0503020204020204" charset="-122"/>
                <a:ea typeface="微软雅黑" panose="020B0503020204020204" charset="-122"/>
                <a:cs typeface="微软雅黑" panose="020B0503020204020204" charset="-122"/>
                <a:sym typeface="+mn-ea"/>
              </a:rPr>
              <a:t>C-102</a:t>
            </a:r>
            <a:r>
              <a:rPr lang="zh-CN" altLang="en-US" sz="1350" dirty="0" smtClean="0">
                <a:latin typeface="微软雅黑" panose="020B0503020204020204" charset="-122"/>
                <a:ea typeface="微软雅黑" panose="020B0503020204020204" charset="-122"/>
                <a:cs typeface="微软雅黑" panose="020B0503020204020204" charset="-122"/>
                <a:sym typeface="+mn-ea"/>
              </a:rPr>
              <a:t>回流线、</a:t>
            </a:r>
            <a:r>
              <a:rPr lang="en-US" altLang="zh-CN" sz="1350" dirty="0" smtClean="0">
                <a:latin typeface="微软雅黑" panose="020B0503020204020204" charset="-122"/>
                <a:ea typeface="微软雅黑" panose="020B0503020204020204" charset="-122"/>
                <a:cs typeface="微软雅黑" panose="020B0503020204020204" charset="-122"/>
                <a:sym typeface="+mn-ea"/>
              </a:rPr>
              <a:t>C-201</a:t>
            </a:r>
            <a:r>
              <a:rPr lang="zh-CN" altLang="en-US" sz="1350" dirty="0" smtClean="0">
                <a:latin typeface="微软雅黑" panose="020B0503020204020204" charset="-122"/>
                <a:ea typeface="微软雅黑" panose="020B0503020204020204" charset="-122"/>
                <a:cs typeface="微软雅黑" panose="020B0503020204020204" charset="-122"/>
                <a:sym typeface="+mn-ea"/>
              </a:rPr>
              <a:t>安全阀根部及回流线、</a:t>
            </a:r>
            <a:r>
              <a:rPr lang="en-US" altLang="zh-CN" sz="1350" dirty="0" smtClean="0">
                <a:latin typeface="微软雅黑" panose="020B0503020204020204" charset="-122"/>
                <a:ea typeface="微软雅黑" panose="020B0503020204020204" charset="-122"/>
                <a:cs typeface="微软雅黑" panose="020B0503020204020204" charset="-122"/>
                <a:sym typeface="+mn-ea"/>
              </a:rPr>
              <a:t>C-302</a:t>
            </a:r>
            <a:r>
              <a:rPr lang="zh-CN" altLang="en-US" sz="1350" dirty="0" smtClean="0">
                <a:latin typeface="微软雅黑" panose="020B0503020204020204" charset="-122"/>
                <a:ea typeface="微软雅黑" panose="020B0503020204020204" charset="-122"/>
                <a:cs typeface="微软雅黑" panose="020B0503020204020204" charset="-122"/>
                <a:sym typeface="+mn-ea"/>
              </a:rPr>
              <a:t>回流线、</a:t>
            </a:r>
            <a:r>
              <a:rPr lang="en-US" altLang="zh-CN" sz="1350" dirty="0" smtClean="0">
                <a:latin typeface="微软雅黑" panose="020B0503020204020204" charset="-122"/>
                <a:ea typeface="微软雅黑" panose="020B0503020204020204" charset="-122"/>
                <a:cs typeface="微软雅黑" panose="020B0503020204020204" charset="-122"/>
                <a:sym typeface="+mn-ea"/>
              </a:rPr>
              <a:t> C-303</a:t>
            </a:r>
            <a:r>
              <a:rPr lang="zh-CN" altLang="en-US" sz="1350" dirty="0" smtClean="0">
                <a:latin typeface="微软雅黑" panose="020B0503020204020204" charset="-122"/>
                <a:ea typeface="微软雅黑" panose="020B0503020204020204" charset="-122"/>
                <a:cs typeface="微软雅黑" panose="020B0503020204020204" charset="-122"/>
                <a:sym typeface="+mn-ea"/>
              </a:rPr>
              <a:t>回流线</a:t>
            </a:r>
            <a:endParaRPr lang="zh-CN" altLang="en-US" sz="135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932498" y="668629"/>
            <a:ext cx="4629626"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1.4.6 </a:t>
            </a:r>
            <a:r>
              <a:rPr lang="zh-CN" altLang="en-US" sz="1650" b="1" dirty="0">
                <a:solidFill>
                  <a:schemeClr val="tx1"/>
                </a:solidFill>
                <a:latin typeface="+mn-ea"/>
              </a:rPr>
              <a:t>工艺流程概述</a:t>
            </a:r>
            <a:r>
              <a:rPr lang="en-US" altLang="zh-CN" sz="1650" b="1" dirty="0">
                <a:solidFill>
                  <a:schemeClr val="tx1"/>
                </a:solidFill>
                <a:latin typeface="+mn-ea"/>
              </a:rPr>
              <a:t>—— </a:t>
            </a:r>
            <a:r>
              <a:rPr lang="zh-CN" altLang="en-US" sz="1650" b="1" dirty="0">
                <a:solidFill>
                  <a:schemeClr val="tx1"/>
                </a:solidFill>
                <a:latin typeface="+mn-ea"/>
              </a:rPr>
              <a:t>化学品添加</a:t>
            </a:r>
            <a:endParaRPr lang="zh-CN" altLang="en-US" sz="1650" b="1" dirty="0">
              <a:solidFill>
                <a:schemeClr val="tx1"/>
              </a:solidFill>
              <a:latin typeface="+mn-ea"/>
            </a:endParaRPr>
          </a:p>
        </p:txBody>
      </p:sp>
      <p:sp>
        <p:nvSpPr>
          <p:cNvPr id="3" name="文本框 2"/>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95839" y="652912"/>
            <a:ext cx="3986213"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1.4.7 </a:t>
            </a:r>
            <a:r>
              <a:rPr lang="zh-CN" altLang="en-US" sz="1650" b="1" dirty="0">
                <a:solidFill>
                  <a:schemeClr val="tx1"/>
                </a:solidFill>
                <a:latin typeface="+mn-ea"/>
              </a:rPr>
              <a:t>主要设备介绍</a:t>
            </a:r>
            <a:r>
              <a:rPr lang="en-US" altLang="zh-CN" sz="1650" b="1" dirty="0">
                <a:solidFill>
                  <a:schemeClr val="tx1"/>
                </a:solidFill>
                <a:latin typeface="+mn-ea"/>
              </a:rPr>
              <a:t>——</a:t>
            </a:r>
            <a:r>
              <a:rPr lang="zh-CN" altLang="en-US" sz="1650" b="1" dirty="0">
                <a:solidFill>
                  <a:schemeClr val="tx1"/>
                </a:solidFill>
                <a:latin typeface="+mn-ea"/>
              </a:rPr>
              <a:t>静设备介绍</a:t>
            </a:r>
            <a:endParaRPr lang="zh-CN" altLang="en-US" sz="1650" b="1" dirty="0">
              <a:solidFill>
                <a:schemeClr val="tx1"/>
              </a:solidFill>
              <a:latin typeface="+mn-ea"/>
            </a:endParaRPr>
          </a:p>
        </p:txBody>
      </p:sp>
      <p:graphicFrame>
        <p:nvGraphicFramePr>
          <p:cNvPr id="4" name="表格 3"/>
          <p:cNvGraphicFramePr>
            <a:graphicFrameLocks noGrp="1"/>
          </p:cNvGraphicFramePr>
          <p:nvPr>
            <p:custDataLst>
              <p:tags r:id="rId1"/>
            </p:custDataLst>
          </p:nvPr>
        </p:nvGraphicFramePr>
        <p:xfrm>
          <a:off x="996055" y="1492776"/>
          <a:ext cx="7454265" cy="2159000"/>
        </p:xfrm>
        <a:graphic>
          <a:graphicData uri="http://schemas.openxmlformats.org/drawingml/2006/table">
            <a:tbl>
              <a:tblPr/>
              <a:tblGrid>
                <a:gridCol w="535940"/>
                <a:gridCol w="1125220"/>
                <a:gridCol w="1285875"/>
                <a:gridCol w="4507230"/>
              </a:tblGrid>
              <a:tr h="269875">
                <a:tc rowSpan="2">
                  <a:txBody>
                    <a:bodyPr/>
                    <a:lstStyle/>
                    <a:p>
                      <a:pPr algn="ctr" fontAlgn="ctr"/>
                      <a:r>
                        <a:rPr lang="zh-CN" altLang="en-US" sz="1350" b="1" i="0" u="none" strike="noStrike" dirty="0">
                          <a:solidFill>
                            <a:srgbClr val="C00000"/>
                          </a:solidFill>
                          <a:latin typeface="微软雅黑" panose="020B0503020204020204" charset="-122"/>
                          <a:ea typeface="微软雅黑" panose="020B0503020204020204" charset="-122"/>
                        </a:rPr>
                        <a:t>序号</a:t>
                      </a:r>
                      <a:endParaRPr lang="zh-CN" altLang="en-US" sz="135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350" b="1" i="0" u="none" strike="noStrike" dirty="0">
                          <a:solidFill>
                            <a:srgbClr val="C00000"/>
                          </a:solidFill>
                          <a:latin typeface="微软雅黑" panose="020B0503020204020204" charset="-122"/>
                          <a:ea typeface="微软雅黑" panose="020B0503020204020204" charset="-122"/>
                        </a:rPr>
                        <a:t>设备类型</a:t>
                      </a:r>
                      <a:endParaRPr lang="zh-CN" altLang="en-US" sz="135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国内供货</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备注</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vMerge="1">
                  <a:tcPr/>
                </a:tc>
                <a:tc vMerge="1">
                  <a:tcPr/>
                </a:tc>
                <a:tc>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数量（台）</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a:tc>
              </a:tr>
              <a:tr h="32321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1</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塔</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11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cs typeface="微软雅黑" panose="020B0503020204020204" charset="-122"/>
                        </a:rPr>
                        <a:t>导向浮阀塔</a:t>
                      </a:r>
                      <a:r>
                        <a:rPr lang="en-US" altLang="zh-CN" sz="1350" b="0" i="0" u="none" strike="noStrike">
                          <a:solidFill>
                            <a:srgbClr val="000000"/>
                          </a:solidFill>
                          <a:latin typeface="微软雅黑" panose="020B0503020204020204" charset="-122"/>
                          <a:ea typeface="微软雅黑" panose="020B0503020204020204" charset="-122"/>
                          <a:cs typeface="微软雅黑" panose="020B0503020204020204" charset="-122"/>
                        </a:rPr>
                        <a:t>9</a:t>
                      </a:r>
                      <a:r>
                        <a:rPr lang="zh-CN" altLang="en-US" sz="1350" b="0" i="0" u="none" strike="noStrike">
                          <a:solidFill>
                            <a:srgbClr val="000000"/>
                          </a:solidFill>
                          <a:latin typeface="微软雅黑" panose="020B0503020204020204" charset="-122"/>
                          <a:ea typeface="微软雅黑" panose="020B0503020204020204" charset="-122"/>
                          <a:cs typeface="微软雅黑" panose="020B0503020204020204" charset="-122"/>
                        </a:rPr>
                        <a:t>台、筛板塔</a:t>
                      </a:r>
                      <a:r>
                        <a:rPr lang="en-US" altLang="zh-CN" sz="1350" b="0" i="0" u="none" strike="noStrike">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350" b="0" i="0" u="none" strike="noStrike">
                          <a:solidFill>
                            <a:srgbClr val="000000"/>
                          </a:solidFill>
                          <a:latin typeface="微软雅黑" panose="020B0503020204020204" charset="-122"/>
                          <a:ea typeface="微软雅黑" panose="020B0503020204020204" charset="-122"/>
                          <a:cs typeface="微软雅黑" panose="020B0503020204020204" charset="-122"/>
                        </a:rPr>
                        <a:t>台</a:t>
                      </a:r>
                      <a:endParaRPr lang="zh-CN" altLang="en-US" sz="1350" b="0" i="0" u="none" strike="noStrike">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448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2</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换热器</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45</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350" b="0" i="0" u="none" strike="noStrike">
                          <a:solidFill>
                            <a:srgbClr val="000000"/>
                          </a:solidFill>
                          <a:latin typeface="微软雅黑" panose="020B0503020204020204" charset="-122"/>
                          <a:ea typeface="微软雅黑" panose="020B0503020204020204" charset="-122"/>
                          <a:cs typeface="微软雅黑" panose="020B0503020204020204" charset="-122"/>
                        </a:rPr>
                        <a:t>台釜式换热器E-110、E-307、E-502A\B、E-505</a:t>
                      </a:r>
                      <a:endParaRPr lang="zh-CN" altLang="en-US" sz="1350" b="0" i="0" u="none" strike="noStrike">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85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3</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容器</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41</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台现场储罐</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T-501A/B</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T-502</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D-501</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D-502</a:t>
                      </a:r>
                      <a:endPar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215">
                <a:tc>
                  <a:txBody>
                    <a:bodyPr/>
                    <a:lstStyle/>
                    <a:p>
                      <a:pPr algn="ctr" fontAlgn="ctr">
                        <a:buNone/>
                      </a:pPr>
                      <a:r>
                        <a:rPr lang="en-US" altLang="zh-CN" sz="1350" b="0" i="0" u="none" strike="noStrike">
                          <a:solidFill>
                            <a:srgbClr val="000000"/>
                          </a:solidFill>
                          <a:latin typeface="微软雅黑" panose="020B0503020204020204" charset="-122"/>
                          <a:ea typeface="微软雅黑" panose="020B0503020204020204" charset="-122"/>
                        </a:rPr>
                        <a:t>5</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350" b="0" i="0" u="none" strike="noStrike">
                          <a:solidFill>
                            <a:srgbClr val="000000"/>
                          </a:solidFill>
                          <a:latin typeface="微软雅黑" panose="020B0503020204020204" charset="-122"/>
                          <a:ea typeface="微软雅黑" panose="020B0503020204020204" charset="-122"/>
                        </a:rPr>
                        <a:t>喷射器</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1350" b="0" i="0" u="none" strike="noStrike">
                          <a:solidFill>
                            <a:srgbClr val="000000"/>
                          </a:solidFill>
                          <a:latin typeface="微软雅黑" panose="020B0503020204020204" charset="-122"/>
                          <a:ea typeface="微软雅黑" panose="020B0503020204020204" charset="-122"/>
                        </a:rPr>
                        <a:t>2</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1350" b="0" i="0" u="none" strike="noStrike" dirty="0">
                          <a:solidFill>
                            <a:srgbClr val="000000"/>
                          </a:solidFill>
                          <a:latin typeface="微软雅黑" panose="020B0503020204020204" charset="-122"/>
                          <a:ea typeface="微软雅黑" panose="020B0503020204020204" charset="-122"/>
                        </a:rPr>
                        <a:t>EJ-401</a:t>
                      </a:r>
                      <a:r>
                        <a:rPr lang="zh-CN" altLang="en-US" sz="1350" b="0" i="0" u="none" strike="noStrike" dirty="0">
                          <a:solidFill>
                            <a:srgbClr val="000000"/>
                          </a:solidFill>
                          <a:latin typeface="微软雅黑" panose="020B0503020204020204" charset="-122"/>
                          <a:ea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rPr>
                        <a:t>EJ-502</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448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4</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总计</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99</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 name="文本框 1"/>
          <p:cNvSpPr txBox="1"/>
          <p:nvPr/>
        </p:nvSpPr>
        <p:spPr>
          <a:xfrm>
            <a:off x="3823811" y="3869981"/>
            <a:ext cx="1495901" cy="506730"/>
          </a:xfrm>
          <a:prstGeom prst="rect">
            <a:avLst/>
          </a:prstGeom>
          <a:noFill/>
        </p:spPr>
        <p:txBody>
          <a:bodyPr wrap="square" rtlCol="0">
            <a:spAutoFit/>
          </a:bodyPr>
          <a:lstStyle/>
          <a:p>
            <a:r>
              <a:rPr lang="zh-CN" altLang="en-US" sz="1350"/>
              <a:t>表</a:t>
            </a:r>
            <a:r>
              <a:rPr lang="en-US" altLang="zh-CN" sz="1350"/>
              <a:t>1.4 </a:t>
            </a:r>
            <a:r>
              <a:rPr lang="zh-CN" altLang="en-US" sz="1350"/>
              <a:t>静设备分类</a:t>
            </a:r>
            <a:endParaRPr lang="zh-CN" altLang="en-US" sz="135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5769"/>
            <a:ext cx="4558189" cy="471805"/>
          </a:xfrm>
          <a:prstGeom prst="rect">
            <a:avLst/>
          </a:prstGeom>
          <a:noFill/>
        </p:spPr>
        <p:txBody>
          <a:bodyPr wrap="square" rtlCol="0">
            <a:spAutoFit/>
          </a:bodyPr>
          <a:lstStyle/>
          <a:p>
            <a:pPr>
              <a:lnSpc>
                <a:spcPct val="150000"/>
              </a:lnSpc>
            </a:pPr>
            <a:r>
              <a:rPr lang="en-US" sz="1650" b="1" dirty="0">
                <a:solidFill>
                  <a:schemeClr val="tx1"/>
                </a:solidFill>
                <a:latin typeface="+mn-ea"/>
              </a:rPr>
              <a:t>1.4.7 </a:t>
            </a:r>
            <a:r>
              <a:rPr lang="zh-CN" altLang="en-US" sz="1650" b="1" dirty="0">
                <a:solidFill>
                  <a:schemeClr val="tx1"/>
                </a:solidFill>
                <a:latin typeface="+mn-ea"/>
              </a:rPr>
              <a:t>主要设备介绍</a:t>
            </a:r>
            <a:r>
              <a:rPr lang="en-US" altLang="zh-CN" sz="1650" b="1" dirty="0">
                <a:solidFill>
                  <a:schemeClr val="tx1"/>
                </a:solidFill>
                <a:latin typeface="+mn-ea"/>
              </a:rPr>
              <a:t>——</a:t>
            </a:r>
            <a:r>
              <a:rPr lang="zh-CN" altLang="en-US" sz="1650" b="1" dirty="0">
                <a:solidFill>
                  <a:schemeClr val="tx1"/>
                </a:solidFill>
                <a:latin typeface="+mn-ea"/>
              </a:rPr>
              <a:t>动设备</a:t>
            </a:r>
            <a:endParaRPr lang="zh-CN" altLang="en-US" sz="1650" b="1" dirty="0">
              <a:solidFill>
                <a:schemeClr val="tx1"/>
              </a:solidFill>
              <a:latin typeface="+mn-ea"/>
            </a:endParaRPr>
          </a:p>
        </p:txBody>
      </p:sp>
      <p:graphicFrame>
        <p:nvGraphicFramePr>
          <p:cNvPr id="4" name="表格 3"/>
          <p:cNvGraphicFramePr>
            <a:graphicFrameLocks noGrp="1"/>
          </p:cNvGraphicFramePr>
          <p:nvPr>
            <p:custDataLst>
              <p:tags r:id="rId1"/>
            </p:custDataLst>
          </p:nvPr>
        </p:nvGraphicFramePr>
        <p:xfrm>
          <a:off x="1003199" y="1249762"/>
          <a:ext cx="7231380" cy="2954655"/>
        </p:xfrm>
        <a:graphic>
          <a:graphicData uri="http://schemas.openxmlformats.org/drawingml/2006/table">
            <a:tbl>
              <a:tblPr/>
              <a:tblGrid>
                <a:gridCol w="589280"/>
                <a:gridCol w="1285875"/>
                <a:gridCol w="1231900"/>
                <a:gridCol w="1285875"/>
                <a:gridCol w="2838450"/>
              </a:tblGrid>
              <a:tr h="262255">
                <a:tc rowSpan="2">
                  <a:txBody>
                    <a:bodyPr/>
                    <a:lstStyle/>
                    <a:p>
                      <a:pPr algn="ctr" fontAlgn="ctr"/>
                      <a:r>
                        <a:rPr lang="zh-CN" altLang="en-US" sz="1350" b="1" i="0" u="none" strike="noStrike" dirty="0">
                          <a:solidFill>
                            <a:srgbClr val="C00000"/>
                          </a:solidFill>
                          <a:latin typeface="微软雅黑" panose="020B0503020204020204" charset="-122"/>
                          <a:ea typeface="微软雅黑" panose="020B0503020204020204" charset="-122"/>
                        </a:rPr>
                        <a:t>序号</a:t>
                      </a:r>
                      <a:endParaRPr lang="zh-CN" altLang="en-US" sz="135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设备类型</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国内供货</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国外供货</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备注</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255">
                <a:tc vMerge="1">
                  <a:tcPr/>
                </a:tc>
                <a:tc vMerge="1">
                  <a:tcPr/>
                </a:tc>
                <a:tc>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数量（台）</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1" i="0" u="none" strike="noStrike">
                          <a:solidFill>
                            <a:srgbClr val="C00000"/>
                          </a:solidFill>
                          <a:latin typeface="微软雅黑" panose="020B0503020204020204" charset="-122"/>
                          <a:ea typeface="微软雅黑" panose="020B0503020204020204" charset="-122"/>
                        </a:rPr>
                        <a:t>数量（台）</a:t>
                      </a:r>
                      <a:endParaRPr lang="zh-CN" altLang="en-US" sz="1350" b="1" i="0" u="none" strike="noStrike">
                        <a:solidFill>
                          <a:srgbClr val="C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a:tc>
              </a:tr>
              <a:tr h="270510">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离心泵</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FF0000"/>
                          </a:solidFill>
                          <a:latin typeface="微软雅黑" panose="020B0503020204020204" charset="-122"/>
                          <a:ea typeface="微软雅黑" panose="020B0503020204020204" charset="-122"/>
                        </a:rPr>
                        <a:t>42</a:t>
                      </a:r>
                      <a:endParaRPr lang="en-US" altLang="zh-CN" sz="1350" b="0" i="0" u="none" strike="noStrike" dirty="0" smtClean="0">
                        <a:solidFill>
                          <a:srgbClr val="FF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P-106</a:t>
                      </a:r>
                      <a:r>
                        <a:rPr lang="zh-CN" altLang="en-US" sz="1350" b="0" i="0" u="none" strike="noStrike">
                          <a:solidFill>
                            <a:srgbClr val="000000"/>
                          </a:solidFill>
                          <a:latin typeface="微软雅黑" panose="020B0503020204020204" charset="-122"/>
                          <a:ea typeface="微软雅黑" panose="020B0503020204020204" charset="-122"/>
                        </a:rPr>
                        <a:t>为高速泵</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2</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屏蔽泵</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FF0000"/>
                          </a:solidFill>
                          <a:latin typeface="微软雅黑" panose="020B0503020204020204" charset="-122"/>
                          <a:ea typeface="微软雅黑" panose="020B0503020204020204" charset="-122"/>
                        </a:rPr>
                        <a:t>20</a:t>
                      </a:r>
                      <a:endParaRPr lang="en-US" altLang="zh-CN" sz="1350" b="0" i="0" u="none" strike="noStrike" dirty="0" smtClean="0">
                        <a:solidFill>
                          <a:srgbClr val="FF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3</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dirty="0" smtClean="0">
                          <a:solidFill>
                            <a:srgbClr val="000000"/>
                          </a:solidFill>
                          <a:latin typeface="微软雅黑" panose="020B0503020204020204" charset="-122"/>
                          <a:ea typeface="微软雅黑" panose="020B0503020204020204" charset="-122"/>
                        </a:rPr>
                        <a:t>隔膜泵</a:t>
                      </a:r>
                      <a:endParaRPr lang="zh-CN" altLang="en-US"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10</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化学品进料泵</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buNone/>
                      </a:pPr>
                      <a:r>
                        <a:rPr lang="en-US" altLang="zh-CN" sz="1350" b="0" i="0" u="none" strike="noStrike">
                          <a:solidFill>
                            <a:srgbClr val="000000"/>
                          </a:solidFill>
                          <a:latin typeface="微软雅黑" panose="020B0503020204020204" charset="-122"/>
                          <a:ea typeface="微软雅黑" panose="020B0503020204020204" charset="-122"/>
                        </a:rPr>
                        <a:t>4</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350" b="0" i="0" u="none" strike="noStrike" dirty="0" smtClean="0">
                          <a:solidFill>
                            <a:srgbClr val="000000"/>
                          </a:solidFill>
                          <a:latin typeface="微软雅黑" panose="020B0503020204020204" charset="-122"/>
                          <a:ea typeface="微软雅黑" panose="020B0503020204020204" charset="-122"/>
                        </a:rPr>
                        <a:t>气动隔膜泵</a:t>
                      </a:r>
                      <a:endParaRPr lang="zh-CN" altLang="en-US"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1350" b="0" i="0" u="none" strike="noStrike" dirty="0">
                          <a:solidFill>
                            <a:srgbClr val="000000"/>
                          </a:solidFill>
                          <a:latin typeface="微软雅黑" panose="020B0503020204020204" charset="-122"/>
                          <a:ea typeface="微软雅黑" panose="020B0503020204020204" charset="-122"/>
                        </a:rPr>
                        <a:t>7</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1350" b="0" i="0" u="none" strike="noStrike" dirty="0" smtClean="0">
                          <a:solidFill>
                            <a:srgbClr val="000000"/>
                          </a:solidFill>
                          <a:latin typeface="微软雅黑" panose="020B0503020204020204" charset="-122"/>
                          <a:ea typeface="微软雅黑" panose="020B0503020204020204" charset="-122"/>
                        </a:rPr>
                        <a:t>/</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350" b="0" i="0" u="none" strike="noStrike">
                          <a:solidFill>
                            <a:srgbClr val="000000"/>
                          </a:solidFill>
                          <a:latin typeface="微软雅黑" panose="020B0503020204020204" charset="-122"/>
                          <a:ea typeface="微软雅黑" panose="020B0503020204020204" charset="-122"/>
                        </a:rPr>
                        <a:t>化学品桶泵</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5</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齿轮泵</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3</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6</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a:solidFill>
                            <a:srgbClr val="000000"/>
                          </a:solidFill>
                          <a:latin typeface="微软雅黑" panose="020B0503020204020204" charset="-122"/>
                          <a:ea typeface="微软雅黑" panose="020B0503020204020204" charset="-122"/>
                        </a:rPr>
                        <a:t>鼓风机</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4</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2</a:t>
                      </a:r>
                      <a:r>
                        <a:rPr lang="zh-CN" altLang="en-US" sz="1350" b="0" i="0" u="none" strike="noStrike" dirty="0">
                          <a:solidFill>
                            <a:srgbClr val="000000"/>
                          </a:solidFill>
                          <a:latin typeface="微软雅黑" panose="020B0503020204020204" charset="-122"/>
                          <a:ea typeface="微软雅黑" panose="020B0503020204020204" charset="-122"/>
                        </a:rPr>
                        <a:t>台炔烃鼓风机</a:t>
                      </a:r>
                      <a:r>
                        <a:rPr lang="en-US" altLang="zh-CN" sz="1350" b="0" i="0" u="none" strike="noStrike" dirty="0">
                          <a:solidFill>
                            <a:srgbClr val="000000"/>
                          </a:solidFill>
                          <a:latin typeface="微软雅黑" panose="020B0503020204020204" charset="-122"/>
                          <a:ea typeface="微软雅黑" panose="020B0503020204020204" charset="-122"/>
                        </a:rPr>
                        <a:t> 2</a:t>
                      </a:r>
                      <a:r>
                        <a:rPr lang="zh-CN" altLang="en-US" sz="1350" b="0" i="0" u="none" strike="noStrike" dirty="0">
                          <a:solidFill>
                            <a:srgbClr val="000000"/>
                          </a:solidFill>
                          <a:latin typeface="微软雅黑" panose="020B0503020204020204" charset="-122"/>
                          <a:ea typeface="微软雅黑" panose="020B0503020204020204" charset="-122"/>
                        </a:rPr>
                        <a:t>台尾气鼓风机</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10">
                <a:tc>
                  <a:txBody>
                    <a:bodyPr/>
                    <a:lstStyle/>
                    <a:p>
                      <a:pPr algn="ctr" fontAlgn="ctr"/>
                      <a:r>
                        <a:rPr lang="en-US" altLang="zh-CN" sz="1350" b="0" i="0" u="none" strike="noStrike">
                          <a:solidFill>
                            <a:srgbClr val="000000"/>
                          </a:solidFill>
                          <a:latin typeface="微软雅黑" panose="020B0503020204020204" charset="-122"/>
                          <a:ea typeface="微软雅黑" panose="020B0503020204020204" charset="-122"/>
                        </a:rPr>
                        <a:t>7</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dirty="0">
                          <a:solidFill>
                            <a:srgbClr val="000000"/>
                          </a:solidFill>
                          <a:latin typeface="微软雅黑" panose="020B0503020204020204" charset="-122"/>
                          <a:ea typeface="微软雅黑" panose="020B0503020204020204" charset="-122"/>
                        </a:rPr>
                        <a:t>螺杆压缩机</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r>
                        <a:rPr lang="zh-CN" altLang="en-US" sz="1350" b="0" i="0" u="none" strike="noStrike" dirty="0">
                          <a:solidFill>
                            <a:srgbClr val="000000"/>
                          </a:solidFill>
                          <a:latin typeface="微软雅黑" panose="020B0503020204020204" charset="-122"/>
                          <a:ea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1</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　</a:t>
                      </a:r>
                      <a:endPar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350" b="0" i="0" u="none" strike="noStrike" dirty="0" smtClean="0">
                          <a:solidFill>
                            <a:srgbClr val="000000"/>
                          </a:solidFill>
                          <a:latin typeface="微软雅黑" panose="020B0503020204020204" charset="-122"/>
                          <a:ea typeface="微软雅黑" panose="020B0503020204020204" charset="-122"/>
                        </a:rPr>
                        <a:t>搅拌器</a:t>
                      </a:r>
                      <a:endParaRPr lang="zh-CN" altLang="en-US"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1</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350" b="0" i="0" u="none" strike="noStrike" dirty="0">
                          <a:solidFill>
                            <a:srgbClr val="000000"/>
                          </a:solidFill>
                          <a:latin typeface="微软雅黑" panose="020B0503020204020204" charset="-122"/>
                          <a:ea typeface="微软雅黑" panose="020B0503020204020204" charset="-122"/>
                        </a:rPr>
                        <a:t>M-501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875">
                <a:tc>
                  <a:txBody>
                    <a:bodyPr/>
                    <a:lstStyle/>
                    <a:p>
                      <a:pPr algn="ctr" fontAlgn="ctr"/>
                      <a:r>
                        <a:rPr lang="en-US" altLang="zh-CN" sz="1350" b="0" i="0" u="none" strike="noStrike" dirty="0" smtClean="0">
                          <a:solidFill>
                            <a:srgbClr val="000000"/>
                          </a:solidFill>
                          <a:latin typeface="微软雅黑" panose="020B0503020204020204" charset="-122"/>
                          <a:ea typeface="微软雅黑" panose="020B0503020204020204" charset="-122"/>
                        </a:rPr>
                        <a:t>9</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sz="1350" b="0" dirty="0" smtClean="0">
                          <a:latin typeface="微软雅黑" panose="020B0503020204020204" charset="-122"/>
                          <a:ea typeface="微软雅黑" panose="020B0503020204020204" charset="-122"/>
                        </a:rPr>
                        <a:t>总计</a:t>
                      </a:r>
                      <a:endParaRPr lang="zh-CN" altLang="en-US" sz="1350" b="0" dirty="0" smtClean="0">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CN" sz="1350" b="0" dirty="0" smtClean="0">
                          <a:latin typeface="微软雅黑" panose="020B0503020204020204" charset="-122"/>
                          <a:ea typeface="微软雅黑" panose="020B0503020204020204" charset="-122"/>
                        </a:rPr>
                        <a:t>88</a:t>
                      </a:r>
                      <a:endParaRPr lang="en-US" altLang="zh-CN" sz="1350" b="0" dirty="0" smtClean="0">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CN" sz="1350" b="0" dirty="0" smtClean="0">
                          <a:latin typeface="微软雅黑" panose="020B0503020204020204" charset="-122"/>
                          <a:ea typeface="微软雅黑" panose="020B0503020204020204" charset="-122"/>
                        </a:rPr>
                        <a:t>1</a:t>
                      </a:r>
                      <a:endParaRPr lang="en-US" altLang="zh-CN" sz="1350" b="0" dirty="0" smtClean="0">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zh-CN" altLang="en-US" sz="1350" b="0" dirty="0">
                        <a:latin typeface="微软雅黑" panose="020B0503020204020204" charset="-122"/>
                        <a:ea typeface="微软雅黑" panose="020B0503020204020204" charset="-122"/>
                      </a:endParaRP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 name="文本框 1"/>
          <p:cNvSpPr txBox="1"/>
          <p:nvPr/>
        </p:nvSpPr>
        <p:spPr>
          <a:xfrm>
            <a:off x="3838575" y="4278127"/>
            <a:ext cx="1467326" cy="506730"/>
          </a:xfrm>
          <a:prstGeom prst="rect">
            <a:avLst/>
          </a:prstGeom>
          <a:noFill/>
        </p:spPr>
        <p:txBody>
          <a:bodyPr wrap="square" rtlCol="0">
            <a:spAutoFit/>
          </a:bodyPr>
          <a:lstStyle/>
          <a:p>
            <a:r>
              <a:rPr lang="zh-CN" altLang="en-US" sz="1350"/>
              <a:t>表</a:t>
            </a:r>
            <a:r>
              <a:rPr lang="en-US" altLang="zh-CN" sz="1350"/>
              <a:t>1.5 </a:t>
            </a:r>
            <a:r>
              <a:rPr lang="zh-CN" altLang="en-US" sz="1350"/>
              <a:t>动设备分类</a:t>
            </a:r>
            <a:endParaRPr lang="zh-CN" altLang="en-US" sz="13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endCxn id="34" idx="6"/>
          </p:cNvCxnSpPr>
          <p:nvPr/>
        </p:nvCxnSpPr>
        <p:spPr>
          <a:xfrm flipH="1">
            <a:off x="4353094" y="1868455"/>
            <a:ext cx="4754" cy="25489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1235" y="130048"/>
            <a:ext cx="5525691" cy="5006759"/>
          </a:xfrm>
          <a:prstGeom prst="rect">
            <a:avLst/>
          </a:prstGeom>
        </p:spPr>
      </p:pic>
      <p:sp>
        <p:nvSpPr>
          <p:cNvPr id="42" name="矩形 41"/>
          <p:cNvSpPr/>
          <p:nvPr/>
        </p:nvSpPr>
        <p:spPr>
          <a:xfrm>
            <a:off x="7541614" y="844007"/>
            <a:ext cx="1473797" cy="1014730"/>
          </a:xfrm>
          <a:prstGeom prst="rect">
            <a:avLst/>
          </a:prstGeom>
        </p:spPr>
        <p:txBody>
          <a:bodyPr wrap="square">
            <a:spAutoFit/>
          </a:bodyPr>
          <a:lstStyle/>
          <a:p>
            <a:r>
              <a:rPr lang="en-US" altLang="zh-CN" sz="6000" dirty="0">
                <a:solidFill>
                  <a:srgbClr val="C00000"/>
                </a:solidFill>
                <a:latin typeface="Impact" panose="020B0806030902050204" pitchFamily="34" charset="0"/>
              </a:rPr>
              <a:t>02</a:t>
            </a:r>
            <a:endParaRPr lang="zh-CN" altLang="en-US" sz="6000" dirty="0">
              <a:solidFill>
                <a:srgbClr val="C00000"/>
              </a:solidFill>
              <a:latin typeface="Impact" panose="020B0806030902050204" pitchFamily="34" charset="0"/>
            </a:endParaRPr>
          </a:p>
        </p:txBody>
      </p:sp>
      <p:grpSp>
        <p:nvGrpSpPr>
          <p:cNvPr id="6" name="组合 5"/>
          <p:cNvGrpSpPr/>
          <p:nvPr/>
        </p:nvGrpSpPr>
        <p:grpSpPr>
          <a:xfrm>
            <a:off x="4045268" y="1836394"/>
            <a:ext cx="5080635" cy="3221831"/>
            <a:chOff x="8578" y="3733"/>
            <a:chExt cx="10668" cy="6765"/>
          </a:xfrm>
        </p:grpSpPr>
        <p:grpSp>
          <p:nvGrpSpPr>
            <p:cNvPr id="2" name="组合 1"/>
            <p:cNvGrpSpPr/>
            <p:nvPr/>
          </p:nvGrpSpPr>
          <p:grpSpPr>
            <a:xfrm>
              <a:off x="8636" y="3733"/>
              <a:ext cx="1133" cy="1133"/>
              <a:chOff x="6110287" y="590321"/>
              <a:chExt cx="881291" cy="881291"/>
            </a:xfrm>
          </p:grpSpPr>
          <p:sp>
            <p:nvSpPr>
              <p:cNvPr id="3" name="椭圆 2"/>
              <p:cNvSpPr/>
              <p:nvPr/>
            </p:nvSpPr>
            <p:spPr>
              <a:xfrm>
                <a:off x="61102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5" name="组合 4"/>
            <p:cNvGrpSpPr/>
            <p:nvPr/>
          </p:nvGrpSpPr>
          <p:grpSpPr>
            <a:xfrm>
              <a:off x="8578" y="6559"/>
              <a:ext cx="1133" cy="1133"/>
              <a:chOff x="8701087" y="590321"/>
              <a:chExt cx="881291" cy="881291"/>
            </a:xfrm>
          </p:grpSpPr>
          <p:sp>
            <p:nvSpPr>
              <p:cNvPr id="7" name="椭圆 6"/>
              <p:cNvSpPr/>
              <p:nvPr/>
            </p:nvSpPr>
            <p:spPr>
              <a:xfrm>
                <a:off x="8701087" y="590321"/>
                <a:ext cx="881291" cy="88129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solidFill>
                  <a:schemeClr val="bg1"/>
                </a:solidFill>
              </a:ln>
            </p:spPr>
          </p:sp>
        </p:grpSp>
        <p:grpSp>
          <p:nvGrpSpPr>
            <p:cNvPr id="9" name="组合 8"/>
            <p:cNvGrpSpPr/>
            <p:nvPr/>
          </p:nvGrpSpPr>
          <p:grpSpPr>
            <a:xfrm>
              <a:off x="8609" y="7941"/>
              <a:ext cx="1133" cy="1133"/>
              <a:chOff x="9996487" y="590321"/>
              <a:chExt cx="881291" cy="881291"/>
            </a:xfrm>
          </p:grpSpPr>
          <p:sp>
            <p:nvSpPr>
              <p:cNvPr id="10" name="椭圆 9"/>
              <p:cNvSpPr/>
              <p:nvPr/>
            </p:nvSpPr>
            <p:spPr>
              <a:xfrm>
                <a:off x="99964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12" name="组合 11"/>
            <p:cNvGrpSpPr/>
            <p:nvPr/>
          </p:nvGrpSpPr>
          <p:grpSpPr>
            <a:xfrm>
              <a:off x="8628" y="5146"/>
              <a:ext cx="1133" cy="1133"/>
              <a:chOff x="7405687" y="590321"/>
              <a:chExt cx="881291" cy="881291"/>
            </a:xfrm>
          </p:grpSpPr>
          <p:sp>
            <p:nvSpPr>
              <p:cNvPr id="13" name="椭圆 12"/>
              <p:cNvSpPr/>
              <p:nvPr/>
            </p:nvSpPr>
            <p:spPr>
              <a:xfrm>
                <a:off x="74056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sp>
          <p:nvSpPr>
            <p:cNvPr id="15" name="文本框 14"/>
            <p:cNvSpPr txBox="1"/>
            <p:nvPr/>
          </p:nvSpPr>
          <p:spPr>
            <a:xfrm>
              <a:off x="9735" y="3937"/>
              <a:ext cx="8802" cy="773"/>
            </a:xfrm>
            <a:prstGeom prst="rect">
              <a:avLst/>
            </a:prstGeom>
            <a:noFill/>
          </p:spPr>
          <p:txBody>
            <a:bodyPr wrap="square" rtlCol="0">
              <a:spAutoFit/>
            </a:bodyPr>
            <a:lstStyle/>
            <a:p>
              <a:r>
                <a:rPr lang="en-US" altLang="zh-CN" b="1" dirty="0">
                  <a:solidFill>
                    <a:schemeClr val="bg1">
                      <a:lumMod val="65000"/>
                    </a:schemeClr>
                  </a:solidFill>
                  <a:latin typeface="+mn-ea"/>
                </a:rPr>
                <a:t>PART 01   </a:t>
              </a:r>
              <a:r>
                <a:rPr lang="zh-CN" altLang="en-US" b="1" dirty="0">
                  <a:solidFill>
                    <a:schemeClr val="bg1">
                      <a:lumMod val="65000"/>
                    </a:schemeClr>
                  </a:solidFill>
                  <a:latin typeface="+mn-ea"/>
                </a:rPr>
                <a:t>丁二烯及相关工艺介绍</a:t>
              </a:r>
              <a:endParaRPr lang="zh-CN" altLang="en-US" b="1" dirty="0">
                <a:solidFill>
                  <a:schemeClr val="bg1">
                    <a:lumMod val="65000"/>
                  </a:schemeClr>
                </a:solidFill>
                <a:latin typeface="+mn-ea"/>
              </a:endParaRPr>
            </a:p>
          </p:txBody>
        </p:sp>
        <p:sp>
          <p:nvSpPr>
            <p:cNvPr id="16" name="文本框 15"/>
            <p:cNvSpPr txBox="1"/>
            <p:nvPr/>
          </p:nvSpPr>
          <p:spPr>
            <a:xfrm>
              <a:off x="9735" y="5350"/>
              <a:ext cx="9486" cy="1355"/>
            </a:xfrm>
            <a:prstGeom prst="rect">
              <a:avLst/>
            </a:prstGeom>
            <a:noFill/>
          </p:spPr>
          <p:txBody>
            <a:bodyPr wrap="square" rtlCol="0">
              <a:spAutoFit/>
            </a:bodyPr>
            <a:lstStyle/>
            <a:p>
              <a:r>
                <a:rPr lang="en-US" altLang="zh-CN" b="1" dirty="0">
                  <a:solidFill>
                    <a:schemeClr val="tx1">
                      <a:lumMod val="75000"/>
                      <a:lumOff val="25000"/>
                    </a:schemeClr>
                  </a:solidFill>
                  <a:latin typeface="+mn-ea"/>
                </a:rPr>
                <a:t>PART 02   丁二烯危险特性及聚合因素分析</a:t>
              </a:r>
              <a:endParaRPr lang="zh-CN" altLang="en-US" b="1" dirty="0">
                <a:solidFill>
                  <a:schemeClr val="bg1">
                    <a:lumMod val="65000"/>
                  </a:schemeClr>
                </a:solidFill>
                <a:latin typeface="+mn-ea"/>
              </a:endParaRPr>
            </a:p>
          </p:txBody>
        </p:sp>
        <p:sp>
          <p:nvSpPr>
            <p:cNvPr id="17" name="文本框 16"/>
            <p:cNvSpPr txBox="1"/>
            <p:nvPr/>
          </p:nvSpPr>
          <p:spPr>
            <a:xfrm>
              <a:off x="9750" y="8145"/>
              <a:ext cx="9485" cy="1355"/>
            </a:xfrm>
            <a:prstGeom prst="rect">
              <a:avLst/>
            </a:prstGeom>
            <a:noFill/>
          </p:spPr>
          <p:txBody>
            <a:bodyPr wrap="square" rtlCol="0">
              <a:spAutoFit/>
            </a:bodyPr>
            <a:lstStyle/>
            <a:p>
              <a:pPr algn="l">
                <a:buClrTx/>
                <a:buSzTx/>
                <a:buFontTx/>
              </a:pPr>
              <a:r>
                <a:rPr lang="en-US" altLang="zh-CN" b="1" dirty="0">
                  <a:solidFill>
                    <a:schemeClr val="bg1">
                      <a:lumMod val="65000"/>
                    </a:schemeClr>
                  </a:solidFill>
                  <a:latin typeface="+mn-ea"/>
                </a:rPr>
                <a:t>PART 04   丁二烯装置隐患排查重点及建议</a:t>
              </a:r>
              <a:endParaRPr lang="en-US" altLang="zh-CN" b="1" dirty="0">
                <a:solidFill>
                  <a:schemeClr val="tx1">
                    <a:lumMod val="75000"/>
                    <a:lumOff val="25000"/>
                  </a:schemeClr>
                </a:solidFill>
                <a:latin typeface="+mn-ea"/>
              </a:endParaRPr>
            </a:p>
          </p:txBody>
        </p:sp>
        <p:sp>
          <p:nvSpPr>
            <p:cNvPr id="18" name="文本框 17"/>
            <p:cNvSpPr txBox="1"/>
            <p:nvPr/>
          </p:nvSpPr>
          <p:spPr>
            <a:xfrm>
              <a:off x="9711" y="6722"/>
              <a:ext cx="8398" cy="773"/>
            </a:xfrm>
            <a:prstGeom prst="rect">
              <a:avLst/>
            </a:prstGeom>
            <a:noFill/>
          </p:spPr>
          <p:txBody>
            <a:bodyPr wrap="square" rtlCol="0">
              <a:spAutoFit/>
            </a:bodyPr>
            <a:lstStyle/>
            <a:p>
              <a:r>
                <a:rPr lang="en-US" altLang="zh-CN" b="1" dirty="0">
                  <a:solidFill>
                    <a:schemeClr val="bg1">
                      <a:lumMod val="65000"/>
                    </a:schemeClr>
                  </a:solidFill>
                  <a:latin typeface="+mn-ea"/>
                </a:rPr>
                <a:t>PART 03   </a:t>
              </a:r>
              <a:r>
                <a:rPr lang="zh-CN" altLang="en-US" b="1" dirty="0">
                  <a:solidFill>
                    <a:schemeClr val="bg1">
                      <a:lumMod val="65000"/>
                    </a:schemeClr>
                  </a:solidFill>
                  <a:latin typeface="+mn-ea"/>
                </a:rPr>
                <a:t>丁二烯安全管控措施</a:t>
              </a:r>
              <a:endParaRPr lang="zh-CN" altLang="en-US" b="1" dirty="0">
                <a:solidFill>
                  <a:schemeClr val="bg1">
                    <a:lumMod val="65000"/>
                  </a:schemeClr>
                </a:solidFill>
                <a:latin typeface="+mn-ea"/>
              </a:endParaRPr>
            </a:p>
          </p:txBody>
        </p:sp>
        <p:grpSp>
          <p:nvGrpSpPr>
            <p:cNvPr id="19" name="组合 18"/>
            <p:cNvGrpSpPr/>
            <p:nvPr/>
          </p:nvGrpSpPr>
          <p:grpSpPr>
            <a:xfrm>
              <a:off x="8602" y="9352"/>
              <a:ext cx="1146" cy="1146"/>
              <a:chOff x="8635" y="9666"/>
              <a:chExt cx="1146" cy="1146"/>
            </a:xfrm>
          </p:grpSpPr>
          <p:sp>
            <p:nvSpPr>
              <p:cNvPr id="82" name="椭圆 81"/>
              <p:cNvSpPr/>
              <p:nvPr/>
            </p:nvSpPr>
            <p:spPr>
              <a:xfrm>
                <a:off x="8635" y="9666"/>
                <a:ext cx="1147" cy="1147"/>
              </a:xfrm>
              <a:prstGeom prst="ellipse">
                <a:avLst/>
              </a:prstGeom>
              <a:solidFill>
                <a:schemeClr val="bg1">
                  <a:lumMod val="6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orbit_40381"/>
              <p:cNvSpPr/>
              <p:nvPr/>
            </p:nvSpPr>
            <p:spPr bwMode="auto">
              <a:xfrm>
                <a:off x="8977" y="9957"/>
                <a:ext cx="462" cy="566"/>
              </a:xfrm>
              <a:custGeom>
                <a:avLst/>
                <a:gdLst>
                  <a:gd name="T0" fmla="*/ 294 w 348"/>
                  <a:gd name="T1" fmla="*/ 277 h 427"/>
                  <a:gd name="T2" fmla="*/ 186 w 348"/>
                  <a:gd name="T3" fmla="*/ 300 h 427"/>
                  <a:gd name="T4" fmla="*/ 210 w 348"/>
                  <a:gd name="T5" fmla="*/ 256 h 427"/>
                  <a:gd name="T6" fmla="*/ 294 w 348"/>
                  <a:gd name="T7" fmla="*/ 233 h 427"/>
                  <a:gd name="T8" fmla="*/ 210 w 348"/>
                  <a:gd name="T9" fmla="*/ 256 h 427"/>
                  <a:gd name="T10" fmla="*/ 85 w 348"/>
                  <a:gd name="T11" fmla="*/ 0 h 427"/>
                  <a:gd name="T12" fmla="*/ 48 w 348"/>
                  <a:gd name="T13" fmla="*/ 311 h 427"/>
                  <a:gd name="T14" fmla="*/ 70 w 348"/>
                  <a:gd name="T15" fmla="*/ 42 h 427"/>
                  <a:gd name="T16" fmla="*/ 311 w 348"/>
                  <a:gd name="T17" fmla="*/ 22 h 427"/>
                  <a:gd name="T18" fmla="*/ 326 w 348"/>
                  <a:gd name="T19" fmla="*/ 314 h 427"/>
                  <a:gd name="T20" fmla="*/ 120 w 348"/>
                  <a:gd name="T21" fmla="*/ 334 h 427"/>
                  <a:gd name="T22" fmla="*/ 311 w 348"/>
                  <a:gd name="T23" fmla="*/ 356 h 427"/>
                  <a:gd name="T24" fmla="*/ 348 w 348"/>
                  <a:gd name="T25" fmla="*/ 42 h 427"/>
                  <a:gd name="T26" fmla="*/ 70 w 348"/>
                  <a:gd name="T27" fmla="*/ 314 h 427"/>
                  <a:gd name="T28" fmla="*/ 101 w 348"/>
                  <a:gd name="T29" fmla="*/ 234 h 427"/>
                  <a:gd name="T30" fmla="*/ 123 w 348"/>
                  <a:gd name="T31" fmla="*/ 202 h 427"/>
                  <a:gd name="T32" fmla="*/ 127 w 348"/>
                  <a:gd name="T33" fmla="*/ 197 h 427"/>
                  <a:gd name="T34" fmla="*/ 130 w 348"/>
                  <a:gd name="T35" fmla="*/ 194 h 427"/>
                  <a:gd name="T36" fmla="*/ 198 w 348"/>
                  <a:gd name="T37" fmla="*/ 150 h 427"/>
                  <a:gd name="T38" fmla="*/ 188 w 348"/>
                  <a:gd name="T39" fmla="*/ 233 h 427"/>
                  <a:gd name="T40" fmla="*/ 186 w 348"/>
                  <a:gd name="T41" fmla="*/ 237 h 427"/>
                  <a:gd name="T42" fmla="*/ 183 w 348"/>
                  <a:gd name="T43" fmla="*/ 242 h 427"/>
                  <a:gd name="T44" fmla="*/ 120 w 348"/>
                  <a:gd name="T45" fmla="*/ 334 h 427"/>
                  <a:gd name="T46" fmla="*/ 162 w 348"/>
                  <a:gd name="T47" fmla="*/ 245 h 427"/>
                  <a:gd name="T48" fmla="*/ 155 w 348"/>
                  <a:gd name="T49" fmla="*/ 240 h 427"/>
                  <a:gd name="T50" fmla="*/ 85 w 348"/>
                  <a:gd name="T51" fmla="*/ 334 h 427"/>
                  <a:gd name="T52" fmla="*/ 138 w 348"/>
                  <a:gd name="T53" fmla="*/ 204 h 427"/>
                  <a:gd name="T54" fmla="*/ 189 w 348"/>
                  <a:gd name="T55" fmla="*/ 169 h 427"/>
                  <a:gd name="T56" fmla="*/ 222 w 348"/>
                  <a:gd name="T57" fmla="*/ 212 h 427"/>
                  <a:gd name="T58" fmla="*/ 294 w 348"/>
                  <a:gd name="T59" fmla="*/ 189 h 427"/>
                  <a:gd name="T60" fmla="*/ 222 w 348"/>
                  <a:gd name="T61" fmla="*/ 212 h 427"/>
                  <a:gd name="T62" fmla="*/ 85 w 348"/>
                  <a:gd name="T63" fmla="*/ 356 h 427"/>
                  <a:gd name="T64" fmla="*/ 101 w 348"/>
                  <a:gd name="T65" fmla="*/ 334 h 427"/>
                  <a:gd name="T66" fmla="*/ 76 w 348"/>
                  <a:gd name="T67" fmla="*/ 355 h 427"/>
                  <a:gd name="T68" fmla="*/ 157 w 348"/>
                  <a:gd name="T69" fmla="*/ 56 h 427"/>
                  <a:gd name="T70" fmla="*/ 294 w 348"/>
                  <a:gd name="T71" fmla="*/ 79 h 427"/>
                  <a:gd name="T72" fmla="*/ 222 w 348"/>
                  <a:gd name="T73" fmla="*/ 168 h 427"/>
                  <a:gd name="T74" fmla="*/ 294 w 348"/>
                  <a:gd name="T75" fmla="*/ 145 h 427"/>
                  <a:gd name="T76" fmla="*/ 222 w 348"/>
                  <a:gd name="T77" fmla="*/ 168 h 427"/>
                  <a:gd name="T78" fmla="*/ 103 w 348"/>
                  <a:gd name="T79" fmla="*/ 145 h 427"/>
                  <a:gd name="T80" fmla="*/ 137 w 348"/>
                  <a:gd name="T81" fmla="*/ 168 h 427"/>
                  <a:gd name="T82" fmla="*/ 294 w 348"/>
                  <a:gd name="T83" fmla="*/ 100 h 427"/>
                  <a:gd name="T84" fmla="*/ 103 w 348"/>
                  <a:gd name="T85" fmla="*/ 123 h 427"/>
                  <a:gd name="T86" fmla="*/ 294 w 348"/>
                  <a:gd name="T87" fmla="*/ 100 h 427"/>
                  <a:gd name="T88" fmla="*/ 105 w 348"/>
                  <a:gd name="T89" fmla="*/ 356 h 427"/>
                  <a:gd name="T90" fmla="*/ 63 w 348"/>
                  <a:gd name="T91" fmla="*/ 417 h 427"/>
                  <a:gd name="T92" fmla="*/ 52 w 348"/>
                  <a:gd name="T93" fmla="*/ 425 h 427"/>
                  <a:gd name="T94" fmla="*/ 28 w 348"/>
                  <a:gd name="T95" fmla="*/ 422 h 427"/>
                  <a:gd name="T96" fmla="*/ 1 w 348"/>
                  <a:gd name="T97" fmla="*/ 390 h 427"/>
                  <a:gd name="T98" fmla="*/ 4 w 348"/>
                  <a:gd name="T99" fmla="*/ 377 h 427"/>
                  <a:gd name="T100" fmla="*/ 27 w 348"/>
                  <a:gd name="T101" fmla="*/ 343 h 427"/>
                  <a:gd name="T102" fmla="*/ 48 w 348"/>
                  <a:gd name="T103" fmla="*/ 314 h 427"/>
                  <a:gd name="T104" fmla="*/ 74 w 348"/>
                  <a:gd name="T105" fmla="*/ 359 h 427"/>
                  <a:gd name="T106" fmla="*/ 86 w 348"/>
                  <a:gd name="T107" fmla="*/ 356 h 427"/>
                  <a:gd name="T108" fmla="*/ 38 w 348"/>
                  <a:gd name="T109" fmla="*/ 350 h 427"/>
                  <a:gd name="T110" fmla="*/ 36 w 348"/>
                  <a:gd name="T111" fmla="*/ 377 h 427"/>
                  <a:gd name="T112" fmla="*/ 61 w 348"/>
                  <a:gd name="T113" fmla="*/ 397 h 427"/>
                  <a:gd name="T114" fmla="*/ 137 w 348"/>
                  <a:gd name="T115" fmla="*/ 56 h 427"/>
                  <a:gd name="T116" fmla="*/ 103 w 348"/>
                  <a:gd name="T117" fmla="*/ 79 h 427"/>
                  <a:gd name="T118" fmla="*/ 137 w 348"/>
                  <a:gd name="T119" fmla="*/ 5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427">
                    <a:moveTo>
                      <a:pt x="186" y="277"/>
                    </a:moveTo>
                    <a:lnTo>
                      <a:pt x="294" y="277"/>
                    </a:lnTo>
                    <a:lnTo>
                      <a:pt x="294" y="300"/>
                    </a:lnTo>
                    <a:lnTo>
                      <a:pt x="186" y="300"/>
                    </a:lnTo>
                    <a:lnTo>
                      <a:pt x="186" y="277"/>
                    </a:lnTo>
                    <a:close/>
                    <a:moveTo>
                      <a:pt x="210" y="256"/>
                    </a:moveTo>
                    <a:lnTo>
                      <a:pt x="294" y="256"/>
                    </a:lnTo>
                    <a:lnTo>
                      <a:pt x="294" y="233"/>
                    </a:lnTo>
                    <a:lnTo>
                      <a:pt x="210" y="233"/>
                    </a:lnTo>
                    <a:lnTo>
                      <a:pt x="210" y="256"/>
                    </a:lnTo>
                    <a:close/>
                    <a:moveTo>
                      <a:pt x="311" y="0"/>
                    </a:moveTo>
                    <a:lnTo>
                      <a:pt x="85" y="0"/>
                    </a:lnTo>
                    <a:cubicBezTo>
                      <a:pt x="65" y="0"/>
                      <a:pt x="48" y="19"/>
                      <a:pt x="48" y="42"/>
                    </a:cubicBezTo>
                    <a:lnTo>
                      <a:pt x="48" y="311"/>
                    </a:lnTo>
                    <a:lnTo>
                      <a:pt x="70" y="279"/>
                    </a:lnTo>
                    <a:lnTo>
                      <a:pt x="70" y="42"/>
                    </a:lnTo>
                    <a:cubicBezTo>
                      <a:pt x="70" y="31"/>
                      <a:pt x="77" y="22"/>
                      <a:pt x="85" y="22"/>
                    </a:cubicBezTo>
                    <a:lnTo>
                      <a:pt x="311" y="22"/>
                    </a:lnTo>
                    <a:cubicBezTo>
                      <a:pt x="320" y="22"/>
                      <a:pt x="326" y="31"/>
                      <a:pt x="326" y="42"/>
                    </a:cubicBezTo>
                    <a:lnTo>
                      <a:pt x="326" y="314"/>
                    </a:lnTo>
                    <a:cubicBezTo>
                      <a:pt x="326" y="325"/>
                      <a:pt x="320" y="334"/>
                      <a:pt x="311" y="334"/>
                    </a:cubicBezTo>
                    <a:lnTo>
                      <a:pt x="120" y="334"/>
                    </a:lnTo>
                    <a:lnTo>
                      <a:pt x="105" y="356"/>
                    </a:lnTo>
                    <a:lnTo>
                      <a:pt x="311" y="356"/>
                    </a:lnTo>
                    <a:cubicBezTo>
                      <a:pt x="332" y="356"/>
                      <a:pt x="348" y="338"/>
                      <a:pt x="348" y="314"/>
                    </a:cubicBezTo>
                    <a:lnTo>
                      <a:pt x="348" y="42"/>
                    </a:lnTo>
                    <a:cubicBezTo>
                      <a:pt x="348" y="19"/>
                      <a:pt x="332" y="0"/>
                      <a:pt x="311" y="0"/>
                    </a:cubicBezTo>
                    <a:close/>
                    <a:moveTo>
                      <a:pt x="70" y="314"/>
                    </a:moveTo>
                    <a:lnTo>
                      <a:pt x="70" y="279"/>
                    </a:lnTo>
                    <a:lnTo>
                      <a:pt x="101" y="234"/>
                    </a:lnTo>
                    <a:lnTo>
                      <a:pt x="112" y="219"/>
                    </a:lnTo>
                    <a:lnTo>
                      <a:pt x="123" y="202"/>
                    </a:lnTo>
                    <a:cubicBezTo>
                      <a:pt x="124" y="200"/>
                      <a:pt x="125" y="199"/>
                      <a:pt x="126" y="197"/>
                    </a:cubicBezTo>
                    <a:lnTo>
                      <a:pt x="127" y="197"/>
                    </a:lnTo>
                    <a:lnTo>
                      <a:pt x="127" y="197"/>
                    </a:lnTo>
                    <a:cubicBezTo>
                      <a:pt x="128" y="196"/>
                      <a:pt x="129" y="195"/>
                      <a:pt x="130" y="194"/>
                    </a:cubicBezTo>
                    <a:lnTo>
                      <a:pt x="188" y="154"/>
                    </a:lnTo>
                    <a:cubicBezTo>
                      <a:pt x="192" y="151"/>
                      <a:pt x="196" y="150"/>
                      <a:pt x="198" y="150"/>
                    </a:cubicBezTo>
                    <a:cubicBezTo>
                      <a:pt x="204" y="150"/>
                      <a:pt x="206" y="155"/>
                      <a:pt x="204" y="164"/>
                    </a:cubicBezTo>
                    <a:lnTo>
                      <a:pt x="188" y="233"/>
                    </a:lnTo>
                    <a:cubicBezTo>
                      <a:pt x="187" y="234"/>
                      <a:pt x="187" y="236"/>
                      <a:pt x="186" y="237"/>
                    </a:cubicBezTo>
                    <a:lnTo>
                      <a:pt x="186" y="237"/>
                    </a:lnTo>
                    <a:lnTo>
                      <a:pt x="186" y="238"/>
                    </a:lnTo>
                    <a:cubicBezTo>
                      <a:pt x="185" y="240"/>
                      <a:pt x="184" y="241"/>
                      <a:pt x="183" y="242"/>
                    </a:cubicBezTo>
                    <a:lnTo>
                      <a:pt x="171" y="259"/>
                    </a:lnTo>
                    <a:lnTo>
                      <a:pt x="120" y="334"/>
                    </a:lnTo>
                    <a:lnTo>
                      <a:pt x="101" y="334"/>
                    </a:lnTo>
                    <a:lnTo>
                      <a:pt x="162" y="245"/>
                    </a:lnTo>
                    <a:cubicBezTo>
                      <a:pt x="161" y="245"/>
                      <a:pt x="160" y="244"/>
                      <a:pt x="160" y="244"/>
                    </a:cubicBezTo>
                    <a:lnTo>
                      <a:pt x="155" y="240"/>
                    </a:lnTo>
                    <a:cubicBezTo>
                      <a:pt x="155" y="240"/>
                      <a:pt x="111" y="304"/>
                      <a:pt x="90" y="334"/>
                    </a:cubicBezTo>
                    <a:lnTo>
                      <a:pt x="85" y="334"/>
                    </a:lnTo>
                    <a:cubicBezTo>
                      <a:pt x="77" y="334"/>
                      <a:pt x="70" y="325"/>
                      <a:pt x="70" y="314"/>
                    </a:cubicBezTo>
                    <a:close/>
                    <a:moveTo>
                      <a:pt x="138" y="204"/>
                    </a:moveTo>
                    <a:lnTo>
                      <a:pt x="175" y="229"/>
                    </a:lnTo>
                    <a:lnTo>
                      <a:pt x="189" y="169"/>
                    </a:lnTo>
                    <a:lnTo>
                      <a:pt x="138" y="204"/>
                    </a:lnTo>
                    <a:close/>
                    <a:moveTo>
                      <a:pt x="222" y="212"/>
                    </a:moveTo>
                    <a:lnTo>
                      <a:pt x="294" y="212"/>
                    </a:lnTo>
                    <a:lnTo>
                      <a:pt x="294" y="189"/>
                    </a:lnTo>
                    <a:lnTo>
                      <a:pt x="222" y="189"/>
                    </a:lnTo>
                    <a:lnTo>
                      <a:pt x="222" y="212"/>
                    </a:lnTo>
                    <a:close/>
                    <a:moveTo>
                      <a:pt x="76" y="355"/>
                    </a:moveTo>
                    <a:cubicBezTo>
                      <a:pt x="79" y="356"/>
                      <a:pt x="82" y="356"/>
                      <a:pt x="85" y="356"/>
                    </a:cubicBezTo>
                    <a:lnTo>
                      <a:pt x="86" y="356"/>
                    </a:lnTo>
                    <a:lnTo>
                      <a:pt x="101" y="334"/>
                    </a:lnTo>
                    <a:lnTo>
                      <a:pt x="90" y="334"/>
                    </a:lnTo>
                    <a:cubicBezTo>
                      <a:pt x="86" y="341"/>
                      <a:pt x="77" y="354"/>
                      <a:pt x="76" y="355"/>
                    </a:cubicBezTo>
                    <a:close/>
                    <a:moveTo>
                      <a:pt x="294" y="56"/>
                    </a:moveTo>
                    <a:lnTo>
                      <a:pt x="157" y="56"/>
                    </a:lnTo>
                    <a:lnTo>
                      <a:pt x="157" y="79"/>
                    </a:lnTo>
                    <a:lnTo>
                      <a:pt x="294" y="79"/>
                    </a:lnTo>
                    <a:lnTo>
                      <a:pt x="294" y="56"/>
                    </a:lnTo>
                    <a:close/>
                    <a:moveTo>
                      <a:pt x="222" y="168"/>
                    </a:moveTo>
                    <a:lnTo>
                      <a:pt x="294" y="168"/>
                    </a:lnTo>
                    <a:lnTo>
                      <a:pt x="294" y="145"/>
                    </a:lnTo>
                    <a:lnTo>
                      <a:pt x="222" y="145"/>
                    </a:lnTo>
                    <a:lnTo>
                      <a:pt x="222" y="168"/>
                    </a:lnTo>
                    <a:close/>
                    <a:moveTo>
                      <a:pt x="137" y="145"/>
                    </a:moveTo>
                    <a:lnTo>
                      <a:pt x="103" y="145"/>
                    </a:lnTo>
                    <a:lnTo>
                      <a:pt x="103" y="168"/>
                    </a:lnTo>
                    <a:lnTo>
                      <a:pt x="137" y="168"/>
                    </a:lnTo>
                    <a:lnTo>
                      <a:pt x="137" y="145"/>
                    </a:lnTo>
                    <a:close/>
                    <a:moveTo>
                      <a:pt x="294" y="100"/>
                    </a:moveTo>
                    <a:lnTo>
                      <a:pt x="103" y="100"/>
                    </a:lnTo>
                    <a:lnTo>
                      <a:pt x="103" y="123"/>
                    </a:lnTo>
                    <a:lnTo>
                      <a:pt x="294" y="123"/>
                    </a:lnTo>
                    <a:lnTo>
                      <a:pt x="294" y="100"/>
                    </a:lnTo>
                    <a:close/>
                    <a:moveTo>
                      <a:pt x="86" y="356"/>
                    </a:moveTo>
                    <a:lnTo>
                      <a:pt x="105" y="356"/>
                    </a:lnTo>
                    <a:lnTo>
                      <a:pt x="65" y="415"/>
                    </a:lnTo>
                    <a:cubicBezTo>
                      <a:pt x="65" y="416"/>
                      <a:pt x="64" y="416"/>
                      <a:pt x="63" y="417"/>
                    </a:cubicBezTo>
                    <a:cubicBezTo>
                      <a:pt x="63" y="417"/>
                      <a:pt x="63" y="418"/>
                      <a:pt x="63" y="419"/>
                    </a:cubicBezTo>
                    <a:cubicBezTo>
                      <a:pt x="60" y="422"/>
                      <a:pt x="56" y="424"/>
                      <a:pt x="52" y="425"/>
                    </a:cubicBezTo>
                    <a:cubicBezTo>
                      <a:pt x="49" y="426"/>
                      <a:pt x="46" y="427"/>
                      <a:pt x="43" y="427"/>
                    </a:cubicBezTo>
                    <a:cubicBezTo>
                      <a:pt x="38" y="427"/>
                      <a:pt x="32" y="425"/>
                      <a:pt x="28" y="422"/>
                    </a:cubicBezTo>
                    <a:lnTo>
                      <a:pt x="12" y="411"/>
                    </a:lnTo>
                    <a:cubicBezTo>
                      <a:pt x="5" y="406"/>
                      <a:pt x="1" y="398"/>
                      <a:pt x="1" y="390"/>
                    </a:cubicBezTo>
                    <a:cubicBezTo>
                      <a:pt x="0" y="385"/>
                      <a:pt x="1" y="381"/>
                      <a:pt x="3" y="378"/>
                    </a:cubicBezTo>
                    <a:cubicBezTo>
                      <a:pt x="3" y="377"/>
                      <a:pt x="4" y="377"/>
                      <a:pt x="4" y="377"/>
                    </a:cubicBezTo>
                    <a:cubicBezTo>
                      <a:pt x="5" y="376"/>
                      <a:pt x="5" y="375"/>
                      <a:pt x="5" y="374"/>
                    </a:cubicBezTo>
                    <a:lnTo>
                      <a:pt x="27" y="343"/>
                    </a:lnTo>
                    <a:lnTo>
                      <a:pt x="48" y="311"/>
                    </a:lnTo>
                    <a:lnTo>
                      <a:pt x="48" y="314"/>
                    </a:lnTo>
                    <a:cubicBezTo>
                      <a:pt x="48" y="334"/>
                      <a:pt x="60" y="351"/>
                      <a:pt x="76" y="355"/>
                    </a:cubicBezTo>
                    <a:cubicBezTo>
                      <a:pt x="76" y="355"/>
                      <a:pt x="74" y="359"/>
                      <a:pt x="74" y="359"/>
                    </a:cubicBezTo>
                    <a:lnTo>
                      <a:pt x="81" y="364"/>
                    </a:lnTo>
                    <a:lnTo>
                      <a:pt x="86" y="356"/>
                    </a:lnTo>
                    <a:close/>
                    <a:moveTo>
                      <a:pt x="75" y="376"/>
                    </a:moveTo>
                    <a:lnTo>
                      <a:pt x="38" y="350"/>
                    </a:lnTo>
                    <a:lnTo>
                      <a:pt x="23" y="371"/>
                    </a:lnTo>
                    <a:cubicBezTo>
                      <a:pt x="28" y="372"/>
                      <a:pt x="32" y="374"/>
                      <a:pt x="36" y="377"/>
                    </a:cubicBezTo>
                    <a:lnTo>
                      <a:pt x="52" y="387"/>
                    </a:lnTo>
                    <a:cubicBezTo>
                      <a:pt x="56" y="390"/>
                      <a:pt x="59" y="394"/>
                      <a:pt x="61" y="397"/>
                    </a:cubicBezTo>
                    <a:lnTo>
                      <a:pt x="75" y="376"/>
                    </a:lnTo>
                    <a:close/>
                    <a:moveTo>
                      <a:pt x="137" y="56"/>
                    </a:moveTo>
                    <a:lnTo>
                      <a:pt x="103" y="56"/>
                    </a:lnTo>
                    <a:lnTo>
                      <a:pt x="103" y="79"/>
                    </a:lnTo>
                    <a:lnTo>
                      <a:pt x="137" y="79"/>
                    </a:lnTo>
                    <a:lnTo>
                      <a:pt x="137" y="56"/>
                    </a:ln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grpSp>
        <p:sp>
          <p:nvSpPr>
            <p:cNvPr id="20" name="文本框 19"/>
            <p:cNvSpPr txBox="1"/>
            <p:nvPr/>
          </p:nvSpPr>
          <p:spPr>
            <a:xfrm>
              <a:off x="9761" y="9563"/>
              <a:ext cx="9485" cy="773"/>
            </a:xfrm>
            <a:prstGeom prst="rect">
              <a:avLst/>
            </a:prstGeom>
            <a:noFill/>
          </p:spPr>
          <p:txBody>
            <a:bodyPr wrap="square" rtlCol="0">
              <a:spAutoFit/>
            </a:bodyPr>
            <a:lstStyle/>
            <a:p>
              <a:r>
                <a:rPr lang="en-US" altLang="zh-CN" b="1" dirty="0">
                  <a:solidFill>
                    <a:schemeClr val="bg1">
                      <a:lumMod val="65000"/>
                    </a:schemeClr>
                  </a:solidFill>
                  <a:latin typeface="+mn-ea"/>
                </a:rPr>
                <a:t>PART 05   丁二烯事故案例</a:t>
              </a:r>
              <a:endParaRPr lang="zh-CN" altLang="en-US" b="1" dirty="0">
                <a:solidFill>
                  <a:schemeClr val="tx1">
                    <a:lumMod val="75000"/>
                    <a:lumOff val="25000"/>
                  </a:schemeClr>
                </a:solidFill>
                <a:latin typeface="+mn-e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 </a:t>
            </a:r>
            <a:r>
              <a:rPr lang="zh-CN" altLang="en-US" sz="2100" b="1" dirty="0">
                <a:latin typeface="微软雅黑" panose="020B0503020204020204" charset="-122"/>
                <a:ea typeface="微软雅黑" panose="020B0503020204020204" charset="-122"/>
                <a:cs typeface="微软雅黑" panose="020B0503020204020204" charset="-122"/>
              </a:rPr>
              <a:t>丁二烯的危险特性</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45" name="文本框 44"/>
          <p:cNvSpPr txBox="1"/>
          <p:nvPr/>
        </p:nvSpPr>
        <p:spPr>
          <a:xfrm>
            <a:off x="996315" y="747686"/>
            <a:ext cx="4550093" cy="2895600"/>
          </a:xfrm>
          <a:prstGeom prst="rect">
            <a:avLst/>
          </a:prstGeom>
          <a:noFill/>
        </p:spPr>
        <p:txBody>
          <a:bodyPr wrap="square" rtlCol="0">
            <a:spAutoFit/>
          </a:bodyPr>
          <a:lstStyle/>
          <a:p>
            <a:pPr marL="285750" indent="-285750">
              <a:lnSpc>
                <a:spcPct val="150000"/>
              </a:lnSpc>
              <a:buFont typeface="Wingdings" panose="05000000000000000000" charset="0"/>
              <a:buChar char="Ø"/>
            </a:pPr>
            <a:r>
              <a:rPr lang="zh-CN" altLang="en-US" sz="1350" b="1" dirty="0">
                <a:solidFill>
                  <a:schemeClr val="tx1"/>
                </a:solidFill>
              </a:rPr>
              <a:t>危险特性：</a:t>
            </a:r>
            <a:endParaRPr lang="zh-CN" altLang="en-US" sz="1350" b="1" dirty="0">
              <a:solidFill>
                <a:schemeClr val="tx1"/>
              </a:solidFill>
            </a:endParaRPr>
          </a:p>
          <a:p>
            <a:pPr marL="342900" indent="-342900">
              <a:lnSpc>
                <a:spcPct val="150000"/>
              </a:lnSpc>
              <a:buFont typeface="+mj-lt"/>
              <a:buAutoNum type="arabicPeriod"/>
            </a:pPr>
            <a:r>
              <a:rPr lang="zh-CN" altLang="en-US" sz="1350" dirty="0">
                <a:solidFill>
                  <a:srgbClr val="FF0000"/>
                </a:solidFill>
              </a:rPr>
              <a:t>与空气混合易形成爆炸性混合物</a:t>
            </a:r>
            <a:r>
              <a:rPr lang="zh-CN" altLang="en-US" sz="1350" dirty="0"/>
              <a:t>，遇热、明火或氧化剂易发生燃烧爆炸</a:t>
            </a:r>
            <a:endParaRPr lang="zh-CN" altLang="en-US" sz="1350" dirty="0"/>
          </a:p>
          <a:p>
            <a:pPr marL="342900" indent="-342900">
              <a:lnSpc>
                <a:spcPct val="150000"/>
              </a:lnSpc>
              <a:buFont typeface="+mj-lt"/>
              <a:buAutoNum type="arabicPeriod" startAt="2"/>
            </a:pPr>
            <a:r>
              <a:rPr lang="zh-CN" altLang="en-US" sz="1350" dirty="0">
                <a:solidFill>
                  <a:srgbClr val="FF0000"/>
                </a:solidFill>
                <a:sym typeface="+mn-ea"/>
              </a:rPr>
              <a:t>比空气重</a:t>
            </a:r>
            <a:r>
              <a:rPr lang="zh-CN" altLang="en-US" sz="1350" dirty="0">
                <a:sym typeface="+mn-ea"/>
              </a:rPr>
              <a:t>，在较低处扩散到相当远的地方，</a:t>
            </a:r>
            <a:r>
              <a:rPr lang="zh-CN" altLang="en-US" sz="1350" dirty="0">
                <a:solidFill>
                  <a:srgbClr val="FF0000"/>
                </a:solidFill>
                <a:sym typeface="+mn-ea"/>
              </a:rPr>
              <a:t>遇火源着火回燃</a:t>
            </a:r>
            <a:endParaRPr lang="zh-CN" altLang="en-US" sz="1350" dirty="0">
              <a:solidFill>
                <a:srgbClr val="FF0000"/>
              </a:solidFill>
              <a:sym typeface="+mn-ea"/>
            </a:endParaRPr>
          </a:p>
          <a:p>
            <a:pPr marL="342900" indent="-342900">
              <a:lnSpc>
                <a:spcPct val="150000"/>
              </a:lnSpc>
              <a:buFont typeface="+mj-lt"/>
              <a:buAutoNum type="arabicPeriod" startAt="3"/>
            </a:pPr>
            <a:r>
              <a:rPr lang="zh-CN" altLang="en-US" sz="1350" dirty="0">
                <a:sym typeface="+mn-ea"/>
              </a:rPr>
              <a:t>在</a:t>
            </a:r>
            <a:r>
              <a:rPr lang="zh-CN" altLang="en-US" sz="1350" dirty="0">
                <a:solidFill>
                  <a:srgbClr val="FF0000"/>
                </a:solidFill>
                <a:sym typeface="+mn-ea"/>
              </a:rPr>
              <a:t>高温</a:t>
            </a:r>
            <a:r>
              <a:rPr lang="zh-CN" altLang="en-US" sz="1350" dirty="0">
                <a:sym typeface="+mn-ea"/>
              </a:rPr>
              <a:t>下极易由两个丁二烯分子聚合形成环状化合物丁二烯二聚体，如图</a:t>
            </a:r>
            <a:r>
              <a:rPr lang="en-US" altLang="zh-CN" sz="1350" dirty="0">
                <a:sym typeface="+mn-ea"/>
              </a:rPr>
              <a:t>2.1</a:t>
            </a:r>
            <a:endParaRPr lang="zh-CN" altLang="en-US" sz="1350" dirty="0">
              <a:sym typeface="+mn-ea"/>
            </a:endParaRPr>
          </a:p>
          <a:p>
            <a:pPr marL="342900" indent="-342900">
              <a:lnSpc>
                <a:spcPct val="150000"/>
              </a:lnSpc>
              <a:buFont typeface="+mj-lt"/>
              <a:buAutoNum type="arabicPeriod" startAt="4"/>
            </a:pPr>
            <a:r>
              <a:rPr lang="zh-CN" altLang="en-US" sz="1350" dirty="0">
                <a:sym typeface="+mn-ea"/>
              </a:rPr>
              <a:t>在有</a:t>
            </a:r>
            <a:r>
              <a:rPr lang="zh-CN" altLang="en-US" sz="1350" dirty="0">
                <a:solidFill>
                  <a:srgbClr val="FF0000"/>
                </a:solidFill>
                <a:sym typeface="+mn-ea"/>
              </a:rPr>
              <a:t>氧气</a:t>
            </a:r>
            <a:r>
              <a:rPr lang="zh-CN" altLang="en-US" sz="1350" dirty="0">
                <a:sym typeface="+mn-ea"/>
              </a:rPr>
              <a:t>存下易产生</a:t>
            </a:r>
            <a:r>
              <a:rPr lang="zh-CN" altLang="en-US" sz="1350" dirty="0">
                <a:solidFill>
                  <a:srgbClr val="FF0000"/>
                </a:solidFill>
                <a:sym typeface="+mn-ea"/>
              </a:rPr>
              <a:t>过氧化物</a:t>
            </a:r>
            <a:r>
              <a:rPr lang="zh-CN" altLang="en-US" sz="1350" dirty="0">
                <a:sym typeface="+mn-ea"/>
              </a:rPr>
              <a:t>、</a:t>
            </a:r>
            <a:r>
              <a:rPr lang="zh-CN" altLang="en-US" sz="1350" dirty="0">
                <a:solidFill>
                  <a:srgbClr val="FF0000"/>
                </a:solidFill>
                <a:sym typeface="+mn-ea"/>
              </a:rPr>
              <a:t>端基聚合物</a:t>
            </a:r>
            <a:r>
              <a:rPr lang="zh-CN" altLang="en-US" sz="1350" dirty="0">
                <a:sym typeface="+mn-ea"/>
              </a:rPr>
              <a:t>等危险物质</a:t>
            </a:r>
            <a:endParaRPr lang="zh-CN" altLang="en-US" sz="1350" dirty="0">
              <a:sym typeface="+mn-ea"/>
            </a:endParaRPr>
          </a:p>
        </p:txBody>
      </p:sp>
      <p:sp>
        <p:nvSpPr>
          <p:cNvPr id="5" name="文本框 4"/>
          <p:cNvSpPr txBox="1"/>
          <p:nvPr/>
        </p:nvSpPr>
        <p:spPr>
          <a:xfrm>
            <a:off x="996315" y="3458977"/>
            <a:ext cx="7660481" cy="1026160"/>
          </a:xfrm>
          <a:prstGeom prst="rect">
            <a:avLst/>
          </a:prstGeom>
          <a:noFill/>
        </p:spPr>
        <p:txBody>
          <a:bodyPr wrap="square" rtlCol="0">
            <a:spAutoFit/>
          </a:bodyPr>
          <a:lstStyle/>
          <a:p>
            <a:pPr marL="285750" indent="-285750" algn="just">
              <a:lnSpc>
                <a:spcPct val="150000"/>
              </a:lnSpc>
              <a:buFont typeface="Wingdings" panose="05000000000000000000" charset="0"/>
              <a:buChar char="Ø"/>
            </a:pPr>
            <a:r>
              <a:rPr lang="zh-CN" altLang="en-US" sz="1350" b="1"/>
              <a:t>丁二烯聚合物主要有：</a:t>
            </a:r>
            <a:endParaRPr lang="zh-CN" altLang="en-US" sz="1350" b="1"/>
          </a:p>
          <a:p>
            <a:pPr marL="284480" indent="0" algn="just" fontAlgn="auto">
              <a:lnSpc>
                <a:spcPct val="150000"/>
              </a:lnSpc>
              <a:buFont typeface="Wingdings" panose="05000000000000000000" charset="0"/>
              <a:buNone/>
            </a:pPr>
            <a:r>
              <a:rPr lang="zh-CN" altLang="en-US" sz="1350"/>
              <a:t>丁二烯二聚物、橡胶状聚合物、</a:t>
            </a:r>
            <a:r>
              <a:rPr lang="zh-CN" altLang="en-US" sz="1350">
                <a:solidFill>
                  <a:srgbClr val="FF0000"/>
                </a:solidFill>
              </a:rPr>
              <a:t>丁二烯过氧化物</a:t>
            </a:r>
            <a:r>
              <a:rPr lang="zh-CN" altLang="en-US" sz="1350"/>
              <a:t>、</a:t>
            </a:r>
            <a:r>
              <a:rPr lang="zh-CN" altLang="en-US" sz="1350">
                <a:solidFill>
                  <a:srgbClr val="FF0000"/>
                </a:solidFill>
              </a:rPr>
              <a:t>丁二烯过氧化自聚物</a:t>
            </a:r>
            <a:r>
              <a:rPr lang="zh-CN" altLang="en-US" sz="1350"/>
              <a:t>、</a:t>
            </a:r>
            <a:r>
              <a:rPr lang="zh-CN" altLang="en-US" sz="1350">
                <a:solidFill>
                  <a:srgbClr val="FF0000"/>
                </a:solidFill>
              </a:rPr>
              <a:t>丁二烯端基聚合物（爆米花状聚合物）</a:t>
            </a:r>
            <a:r>
              <a:rPr lang="zh-CN" altLang="en-US" sz="1350"/>
              <a:t>、丁二烯与羰基化合物的共聚物</a:t>
            </a:r>
            <a:endParaRPr lang="zh-CN" altLang="en-US" sz="1350"/>
          </a:p>
        </p:txBody>
      </p:sp>
      <p:pic>
        <p:nvPicPr>
          <p:cNvPr id="7" name="图片 6"/>
          <p:cNvPicPr>
            <a:picLocks noChangeAspect="1"/>
          </p:cNvPicPr>
          <p:nvPr/>
        </p:nvPicPr>
        <p:blipFill>
          <a:blip r:embed="rId1"/>
          <a:stretch>
            <a:fillRect/>
          </a:stretch>
        </p:blipFill>
        <p:spPr>
          <a:xfrm>
            <a:off x="5592128" y="1796389"/>
            <a:ext cx="3064669" cy="937736"/>
          </a:xfrm>
          <a:prstGeom prst="rect">
            <a:avLst/>
          </a:prstGeom>
        </p:spPr>
      </p:pic>
      <p:sp>
        <p:nvSpPr>
          <p:cNvPr id="3" name="文本框 2"/>
          <p:cNvSpPr txBox="1"/>
          <p:nvPr/>
        </p:nvSpPr>
        <p:spPr>
          <a:xfrm>
            <a:off x="6058853" y="2962725"/>
            <a:ext cx="2286000" cy="506730"/>
          </a:xfrm>
          <a:prstGeom prst="rect">
            <a:avLst/>
          </a:prstGeom>
          <a:noFill/>
        </p:spPr>
        <p:txBody>
          <a:bodyPr wrap="square" rtlCol="0">
            <a:spAutoFit/>
          </a:bodyPr>
          <a:lstStyle/>
          <a:p>
            <a:r>
              <a:rPr lang="zh-CN" altLang="en-US" sz="1350"/>
              <a:t>图</a:t>
            </a:r>
            <a:r>
              <a:rPr lang="en-US" altLang="zh-CN" sz="1350"/>
              <a:t>2.1 </a:t>
            </a:r>
            <a:r>
              <a:rPr lang="zh-CN" altLang="en-US" sz="1350"/>
              <a:t>乙烯基环己烯（二聚物）</a:t>
            </a:r>
            <a:endParaRPr lang="zh-CN" altLang="en-US" sz="13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267585" cy="414020"/>
          </a:xfrm>
          <a:prstGeom prst="rect">
            <a:avLst/>
          </a:prstGeom>
          <a:noFill/>
        </p:spPr>
        <p:txBody>
          <a:bodyPr wrap="none" rtlCol="0">
            <a:spAutoFit/>
          </a:bodyPr>
          <a:lstStyle/>
          <a:p>
            <a:r>
              <a:rPr lang="en-US" altLang="zh-CN" sz="2100" b="1" dirty="0">
                <a:latin typeface="+mj-ea"/>
                <a:ea typeface="+mj-ea"/>
                <a:cs typeface="+mj-ea"/>
              </a:rPr>
              <a:t>2.2 </a:t>
            </a:r>
            <a:r>
              <a:rPr lang="zh-CN" altLang="en-US" sz="2100" b="1" dirty="0">
                <a:latin typeface="+mj-ea"/>
                <a:ea typeface="+mj-ea"/>
                <a:cs typeface="+mj-ea"/>
              </a:rPr>
              <a:t>丁二烯二聚物</a:t>
            </a:r>
            <a:endParaRPr lang="zh-CN" altLang="en-US" sz="2100" b="1" dirty="0">
              <a:latin typeface="+mj-ea"/>
              <a:ea typeface="+mj-ea"/>
              <a:cs typeface="+mj-ea"/>
            </a:endParaRPr>
          </a:p>
        </p:txBody>
      </p:sp>
      <p:sp>
        <p:nvSpPr>
          <p:cNvPr id="61" name="文本框 60"/>
          <p:cNvSpPr txBox="1"/>
          <p:nvPr/>
        </p:nvSpPr>
        <p:spPr>
          <a:xfrm>
            <a:off x="2483347" y="1526763"/>
            <a:ext cx="385337" cy="645160"/>
          </a:xfrm>
          <a:prstGeom prst="rect">
            <a:avLst/>
          </a:prstGeom>
          <a:noFill/>
        </p:spPr>
        <p:txBody>
          <a:bodyPr wrap="square" rtlCol="0">
            <a:spAutoFit/>
          </a:bodyPr>
          <a:lstStyle/>
          <a:p>
            <a:r>
              <a:rPr lang="en-US" altLang="zh-CN" dirty="0">
                <a:solidFill>
                  <a:schemeClr val="bg1"/>
                </a:solidFill>
                <a:latin typeface="Impact" panose="020B0806030902050204" pitchFamily="34" charset="0"/>
              </a:rPr>
              <a:t>01</a:t>
            </a:r>
            <a:endParaRPr lang="zh-CN" altLang="en-US" dirty="0">
              <a:solidFill>
                <a:schemeClr val="bg1"/>
              </a:solidFill>
              <a:latin typeface="Impact" panose="020B0806030902050204" pitchFamily="34" charset="0"/>
            </a:endParaRPr>
          </a:p>
        </p:txBody>
      </p:sp>
      <p:sp>
        <p:nvSpPr>
          <p:cNvPr id="62" name="文本框 61"/>
          <p:cNvSpPr txBox="1"/>
          <p:nvPr/>
        </p:nvSpPr>
        <p:spPr>
          <a:xfrm>
            <a:off x="3062417" y="2797705"/>
            <a:ext cx="385337" cy="645160"/>
          </a:xfrm>
          <a:prstGeom prst="rect">
            <a:avLst/>
          </a:prstGeom>
          <a:noFill/>
        </p:spPr>
        <p:txBody>
          <a:bodyPr wrap="square" rtlCol="0">
            <a:spAutoFit/>
          </a:bodyPr>
          <a:lstStyle/>
          <a:p>
            <a:r>
              <a:rPr lang="en-US" altLang="zh-CN" dirty="0">
                <a:solidFill>
                  <a:schemeClr val="bg1"/>
                </a:solidFill>
                <a:latin typeface="Impact" panose="020B0806030902050204" pitchFamily="34" charset="0"/>
              </a:rPr>
              <a:t>02</a:t>
            </a:r>
            <a:endParaRPr lang="zh-CN" altLang="en-US" dirty="0">
              <a:solidFill>
                <a:schemeClr val="bg1"/>
              </a:solidFill>
              <a:latin typeface="Impact" panose="020B0806030902050204" pitchFamily="34" charset="0"/>
            </a:endParaRPr>
          </a:p>
        </p:txBody>
      </p:sp>
      <p:sp>
        <p:nvSpPr>
          <p:cNvPr id="63" name="文本框 62"/>
          <p:cNvSpPr txBox="1"/>
          <p:nvPr/>
        </p:nvSpPr>
        <p:spPr>
          <a:xfrm>
            <a:off x="2480326" y="4053604"/>
            <a:ext cx="385337" cy="645160"/>
          </a:xfrm>
          <a:prstGeom prst="rect">
            <a:avLst/>
          </a:prstGeom>
          <a:noFill/>
        </p:spPr>
        <p:txBody>
          <a:bodyPr wrap="square" rtlCol="0">
            <a:spAutoFit/>
          </a:bodyPr>
          <a:lstStyle/>
          <a:p>
            <a:r>
              <a:rPr lang="en-US" altLang="zh-CN" dirty="0">
                <a:solidFill>
                  <a:schemeClr val="bg1"/>
                </a:solidFill>
                <a:latin typeface="Impact" panose="020B0806030902050204" pitchFamily="34" charset="0"/>
              </a:rPr>
              <a:t>03</a:t>
            </a:r>
            <a:endParaRPr lang="zh-CN" altLang="en-US" dirty="0">
              <a:solidFill>
                <a:schemeClr val="bg1"/>
              </a:solidFill>
              <a:latin typeface="Impact" panose="020B0806030902050204" pitchFamily="34" charset="0"/>
            </a:endParaRPr>
          </a:p>
        </p:txBody>
      </p:sp>
      <p:sp>
        <p:nvSpPr>
          <p:cNvPr id="2" name="文本框 1"/>
          <p:cNvSpPr txBox="1"/>
          <p:nvPr/>
        </p:nvSpPr>
        <p:spPr>
          <a:xfrm>
            <a:off x="932498" y="722921"/>
            <a:ext cx="7726204" cy="922020"/>
          </a:xfrm>
          <a:prstGeom prst="rect">
            <a:avLst/>
          </a:prstGeom>
          <a:noFill/>
        </p:spPr>
        <p:txBody>
          <a:bodyPr wrap="square" rtlCol="0">
            <a:spAutoFit/>
          </a:bodyPr>
          <a:lstStyle/>
          <a:p>
            <a:pPr>
              <a:lnSpc>
                <a:spcPct val="150000"/>
              </a:lnSpc>
            </a:pPr>
            <a:r>
              <a:rPr lang="zh-CN" altLang="en-US" sz="1200" b="1">
                <a:latin typeface="微软雅黑" panose="020B0503020204020204" charset="-122"/>
                <a:ea typeface="微软雅黑" panose="020B0503020204020204" charset="-122"/>
                <a:cs typeface="微软雅黑" panose="020B0503020204020204" charset="-122"/>
              </a:rPr>
              <a:t>外观：</a:t>
            </a:r>
            <a:r>
              <a:rPr lang="zh-CN" altLang="en-US" sz="1200">
                <a:latin typeface="微软雅黑" panose="020B0503020204020204" charset="-122"/>
                <a:ea typeface="微软雅黑" panose="020B0503020204020204" charset="-122"/>
                <a:cs typeface="微软雅黑" panose="020B0503020204020204" charset="-122"/>
              </a:rPr>
              <a:t>一种透明的、颜色</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由无色至黄色</a:t>
            </a:r>
            <a:r>
              <a:rPr lang="zh-CN" altLang="en-US" sz="1200">
                <a:latin typeface="微软雅黑" panose="020B0503020204020204" charset="-122"/>
                <a:ea typeface="微软雅黑" panose="020B0503020204020204" charset="-122"/>
                <a:cs typeface="微软雅黑" panose="020B0503020204020204" charset="-122"/>
              </a:rPr>
              <a:t>的粘滞性、可流动液体可以按任何比例</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与液态丁二烯互溶</a:t>
            </a:r>
            <a:r>
              <a:rPr lang="zh-CN" altLang="en-US" sz="1200">
                <a:latin typeface="微软雅黑" panose="020B0503020204020204" charset="-122"/>
                <a:ea typeface="微软雅黑" panose="020B0503020204020204" charset="-122"/>
                <a:cs typeface="微软雅黑" panose="020B0503020204020204" charset="-122"/>
              </a:rPr>
              <a:t>，</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在一定温度下不会进一步聚合生成高分子物质</a:t>
            </a:r>
            <a:r>
              <a:rPr lang="zh-CN" altLang="en-US" sz="1200">
                <a:latin typeface="微软雅黑" panose="020B0503020204020204" charset="-122"/>
                <a:ea typeface="微软雅黑" panose="020B0503020204020204" charset="-122"/>
                <a:cs typeface="微软雅黑" panose="020B0503020204020204" charset="-122"/>
              </a:rPr>
              <a:t>，只是消耗有效组分丁二烯，对装置操作及安全不会造成影响，可在溶剂精制塔</a:t>
            </a:r>
            <a:r>
              <a:rPr lang="en-US" altLang="zh-CN" sz="1200">
                <a:latin typeface="微软雅黑" panose="020B0503020204020204" charset="-122"/>
                <a:ea typeface="微软雅黑" panose="020B0503020204020204" charset="-122"/>
                <a:cs typeface="微软雅黑" panose="020B0503020204020204" charset="-122"/>
              </a:rPr>
              <a:t>C-401</a:t>
            </a:r>
            <a:r>
              <a:rPr lang="zh-CN" altLang="en-US" sz="1200">
                <a:latin typeface="微软雅黑" panose="020B0503020204020204" charset="-122"/>
                <a:ea typeface="微软雅黑" panose="020B0503020204020204" charset="-122"/>
                <a:cs typeface="微软雅黑" panose="020B0503020204020204" charset="-122"/>
              </a:rPr>
              <a:t>脱除</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2498" y="1758289"/>
            <a:ext cx="3828098" cy="2084070"/>
          </a:xfrm>
          <a:prstGeom prst="rect">
            <a:avLst/>
          </a:prstGeom>
          <a:noFill/>
        </p:spPr>
        <p:txBody>
          <a:bodyPr wrap="square" rtlCol="0">
            <a:spAutoFit/>
          </a:bodyPr>
          <a:lstStyle/>
          <a:p>
            <a:pPr>
              <a:lnSpc>
                <a:spcPct val="160000"/>
              </a:lnSpc>
            </a:pPr>
            <a:r>
              <a:rPr lang="zh-CN" altLang="en-US" sz="1350" b="1"/>
              <a:t>生成条件：</a:t>
            </a:r>
            <a:endParaRPr lang="zh-CN" altLang="en-US" sz="1350" b="1"/>
          </a:p>
          <a:p>
            <a:pPr marL="457200" indent="-457200">
              <a:lnSpc>
                <a:spcPct val="160000"/>
              </a:lnSpc>
              <a:buFont typeface="+mj-ea"/>
              <a:buAutoNum type="circleNumDbPlain"/>
            </a:pPr>
            <a:r>
              <a:rPr lang="zh-CN" altLang="en-US" sz="1350"/>
              <a:t>不需要催化剂（容易反应）</a:t>
            </a:r>
            <a:endParaRPr lang="zh-CN" altLang="en-US" sz="1350"/>
          </a:p>
          <a:p>
            <a:pPr marL="457200" indent="-457200">
              <a:lnSpc>
                <a:spcPct val="160000"/>
              </a:lnSpc>
              <a:buFont typeface="+mj-ea"/>
              <a:buAutoNum type="circleNumDbPlain"/>
            </a:pPr>
            <a:r>
              <a:rPr lang="zh-CN" altLang="en-US" sz="1350">
                <a:solidFill>
                  <a:schemeClr val="tx1"/>
                </a:solidFill>
              </a:rPr>
              <a:t>温度越高、储存时间越长，生成速度越快（不受阻聚剂添加量抑制）</a:t>
            </a:r>
            <a:endParaRPr lang="zh-CN" altLang="en-US" sz="1350">
              <a:solidFill>
                <a:schemeClr val="tx1"/>
              </a:solidFill>
            </a:endParaRPr>
          </a:p>
          <a:p>
            <a:pPr marL="457200" indent="-457200">
              <a:lnSpc>
                <a:spcPct val="160000"/>
              </a:lnSpc>
              <a:buFont typeface="+mj-ea"/>
              <a:buAutoNum type="circleNumDbPlain"/>
            </a:pPr>
            <a:r>
              <a:rPr lang="zh-CN" altLang="en-US" sz="1350"/>
              <a:t>反应放热（放出热量使温度升高，会进一步加速反应）</a:t>
            </a:r>
            <a:endParaRPr lang="zh-CN" altLang="en-US" sz="1350"/>
          </a:p>
        </p:txBody>
      </p:sp>
      <p:sp>
        <p:nvSpPr>
          <p:cNvPr id="5" name="文本框 4"/>
          <p:cNvSpPr txBox="1"/>
          <p:nvPr/>
        </p:nvSpPr>
        <p:spPr>
          <a:xfrm>
            <a:off x="6116955" y="3847597"/>
            <a:ext cx="1466850" cy="460375"/>
          </a:xfrm>
          <a:prstGeom prst="rect">
            <a:avLst/>
          </a:prstGeom>
          <a:noFill/>
        </p:spPr>
        <p:txBody>
          <a:bodyPr wrap="square" rtlCol="0">
            <a:spAutoFit/>
          </a:bodyPr>
          <a:lstStyle/>
          <a:p>
            <a:r>
              <a:rPr lang="zh-CN" altLang="en-US" sz="1200"/>
              <a:t>图 </a:t>
            </a:r>
            <a:r>
              <a:rPr lang="en-US" altLang="zh-CN" sz="1200"/>
              <a:t>2.2 </a:t>
            </a:r>
            <a:r>
              <a:rPr lang="zh-CN" altLang="en-US" sz="1200"/>
              <a:t>丁二烯二聚物</a:t>
            </a:r>
            <a:endParaRPr lang="zh-CN" altLang="en-US" sz="1200"/>
          </a:p>
        </p:txBody>
      </p:sp>
      <p:pic>
        <p:nvPicPr>
          <p:cNvPr id="6" name="图片 5"/>
          <p:cNvPicPr>
            <a:picLocks noChangeAspect="1"/>
          </p:cNvPicPr>
          <p:nvPr/>
        </p:nvPicPr>
        <p:blipFill>
          <a:blip r:embed="rId1"/>
          <a:srcRect l="1163" r="1329"/>
          <a:stretch>
            <a:fillRect/>
          </a:stretch>
        </p:blipFill>
        <p:spPr>
          <a:xfrm>
            <a:off x="4653439" y="2257875"/>
            <a:ext cx="4193381" cy="1285875"/>
          </a:xfrm>
          <a:prstGeom prst="rect">
            <a:avLst/>
          </a:prstGeom>
        </p:spPr>
      </p:pic>
      <p:sp>
        <p:nvSpPr>
          <p:cNvPr id="9" name="文本框 8"/>
          <p:cNvSpPr txBox="1"/>
          <p:nvPr/>
        </p:nvSpPr>
        <p:spPr>
          <a:xfrm>
            <a:off x="932498" y="4250505"/>
            <a:ext cx="5511165" cy="299085"/>
          </a:xfrm>
          <a:prstGeom prst="rect">
            <a:avLst/>
          </a:prstGeom>
          <a:noFill/>
        </p:spPr>
        <p:txBody>
          <a:bodyPr wrap="square" rtlCol="0" anchor="t">
            <a:spAutoFit/>
          </a:bodyPr>
          <a:lstStyle/>
          <a:p>
            <a:r>
              <a:rPr lang="zh-CN" altLang="en-US" sz="1350"/>
              <a:t>该化学反应在</a:t>
            </a:r>
            <a:r>
              <a:rPr lang="zh-CN" altLang="en-US" sz="1350">
                <a:solidFill>
                  <a:srgbClr val="FF0000"/>
                </a:solidFill>
              </a:rPr>
              <a:t>萃取精馏系统</a:t>
            </a:r>
            <a:r>
              <a:rPr lang="zh-CN" altLang="en-US" sz="1350"/>
              <a:t>及</a:t>
            </a:r>
            <a:r>
              <a:rPr lang="zh-CN" altLang="en-US" sz="1350">
                <a:solidFill>
                  <a:srgbClr val="FF0000"/>
                </a:solidFill>
              </a:rPr>
              <a:t>普通精馏系统</a:t>
            </a:r>
            <a:r>
              <a:rPr lang="zh-CN" altLang="en-US" sz="1350"/>
              <a:t>均可发生</a:t>
            </a:r>
            <a:endParaRPr lang="zh-CN" alt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endCxn id="34" idx="6"/>
          </p:cNvCxnSpPr>
          <p:nvPr/>
        </p:nvCxnSpPr>
        <p:spPr>
          <a:xfrm flipH="1">
            <a:off x="4353094" y="1868455"/>
            <a:ext cx="4754" cy="25489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902" y="137191"/>
            <a:ext cx="5525691" cy="5006759"/>
          </a:xfrm>
          <a:prstGeom prst="rect">
            <a:avLst/>
          </a:prstGeom>
        </p:spPr>
      </p:pic>
      <p:sp>
        <p:nvSpPr>
          <p:cNvPr id="42" name="矩形 41"/>
          <p:cNvSpPr/>
          <p:nvPr/>
        </p:nvSpPr>
        <p:spPr>
          <a:xfrm>
            <a:off x="7638055" y="844007"/>
            <a:ext cx="1473797" cy="1014730"/>
          </a:xfrm>
          <a:prstGeom prst="rect">
            <a:avLst/>
          </a:prstGeom>
        </p:spPr>
        <p:txBody>
          <a:bodyPr wrap="square">
            <a:spAutoFit/>
          </a:bodyPr>
          <a:lstStyle/>
          <a:p>
            <a:r>
              <a:rPr lang="en-US" altLang="zh-CN" sz="6000" dirty="0">
                <a:solidFill>
                  <a:srgbClr val="C00000"/>
                </a:solidFill>
                <a:latin typeface="Impact" panose="020B0806030902050204" pitchFamily="34" charset="0"/>
              </a:rPr>
              <a:t>01</a:t>
            </a:r>
            <a:endParaRPr lang="zh-CN" altLang="en-US" sz="6000" dirty="0">
              <a:solidFill>
                <a:srgbClr val="C00000"/>
              </a:solidFill>
              <a:latin typeface="Impact" panose="020B0806030902050204" pitchFamily="34" charset="0"/>
            </a:endParaRPr>
          </a:p>
        </p:txBody>
      </p:sp>
      <p:grpSp>
        <p:nvGrpSpPr>
          <p:cNvPr id="6" name="组合 5"/>
          <p:cNvGrpSpPr/>
          <p:nvPr/>
        </p:nvGrpSpPr>
        <p:grpSpPr>
          <a:xfrm>
            <a:off x="4045585" y="1836420"/>
            <a:ext cx="5283200" cy="3221990"/>
            <a:chOff x="8578" y="3733"/>
            <a:chExt cx="10668" cy="6765"/>
          </a:xfrm>
        </p:grpSpPr>
        <p:grpSp>
          <p:nvGrpSpPr>
            <p:cNvPr id="2" name="组合 1"/>
            <p:cNvGrpSpPr/>
            <p:nvPr/>
          </p:nvGrpSpPr>
          <p:grpSpPr>
            <a:xfrm>
              <a:off x="8636" y="3733"/>
              <a:ext cx="1133" cy="1133"/>
              <a:chOff x="6110287" y="590321"/>
              <a:chExt cx="881291" cy="881291"/>
            </a:xfrm>
          </p:grpSpPr>
          <p:sp>
            <p:nvSpPr>
              <p:cNvPr id="3" name="椭圆 2"/>
              <p:cNvSpPr/>
              <p:nvPr/>
            </p:nvSpPr>
            <p:spPr>
              <a:xfrm>
                <a:off x="61102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5" name="组合 4"/>
            <p:cNvGrpSpPr/>
            <p:nvPr/>
          </p:nvGrpSpPr>
          <p:grpSpPr>
            <a:xfrm>
              <a:off x="8578" y="6559"/>
              <a:ext cx="1133" cy="1133"/>
              <a:chOff x="8701087" y="590321"/>
              <a:chExt cx="881291" cy="881291"/>
            </a:xfrm>
          </p:grpSpPr>
          <p:sp>
            <p:nvSpPr>
              <p:cNvPr id="7" name="椭圆 6"/>
              <p:cNvSpPr/>
              <p:nvPr/>
            </p:nvSpPr>
            <p:spPr>
              <a:xfrm>
                <a:off x="8701087" y="590321"/>
                <a:ext cx="881291" cy="88129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solidFill>
                  <a:schemeClr val="bg1"/>
                </a:solidFill>
              </a:ln>
            </p:spPr>
          </p:sp>
        </p:grpSp>
        <p:grpSp>
          <p:nvGrpSpPr>
            <p:cNvPr id="9" name="组合 8"/>
            <p:cNvGrpSpPr/>
            <p:nvPr/>
          </p:nvGrpSpPr>
          <p:grpSpPr>
            <a:xfrm>
              <a:off x="8609" y="7941"/>
              <a:ext cx="1133" cy="1133"/>
              <a:chOff x="9996487" y="590321"/>
              <a:chExt cx="881291" cy="881291"/>
            </a:xfrm>
          </p:grpSpPr>
          <p:sp>
            <p:nvSpPr>
              <p:cNvPr id="10" name="椭圆 9"/>
              <p:cNvSpPr/>
              <p:nvPr/>
            </p:nvSpPr>
            <p:spPr>
              <a:xfrm>
                <a:off x="99964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12" name="组合 11"/>
            <p:cNvGrpSpPr/>
            <p:nvPr/>
          </p:nvGrpSpPr>
          <p:grpSpPr>
            <a:xfrm>
              <a:off x="8628" y="5146"/>
              <a:ext cx="1133" cy="1133"/>
              <a:chOff x="7405687" y="590321"/>
              <a:chExt cx="881291" cy="881291"/>
            </a:xfrm>
          </p:grpSpPr>
          <p:sp>
            <p:nvSpPr>
              <p:cNvPr id="13" name="椭圆 12"/>
              <p:cNvSpPr/>
              <p:nvPr/>
            </p:nvSpPr>
            <p:spPr>
              <a:xfrm>
                <a:off x="74056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sp>
          <p:nvSpPr>
            <p:cNvPr id="15" name="文本框 14"/>
            <p:cNvSpPr txBox="1"/>
            <p:nvPr/>
          </p:nvSpPr>
          <p:spPr>
            <a:xfrm>
              <a:off x="9735" y="3937"/>
              <a:ext cx="8802" cy="773"/>
            </a:xfrm>
            <a:prstGeom prst="rect">
              <a:avLst/>
            </a:prstGeom>
            <a:noFill/>
          </p:spPr>
          <p:txBody>
            <a:bodyPr wrap="square" rtlCol="0">
              <a:spAutoFit/>
            </a:bodyPr>
            <a:lstStyle/>
            <a:p>
              <a:r>
                <a:rPr lang="en-US" altLang="zh-CN" b="1" dirty="0">
                  <a:solidFill>
                    <a:schemeClr val="tx1">
                      <a:lumMod val="75000"/>
                      <a:lumOff val="25000"/>
                    </a:schemeClr>
                  </a:solidFill>
                  <a:latin typeface="+mn-ea"/>
                </a:rPr>
                <a:t>PART 01   丁二烯及相关工艺介绍</a:t>
              </a:r>
              <a:endParaRPr lang="zh-CN" altLang="en-US" b="1" dirty="0">
                <a:solidFill>
                  <a:schemeClr val="bg1">
                    <a:lumMod val="65000"/>
                  </a:schemeClr>
                </a:solidFill>
                <a:latin typeface="+mn-ea"/>
              </a:endParaRPr>
            </a:p>
          </p:txBody>
        </p:sp>
        <p:sp>
          <p:nvSpPr>
            <p:cNvPr id="16" name="文本框 15"/>
            <p:cNvSpPr txBox="1"/>
            <p:nvPr/>
          </p:nvSpPr>
          <p:spPr>
            <a:xfrm>
              <a:off x="9735" y="5350"/>
              <a:ext cx="9486" cy="1355"/>
            </a:xfrm>
            <a:prstGeom prst="rect">
              <a:avLst/>
            </a:prstGeom>
            <a:noFill/>
          </p:spPr>
          <p:txBody>
            <a:bodyPr wrap="square" rtlCol="0">
              <a:spAutoFit/>
            </a:bodyPr>
            <a:lstStyle/>
            <a:p>
              <a:r>
                <a:rPr lang="en-US" altLang="zh-CN" b="1" dirty="0">
                  <a:solidFill>
                    <a:schemeClr val="bg1">
                      <a:lumMod val="65000"/>
                    </a:schemeClr>
                  </a:solidFill>
                  <a:latin typeface="+mn-ea"/>
                </a:rPr>
                <a:t>PART 02   </a:t>
              </a:r>
              <a:r>
                <a:rPr lang="zh-CN" altLang="en-US" b="1" dirty="0">
                  <a:solidFill>
                    <a:schemeClr val="bg1">
                      <a:lumMod val="65000"/>
                    </a:schemeClr>
                  </a:solidFill>
                  <a:latin typeface="+mn-ea"/>
                </a:rPr>
                <a:t>丁二烯危险特性及聚合因素分析</a:t>
              </a:r>
              <a:endParaRPr lang="zh-CN" altLang="en-US" b="1" dirty="0">
                <a:solidFill>
                  <a:schemeClr val="bg1">
                    <a:lumMod val="65000"/>
                  </a:schemeClr>
                </a:solidFill>
                <a:latin typeface="+mn-ea"/>
              </a:endParaRPr>
            </a:p>
          </p:txBody>
        </p:sp>
        <p:sp>
          <p:nvSpPr>
            <p:cNvPr id="17" name="文本框 16"/>
            <p:cNvSpPr txBox="1"/>
            <p:nvPr/>
          </p:nvSpPr>
          <p:spPr>
            <a:xfrm>
              <a:off x="9750" y="8145"/>
              <a:ext cx="9485" cy="1355"/>
            </a:xfrm>
            <a:prstGeom prst="rect">
              <a:avLst/>
            </a:prstGeom>
            <a:noFill/>
          </p:spPr>
          <p:txBody>
            <a:bodyPr wrap="square" rtlCol="0">
              <a:spAutoFit/>
            </a:bodyPr>
            <a:lstStyle/>
            <a:p>
              <a:pPr algn="l">
                <a:buClrTx/>
                <a:buSzTx/>
                <a:buFontTx/>
              </a:pPr>
              <a:r>
                <a:rPr lang="en-US" altLang="zh-CN" b="1" dirty="0">
                  <a:solidFill>
                    <a:schemeClr val="bg1">
                      <a:lumMod val="65000"/>
                    </a:schemeClr>
                  </a:solidFill>
                  <a:latin typeface="+mn-ea"/>
                </a:rPr>
                <a:t>PART 04   丁二烯装置隐患排查重点及建议</a:t>
              </a:r>
              <a:endParaRPr lang="en-US" altLang="zh-CN" b="1" dirty="0">
                <a:solidFill>
                  <a:schemeClr val="tx1">
                    <a:lumMod val="75000"/>
                    <a:lumOff val="25000"/>
                  </a:schemeClr>
                </a:solidFill>
                <a:latin typeface="+mn-ea"/>
              </a:endParaRPr>
            </a:p>
          </p:txBody>
        </p:sp>
        <p:sp>
          <p:nvSpPr>
            <p:cNvPr id="18" name="文本框 17"/>
            <p:cNvSpPr txBox="1"/>
            <p:nvPr/>
          </p:nvSpPr>
          <p:spPr>
            <a:xfrm>
              <a:off x="9711" y="6722"/>
              <a:ext cx="8398" cy="773"/>
            </a:xfrm>
            <a:prstGeom prst="rect">
              <a:avLst/>
            </a:prstGeom>
            <a:noFill/>
          </p:spPr>
          <p:txBody>
            <a:bodyPr wrap="square" rtlCol="0">
              <a:spAutoFit/>
            </a:bodyPr>
            <a:lstStyle/>
            <a:p>
              <a:r>
                <a:rPr lang="en-US" altLang="zh-CN" b="1" dirty="0">
                  <a:solidFill>
                    <a:schemeClr val="bg1">
                      <a:lumMod val="65000"/>
                    </a:schemeClr>
                  </a:solidFill>
                  <a:latin typeface="+mn-ea"/>
                </a:rPr>
                <a:t>PART 03   </a:t>
              </a:r>
              <a:r>
                <a:rPr lang="zh-CN" altLang="en-US" b="1" dirty="0">
                  <a:solidFill>
                    <a:schemeClr val="bg1">
                      <a:lumMod val="65000"/>
                    </a:schemeClr>
                  </a:solidFill>
                  <a:latin typeface="+mn-ea"/>
                </a:rPr>
                <a:t>丁二烯安全管控措施</a:t>
              </a:r>
              <a:endParaRPr lang="zh-CN" altLang="en-US" b="1" dirty="0">
                <a:solidFill>
                  <a:schemeClr val="bg1">
                    <a:lumMod val="65000"/>
                  </a:schemeClr>
                </a:solidFill>
                <a:latin typeface="+mn-ea"/>
              </a:endParaRPr>
            </a:p>
          </p:txBody>
        </p:sp>
        <p:grpSp>
          <p:nvGrpSpPr>
            <p:cNvPr id="19" name="组合 18"/>
            <p:cNvGrpSpPr/>
            <p:nvPr/>
          </p:nvGrpSpPr>
          <p:grpSpPr>
            <a:xfrm>
              <a:off x="8602" y="9352"/>
              <a:ext cx="1146" cy="1146"/>
              <a:chOff x="8635" y="9666"/>
              <a:chExt cx="1146" cy="1146"/>
            </a:xfrm>
          </p:grpSpPr>
          <p:sp>
            <p:nvSpPr>
              <p:cNvPr id="82" name="椭圆 81"/>
              <p:cNvSpPr/>
              <p:nvPr/>
            </p:nvSpPr>
            <p:spPr>
              <a:xfrm>
                <a:off x="8635" y="9666"/>
                <a:ext cx="1147" cy="1147"/>
              </a:xfrm>
              <a:prstGeom prst="ellipse">
                <a:avLst/>
              </a:prstGeom>
              <a:solidFill>
                <a:schemeClr val="bg1">
                  <a:lumMod val="6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orbit_40381"/>
              <p:cNvSpPr/>
              <p:nvPr/>
            </p:nvSpPr>
            <p:spPr bwMode="auto">
              <a:xfrm>
                <a:off x="8977" y="9957"/>
                <a:ext cx="462" cy="566"/>
              </a:xfrm>
              <a:custGeom>
                <a:avLst/>
                <a:gdLst>
                  <a:gd name="T0" fmla="*/ 294 w 348"/>
                  <a:gd name="T1" fmla="*/ 277 h 427"/>
                  <a:gd name="T2" fmla="*/ 186 w 348"/>
                  <a:gd name="T3" fmla="*/ 300 h 427"/>
                  <a:gd name="T4" fmla="*/ 210 w 348"/>
                  <a:gd name="T5" fmla="*/ 256 h 427"/>
                  <a:gd name="T6" fmla="*/ 294 w 348"/>
                  <a:gd name="T7" fmla="*/ 233 h 427"/>
                  <a:gd name="T8" fmla="*/ 210 w 348"/>
                  <a:gd name="T9" fmla="*/ 256 h 427"/>
                  <a:gd name="T10" fmla="*/ 85 w 348"/>
                  <a:gd name="T11" fmla="*/ 0 h 427"/>
                  <a:gd name="T12" fmla="*/ 48 w 348"/>
                  <a:gd name="T13" fmla="*/ 311 h 427"/>
                  <a:gd name="T14" fmla="*/ 70 w 348"/>
                  <a:gd name="T15" fmla="*/ 42 h 427"/>
                  <a:gd name="T16" fmla="*/ 311 w 348"/>
                  <a:gd name="T17" fmla="*/ 22 h 427"/>
                  <a:gd name="T18" fmla="*/ 326 w 348"/>
                  <a:gd name="T19" fmla="*/ 314 h 427"/>
                  <a:gd name="T20" fmla="*/ 120 w 348"/>
                  <a:gd name="T21" fmla="*/ 334 h 427"/>
                  <a:gd name="T22" fmla="*/ 311 w 348"/>
                  <a:gd name="T23" fmla="*/ 356 h 427"/>
                  <a:gd name="T24" fmla="*/ 348 w 348"/>
                  <a:gd name="T25" fmla="*/ 42 h 427"/>
                  <a:gd name="T26" fmla="*/ 70 w 348"/>
                  <a:gd name="T27" fmla="*/ 314 h 427"/>
                  <a:gd name="T28" fmla="*/ 101 w 348"/>
                  <a:gd name="T29" fmla="*/ 234 h 427"/>
                  <a:gd name="T30" fmla="*/ 123 w 348"/>
                  <a:gd name="T31" fmla="*/ 202 h 427"/>
                  <a:gd name="T32" fmla="*/ 127 w 348"/>
                  <a:gd name="T33" fmla="*/ 197 h 427"/>
                  <a:gd name="T34" fmla="*/ 130 w 348"/>
                  <a:gd name="T35" fmla="*/ 194 h 427"/>
                  <a:gd name="T36" fmla="*/ 198 w 348"/>
                  <a:gd name="T37" fmla="*/ 150 h 427"/>
                  <a:gd name="T38" fmla="*/ 188 w 348"/>
                  <a:gd name="T39" fmla="*/ 233 h 427"/>
                  <a:gd name="T40" fmla="*/ 186 w 348"/>
                  <a:gd name="T41" fmla="*/ 237 h 427"/>
                  <a:gd name="T42" fmla="*/ 183 w 348"/>
                  <a:gd name="T43" fmla="*/ 242 h 427"/>
                  <a:gd name="T44" fmla="*/ 120 w 348"/>
                  <a:gd name="T45" fmla="*/ 334 h 427"/>
                  <a:gd name="T46" fmla="*/ 162 w 348"/>
                  <a:gd name="T47" fmla="*/ 245 h 427"/>
                  <a:gd name="T48" fmla="*/ 155 w 348"/>
                  <a:gd name="T49" fmla="*/ 240 h 427"/>
                  <a:gd name="T50" fmla="*/ 85 w 348"/>
                  <a:gd name="T51" fmla="*/ 334 h 427"/>
                  <a:gd name="T52" fmla="*/ 138 w 348"/>
                  <a:gd name="T53" fmla="*/ 204 h 427"/>
                  <a:gd name="T54" fmla="*/ 189 w 348"/>
                  <a:gd name="T55" fmla="*/ 169 h 427"/>
                  <a:gd name="T56" fmla="*/ 222 w 348"/>
                  <a:gd name="T57" fmla="*/ 212 h 427"/>
                  <a:gd name="T58" fmla="*/ 294 w 348"/>
                  <a:gd name="T59" fmla="*/ 189 h 427"/>
                  <a:gd name="T60" fmla="*/ 222 w 348"/>
                  <a:gd name="T61" fmla="*/ 212 h 427"/>
                  <a:gd name="T62" fmla="*/ 85 w 348"/>
                  <a:gd name="T63" fmla="*/ 356 h 427"/>
                  <a:gd name="T64" fmla="*/ 101 w 348"/>
                  <a:gd name="T65" fmla="*/ 334 h 427"/>
                  <a:gd name="T66" fmla="*/ 76 w 348"/>
                  <a:gd name="T67" fmla="*/ 355 h 427"/>
                  <a:gd name="T68" fmla="*/ 157 w 348"/>
                  <a:gd name="T69" fmla="*/ 56 h 427"/>
                  <a:gd name="T70" fmla="*/ 294 w 348"/>
                  <a:gd name="T71" fmla="*/ 79 h 427"/>
                  <a:gd name="T72" fmla="*/ 222 w 348"/>
                  <a:gd name="T73" fmla="*/ 168 h 427"/>
                  <a:gd name="T74" fmla="*/ 294 w 348"/>
                  <a:gd name="T75" fmla="*/ 145 h 427"/>
                  <a:gd name="T76" fmla="*/ 222 w 348"/>
                  <a:gd name="T77" fmla="*/ 168 h 427"/>
                  <a:gd name="T78" fmla="*/ 103 w 348"/>
                  <a:gd name="T79" fmla="*/ 145 h 427"/>
                  <a:gd name="T80" fmla="*/ 137 w 348"/>
                  <a:gd name="T81" fmla="*/ 168 h 427"/>
                  <a:gd name="T82" fmla="*/ 294 w 348"/>
                  <a:gd name="T83" fmla="*/ 100 h 427"/>
                  <a:gd name="T84" fmla="*/ 103 w 348"/>
                  <a:gd name="T85" fmla="*/ 123 h 427"/>
                  <a:gd name="T86" fmla="*/ 294 w 348"/>
                  <a:gd name="T87" fmla="*/ 100 h 427"/>
                  <a:gd name="T88" fmla="*/ 105 w 348"/>
                  <a:gd name="T89" fmla="*/ 356 h 427"/>
                  <a:gd name="T90" fmla="*/ 63 w 348"/>
                  <a:gd name="T91" fmla="*/ 417 h 427"/>
                  <a:gd name="T92" fmla="*/ 52 w 348"/>
                  <a:gd name="T93" fmla="*/ 425 h 427"/>
                  <a:gd name="T94" fmla="*/ 28 w 348"/>
                  <a:gd name="T95" fmla="*/ 422 h 427"/>
                  <a:gd name="T96" fmla="*/ 1 w 348"/>
                  <a:gd name="T97" fmla="*/ 390 h 427"/>
                  <a:gd name="T98" fmla="*/ 4 w 348"/>
                  <a:gd name="T99" fmla="*/ 377 h 427"/>
                  <a:gd name="T100" fmla="*/ 27 w 348"/>
                  <a:gd name="T101" fmla="*/ 343 h 427"/>
                  <a:gd name="T102" fmla="*/ 48 w 348"/>
                  <a:gd name="T103" fmla="*/ 314 h 427"/>
                  <a:gd name="T104" fmla="*/ 74 w 348"/>
                  <a:gd name="T105" fmla="*/ 359 h 427"/>
                  <a:gd name="T106" fmla="*/ 86 w 348"/>
                  <a:gd name="T107" fmla="*/ 356 h 427"/>
                  <a:gd name="T108" fmla="*/ 38 w 348"/>
                  <a:gd name="T109" fmla="*/ 350 h 427"/>
                  <a:gd name="T110" fmla="*/ 36 w 348"/>
                  <a:gd name="T111" fmla="*/ 377 h 427"/>
                  <a:gd name="T112" fmla="*/ 61 w 348"/>
                  <a:gd name="T113" fmla="*/ 397 h 427"/>
                  <a:gd name="T114" fmla="*/ 137 w 348"/>
                  <a:gd name="T115" fmla="*/ 56 h 427"/>
                  <a:gd name="T116" fmla="*/ 103 w 348"/>
                  <a:gd name="T117" fmla="*/ 79 h 427"/>
                  <a:gd name="T118" fmla="*/ 137 w 348"/>
                  <a:gd name="T119" fmla="*/ 5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427">
                    <a:moveTo>
                      <a:pt x="186" y="277"/>
                    </a:moveTo>
                    <a:lnTo>
                      <a:pt x="294" y="277"/>
                    </a:lnTo>
                    <a:lnTo>
                      <a:pt x="294" y="300"/>
                    </a:lnTo>
                    <a:lnTo>
                      <a:pt x="186" y="300"/>
                    </a:lnTo>
                    <a:lnTo>
                      <a:pt x="186" y="277"/>
                    </a:lnTo>
                    <a:close/>
                    <a:moveTo>
                      <a:pt x="210" y="256"/>
                    </a:moveTo>
                    <a:lnTo>
                      <a:pt x="294" y="256"/>
                    </a:lnTo>
                    <a:lnTo>
                      <a:pt x="294" y="233"/>
                    </a:lnTo>
                    <a:lnTo>
                      <a:pt x="210" y="233"/>
                    </a:lnTo>
                    <a:lnTo>
                      <a:pt x="210" y="256"/>
                    </a:lnTo>
                    <a:close/>
                    <a:moveTo>
                      <a:pt x="311" y="0"/>
                    </a:moveTo>
                    <a:lnTo>
                      <a:pt x="85" y="0"/>
                    </a:lnTo>
                    <a:cubicBezTo>
                      <a:pt x="65" y="0"/>
                      <a:pt x="48" y="19"/>
                      <a:pt x="48" y="42"/>
                    </a:cubicBezTo>
                    <a:lnTo>
                      <a:pt x="48" y="311"/>
                    </a:lnTo>
                    <a:lnTo>
                      <a:pt x="70" y="279"/>
                    </a:lnTo>
                    <a:lnTo>
                      <a:pt x="70" y="42"/>
                    </a:lnTo>
                    <a:cubicBezTo>
                      <a:pt x="70" y="31"/>
                      <a:pt x="77" y="22"/>
                      <a:pt x="85" y="22"/>
                    </a:cubicBezTo>
                    <a:lnTo>
                      <a:pt x="311" y="22"/>
                    </a:lnTo>
                    <a:cubicBezTo>
                      <a:pt x="320" y="22"/>
                      <a:pt x="326" y="31"/>
                      <a:pt x="326" y="42"/>
                    </a:cubicBezTo>
                    <a:lnTo>
                      <a:pt x="326" y="314"/>
                    </a:lnTo>
                    <a:cubicBezTo>
                      <a:pt x="326" y="325"/>
                      <a:pt x="320" y="334"/>
                      <a:pt x="311" y="334"/>
                    </a:cubicBezTo>
                    <a:lnTo>
                      <a:pt x="120" y="334"/>
                    </a:lnTo>
                    <a:lnTo>
                      <a:pt x="105" y="356"/>
                    </a:lnTo>
                    <a:lnTo>
                      <a:pt x="311" y="356"/>
                    </a:lnTo>
                    <a:cubicBezTo>
                      <a:pt x="332" y="356"/>
                      <a:pt x="348" y="338"/>
                      <a:pt x="348" y="314"/>
                    </a:cubicBezTo>
                    <a:lnTo>
                      <a:pt x="348" y="42"/>
                    </a:lnTo>
                    <a:cubicBezTo>
                      <a:pt x="348" y="19"/>
                      <a:pt x="332" y="0"/>
                      <a:pt x="311" y="0"/>
                    </a:cubicBezTo>
                    <a:close/>
                    <a:moveTo>
                      <a:pt x="70" y="314"/>
                    </a:moveTo>
                    <a:lnTo>
                      <a:pt x="70" y="279"/>
                    </a:lnTo>
                    <a:lnTo>
                      <a:pt x="101" y="234"/>
                    </a:lnTo>
                    <a:lnTo>
                      <a:pt x="112" y="219"/>
                    </a:lnTo>
                    <a:lnTo>
                      <a:pt x="123" y="202"/>
                    </a:lnTo>
                    <a:cubicBezTo>
                      <a:pt x="124" y="200"/>
                      <a:pt x="125" y="199"/>
                      <a:pt x="126" y="197"/>
                    </a:cubicBezTo>
                    <a:lnTo>
                      <a:pt x="127" y="197"/>
                    </a:lnTo>
                    <a:lnTo>
                      <a:pt x="127" y="197"/>
                    </a:lnTo>
                    <a:cubicBezTo>
                      <a:pt x="128" y="196"/>
                      <a:pt x="129" y="195"/>
                      <a:pt x="130" y="194"/>
                    </a:cubicBezTo>
                    <a:lnTo>
                      <a:pt x="188" y="154"/>
                    </a:lnTo>
                    <a:cubicBezTo>
                      <a:pt x="192" y="151"/>
                      <a:pt x="196" y="150"/>
                      <a:pt x="198" y="150"/>
                    </a:cubicBezTo>
                    <a:cubicBezTo>
                      <a:pt x="204" y="150"/>
                      <a:pt x="206" y="155"/>
                      <a:pt x="204" y="164"/>
                    </a:cubicBezTo>
                    <a:lnTo>
                      <a:pt x="188" y="233"/>
                    </a:lnTo>
                    <a:cubicBezTo>
                      <a:pt x="187" y="234"/>
                      <a:pt x="187" y="236"/>
                      <a:pt x="186" y="237"/>
                    </a:cubicBezTo>
                    <a:lnTo>
                      <a:pt x="186" y="237"/>
                    </a:lnTo>
                    <a:lnTo>
                      <a:pt x="186" y="238"/>
                    </a:lnTo>
                    <a:cubicBezTo>
                      <a:pt x="185" y="240"/>
                      <a:pt x="184" y="241"/>
                      <a:pt x="183" y="242"/>
                    </a:cubicBezTo>
                    <a:lnTo>
                      <a:pt x="171" y="259"/>
                    </a:lnTo>
                    <a:lnTo>
                      <a:pt x="120" y="334"/>
                    </a:lnTo>
                    <a:lnTo>
                      <a:pt x="101" y="334"/>
                    </a:lnTo>
                    <a:lnTo>
                      <a:pt x="162" y="245"/>
                    </a:lnTo>
                    <a:cubicBezTo>
                      <a:pt x="161" y="245"/>
                      <a:pt x="160" y="244"/>
                      <a:pt x="160" y="244"/>
                    </a:cubicBezTo>
                    <a:lnTo>
                      <a:pt x="155" y="240"/>
                    </a:lnTo>
                    <a:cubicBezTo>
                      <a:pt x="155" y="240"/>
                      <a:pt x="111" y="304"/>
                      <a:pt x="90" y="334"/>
                    </a:cubicBezTo>
                    <a:lnTo>
                      <a:pt x="85" y="334"/>
                    </a:lnTo>
                    <a:cubicBezTo>
                      <a:pt x="77" y="334"/>
                      <a:pt x="70" y="325"/>
                      <a:pt x="70" y="314"/>
                    </a:cubicBezTo>
                    <a:close/>
                    <a:moveTo>
                      <a:pt x="138" y="204"/>
                    </a:moveTo>
                    <a:lnTo>
                      <a:pt x="175" y="229"/>
                    </a:lnTo>
                    <a:lnTo>
                      <a:pt x="189" y="169"/>
                    </a:lnTo>
                    <a:lnTo>
                      <a:pt x="138" y="204"/>
                    </a:lnTo>
                    <a:close/>
                    <a:moveTo>
                      <a:pt x="222" y="212"/>
                    </a:moveTo>
                    <a:lnTo>
                      <a:pt x="294" y="212"/>
                    </a:lnTo>
                    <a:lnTo>
                      <a:pt x="294" y="189"/>
                    </a:lnTo>
                    <a:lnTo>
                      <a:pt x="222" y="189"/>
                    </a:lnTo>
                    <a:lnTo>
                      <a:pt x="222" y="212"/>
                    </a:lnTo>
                    <a:close/>
                    <a:moveTo>
                      <a:pt x="76" y="355"/>
                    </a:moveTo>
                    <a:cubicBezTo>
                      <a:pt x="79" y="356"/>
                      <a:pt x="82" y="356"/>
                      <a:pt x="85" y="356"/>
                    </a:cubicBezTo>
                    <a:lnTo>
                      <a:pt x="86" y="356"/>
                    </a:lnTo>
                    <a:lnTo>
                      <a:pt x="101" y="334"/>
                    </a:lnTo>
                    <a:lnTo>
                      <a:pt x="90" y="334"/>
                    </a:lnTo>
                    <a:cubicBezTo>
                      <a:pt x="86" y="341"/>
                      <a:pt x="77" y="354"/>
                      <a:pt x="76" y="355"/>
                    </a:cubicBezTo>
                    <a:close/>
                    <a:moveTo>
                      <a:pt x="294" y="56"/>
                    </a:moveTo>
                    <a:lnTo>
                      <a:pt x="157" y="56"/>
                    </a:lnTo>
                    <a:lnTo>
                      <a:pt x="157" y="79"/>
                    </a:lnTo>
                    <a:lnTo>
                      <a:pt x="294" y="79"/>
                    </a:lnTo>
                    <a:lnTo>
                      <a:pt x="294" y="56"/>
                    </a:lnTo>
                    <a:close/>
                    <a:moveTo>
                      <a:pt x="222" y="168"/>
                    </a:moveTo>
                    <a:lnTo>
                      <a:pt x="294" y="168"/>
                    </a:lnTo>
                    <a:lnTo>
                      <a:pt x="294" y="145"/>
                    </a:lnTo>
                    <a:lnTo>
                      <a:pt x="222" y="145"/>
                    </a:lnTo>
                    <a:lnTo>
                      <a:pt x="222" y="168"/>
                    </a:lnTo>
                    <a:close/>
                    <a:moveTo>
                      <a:pt x="137" y="145"/>
                    </a:moveTo>
                    <a:lnTo>
                      <a:pt x="103" y="145"/>
                    </a:lnTo>
                    <a:lnTo>
                      <a:pt x="103" y="168"/>
                    </a:lnTo>
                    <a:lnTo>
                      <a:pt x="137" y="168"/>
                    </a:lnTo>
                    <a:lnTo>
                      <a:pt x="137" y="145"/>
                    </a:lnTo>
                    <a:close/>
                    <a:moveTo>
                      <a:pt x="294" y="100"/>
                    </a:moveTo>
                    <a:lnTo>
                      <a:pt x="103" y="100"/>
                    </a:lnTo>
                    <a:lnTo>
                      <a:pt x="103" y="123"/>
                    </a:lnTo>
                    <a:lnTo>
                      <a:pt x="294" y="123"/>
                    </a:lnTo>
                    <a:lnTo>
                      <a:pt x="294" y="100"/>
                    </a:lnTo>
                    <a:close/>
                    <a:moveTo>
                      <a:pt x="86" y="356"/>
                    </a:moveTo>
                    <a:lnTo>
                      <a:pt x="105" y="356"/>
                    </a:lnTo>
                    <a:lnTo>
                      <a:pt x="65" y="415"/>
                    </a:lnTo>
                    <a:cubicBezTo>
                      <a:pt x="65" y="416"/>
                      <a:pt x="64" y="416"/>
                      <a:pt x="63" y="417"/>
                    </a:cubicBezTo>
                    <a:cubicBezTo>
                      <a:pt x="63" y="417"/>
                      <a:pt x="63" y="418"/>
                      <a:pt x="63" y="419"/>
                    </a:cubicBezTo>
                    <a:cubicBezTo>
                      <a:pt x="60" y="422"/>
                      <a:pt x="56" y="424"/>
                      <a:pt x="52" y="425"/>
                    </a:cubicBezTo>
                    <a:cubicBezTo>
                      <a:pt x="49" y="426"/>
                      <a:pt x="46" y="427"/>
                      <a:pt x="43" y="427"/>
                    </a:cubicBezTo>
                    <a:cubicBezTo>
                      <a:pt x="38" y="427"/>
                      <a:pt x="32" y="425"/>
                      <a:pt x="28" y="422"/>
                    </a:cubicBezTo>
                    <a:lnTo>
                      <a:pt x="12" y="411"/>
                    </a:lnTo>
                    <a:cubicBezTo>
                      <a:pt x="5" y="406"/>
                      <a:pt x="1" y="398"/>
                      <a:pt x="1" y="390"/>
                    </a:cubicBezTo>
                    <a:cubicBezTo>
                      <a:pt x="0" y="385"/>
                      <a:pt x="1" y="381"/>
                      <a:pt x="3" y="378"/>
                    </a:cubicBezTo>
                    <a:cubicBezTo>
                      <a:pt x="3" y="377"/>
                      <a:pt x="4" y="377"/>
                      <a:pt x="4" y="377"/>
                    </a:cubicBezTo>
                    <a:cubicBezTo>
                      <a:pt x="5" y="376"/>
                      <a:pt x="5" y="375"/>
                      <a:pt x="5" y="374"/>
                    </a:cubicBezTo>
                    <a:lnTo>
                      <a:pt x="27" y="343"/>
                    </a:lnTo>
                    <a:lnTo>
                      <a:pt x="48" y="311"/>
                    </a:lnTo>
                    <a:lnTo>
                      <a:pt x="48" y="314"/>
                    </a:lnTo>
                    <a:cubicBezTo>
                      <a:pt x="48" y="334"/>
                      <a:pt x="60" y="351"/>
                      <a:pt x="76" y="355"/>
                    </a:cubicBezTo>
                    <a:cubicBezTo>
                      <a:pt x="76" y="355"/>
                      <a:pt x="74" y="359"/>
                      <a:pt x="74" y="359"/>
                    </a:cubicBezTo>
                    <a:lnTo>
                      <a:pt x="81" y="364"/>
                    </a:lnTo>
                    <a:lnTo>
                      <a:pt x="86" y="356"/>
                    </a:lnTo>
                    <a:close/>
                    <a:moveTo>
                      <a:pt x="75" y="376"/>
                    </a:moveTo>
                    <a:lnTo>
                      <a:pt x="38" y="350"/>
                    </a:lnTo>
                    <a:lnTo>
                      <a:pt x="23" y="371"/>
                    </a:lnTo>
                    <a:cubicBezTo>
                      <a:pt x="28" y="372"/>
                      <a:pt x="32" y="374"/>
                      <a:pt x="36" y="377"/>
                    </a:cubicBezTo>
                    <a:lnTo>
                      <a:pt x="52" y="387"/>
                    </a:lnTo>
                    <a:cubicBezTo>
                      <a:pt x="56" y="390"/>
                      <a:pt x="59" y="394"/>
                      <a:pt x="61" y="397"/>
                    </a:cubicBezTo>
                    <a:lnTo>
                      <a:pt x="75" y="376"/>
                    </a:lnTo>
                    <a:close/>
                    <a:moveTo>
                      <a:pt x="137" y="56"/>
                    </a:moveTo>
                    <a:lnTo>
                      <a:pt x="103" y="56"/>
                    </a:lnTo>
                    <a:lnTo>
                      <a:pt x="103" y="79"/>
                    </a:lnTo>
                    <a:lnTo>
                      <a:pt x="137" y="79"/>
                    </a:lnTo>
                    <a:lnTo>
                      <a:pt x="137" y="56"/>
                    </a:ln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grpSp>
        <p:sp>
          <p:nvSpPr>
            <p:cNvPr id="20" name="文本框 19"/>
            <p:cNvSpPr txBox="1"/>
            <p:nvPr/>
          </p:nvSpPr>
          <p:spPr>
            <a:xfrm>
              <a:off x="9761" y="9563"/>
              <a:ext cx="9485" cy="773"/>
            </a:xfrm>
            <a:prstGeom prst="rect">
              <a:avLst/>
            </a:prstGeom>
            <a:noFill/>
          </p:spPr>
          <p:txBody>
            <a:bodyPr wrap="square" rtlCol="0">
              <a:spAutoFit/>
            </a:bodyPr>
            <a:lstStyle/>
            <a:p>
              <a:r>
                <a:rPr lang="en-US" altLang="zh-CN" b="1" dirty="0">
                  <a:solidFill>
                    <a:schemeClr val="bg1">
                      <a:lumMod val="65000"/>
                    </a:schemeClr>
                  </a:solidFill>
                  <a:latin typeface="+mn-ea"/>
                </a:rPr>
                <a:t>PART 05   丁二烯事故案例</a:t>
              </a:r>
              <a:endParaRPr lang="zh-CN" altLang="en-US" b="1" dirty="0">
                <a:solidFill>
                  <a:schemeClr val="tx1">
                    <a:lumMod val="75000"/>
                    <a:lumOff val="25000"/>
                  </a:schemeClr>
                </a:solidFill>
                <a:latin typeface="+mn-e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498" y="721969"/>
            <a:ext cx="2526030" cy="402590"/>
          </a:xfrm>
          <a:prstGeom prst="rect">
            <a:avLst/>
          </a:prstGeom>
          <a:noFill/>
        </p:spPr>
        <p:txBody>
          <a:bodyPr wrap="none" rtlCol="0" anchor="t">
            <a:spAutoFit/>
          </a:bodyPr>
          <a:lstStyle/>
          <a:p>
            <a:pPr marL="285750" indent="-285750">
              <a:lnSpc>
                <a:spcPct val="150000"/>
              </a:lnSpc>
              <a:buFont typeface="Wingdings" panose="05000000000000000000" charset="0"/>
              <a:buChar char="Ø"/>
            </a:pPr>
            <a:r>
              <a:rPr lang="zh-CN" sz="1350" b="1">
                <a:latin typeface="微软雅黑" panose="020B0503020204020204" charset="-122"/>
                <a:ea typeface="微软雅黑" panose="020B0503020204020204" charset="-122"/>
                <a:cs typeface="微软雅黑" panose="020B0503020204020204" charset="-122"/>
                <a:sym typeface="+mn-ea"/>
              </a:rPr>
              <a:t>丁二烯二聚物的危险特性：</a:t>
            </a:r>
            <a:endParaRPr lang="zh-CN" altLang="en-US" sz="1350" b="1">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2287905" y="2646019"/>
            <a:ext cx="4114800" cy="1893094"/>
            <a:chOff x="4625" y="5064"/>
            <a:chExt cx="8640" cy="3975"/>
          </a:xfrm>
        </p:grpSpPr>
        <p:pic>
          <p:nvPicPr>
            <p:cNvPr id="7" name="图片 6"/>
            <p:cNvPicPr>
              <a:picLocks noChangeAspect="1"/>
            </p:cNvPicPr>
            <p:nvPr/>
          </p:nvPicPr>
          <p:blipFill>
            <a:blip r:embed="rId1"/>
            <a:stretch>
              <a:fillRect/>
            </a:stretch>
          </p:blipFill>
          <p:spPr>
            <a:xfrm>
              <a:off x="4625" y="5064"/>
              <a:ext cx="8640" cy="3975"/>
            </a:xfrm>
            <a:prstGeom prst="rect">
              <a:avLst/>
            </a:prstGeom>
          </p:spPr>
        </p:pic>
        <p:sp>
          <p:nvSpPr>
            <p:cNvPr id="10" name="文本框 9"/>
            <p:cNvSpPr txBox="1"/>
            <p:nvPr/>
          </p:nvSpPr>
          <p:spPr>
            <a:xfrm>
              <a:off x="5632" y="6780"/>
              <a:ext cx="2569" cy="869"/>
            </a:xfrm>
            <a:prstGeom prst="rect">
              <a:avLst/>
            </a:prstGeom>
            <a:noFill/>
          </p:spPr>
          <p:txBody>
            <a:bodyPr wrap="square" rtlCol="0">
              <a:spAutoFit/>
            </a:bodyPr>
            <a:lstStyle/>
            <a:p>
              <a:pPr algn="ctr"/>
              <a:r>
                <a:rPr lang="zh-CN" altLang="en-US" sz="1050">
                  <a:solidFill>
                    <a:srgbClr val="FF0000"/>
                  </a:solidFill>
                </a:rPr>
                <a:t>一汽提塔釜过滤器聚合物</a:t>
              </a:r>
              <a:endParaRPr lang="zh-CN" altLang="en-US" sz="1050">
                <a:solidFill>
                  <a:srgbClr val="FF0000"/>
                </a:solidFill>
              </a:endParaRPr>
            </a:p>
          </p:txBody>
        </p:sp>
        <p:sp>
          <p:nvSpPr>
            <p:cNvPr id="11" name="文本框 10"/>
            <p:cNvSpPr txBox="1"/>
            <p:nvPr/>
          </p:nvSpPr>
          <p:spPr>
            <a:xfrm>
              <a:off x="10472" y="6780"/>
              <a:ext cx="2192" cy="869"/>
            </a:xfrm>
            <a:prstGeom prst="rect">
              <a:avLst/>
            </a:prstGeom>
            <a:noFill/>
          </p:spPr>
          <p:txBody>
            <a:bodyPr wrap="square" rtlCol="0">
              <a:spAutoFit/>
            </a:bodyPr>
            <a:lstStyle/>
            <a:p>
              <a:pPr algn="ctr"/>
              <a:r>
                <a:rPr lang="zh-CN" altLang="en-US" sz="1050">
                  <a:solidFill>
                    <a:srgbClr val="FF0000"/>
                  </a:solidFill>
                </a:rPr>
                <a:t>溶剂精制塔塔盘聚合物堵塞</a:t>
              </a:r>
              <a:endParaRPr lang="zh-CN" altLang="en-US" sz="1050">
                <a:solidFill>
                  <a:srgbClr val="FF0000"/>
                </a:solidFill>
              </a:endParaRPr>
            </a:p>
          </p:txBody>
        </p:sp>
      </p:grpSp>
      <p:sp>
        <p:nvSpPr>
          <p:cNvPr id="21" name="文本框 20"/>
          <p:cNvSpPr txBox="1"/>
          <p:nvPr/>
        </p:nvSpPr>
        <p:spPr>
          <a:xfrm>
            <a:off x="932261" y="206317"/>
            <a:ext cx="2267585" cy="414020"/>
          </a:xfrm>
          <a:prstGeom prst="rect">
            <a:avLst/>
          </a:prstGeom>
          <a:noFill/>
        </p:spPr>
        <p:txBody>
          <a:bodyPr wrap="none" rtlCol="0">
            <a:spAutoFit/>
          </a:bodyPr>
          <a:lstStyle/>
          <a:p>
            <a:r>
              <a:rPr lang="en-US" altLang="zh-CN" sz="2100" b="1" dirty="0">
                <a:latin typeface="+mj-ea"/>
                <a:ea typeface="+mj-ea"/>
                <a:cs typeface="+mj-ea"/>
              </a:rPr>
              <a:t>2.2 </a:t>
            </a:r>
            <a:r>
              <a:rPr lang="zh-CN" altLang="en-US" sz="2100" b="1" dirty="0">
                <a:latin typeface="+mj-ea"/>
                <a:ea typeface="+mj-ea"/>
                <a:cs typeface="+mj-ea"/>
              </a:rPr>
              <a:t>丁二烯二聚物</a:t>
            </a:r>
            <a:endParaRPr lang="zh-CN" altLang="en-US" sz="2100" b="1" dirty="0">
              <a:latin typeface="+mj-ea"/>
              <a:ea typeface="+mj-ea"/>
              <a:cs typeface="+mj-ea"/>
            </a:endParaRPr>
          </a:p>
        </p:txBody>
      </p:sp>
      <p:sp>
        <p:nvSpPr>
          <p:cNvPr id="13" name="文本框 12"/>
          <p:cNvSpPr txBox="1"/>
          <p:nvPr/>
        </p:nvSpPr>
        <p:spPr>
          <a:xfrm>
            <a:off x="932498" y="1216792"/>
            <a:ext cx="6597015" cy="1337945"/>
          </a:xfrm>
          <a:prstGeom prst="rect">
            <a:avLst/>
          </a:prstGeom>
          <a:noFill/>
        </p:spPr>
        <p:txBody>
          <a:bodyPr wrap="none" rtlCol="0" anchor="t">
            <a:spAutoFit/>
          </a:bodyPr>
          <a:lstStyle/>
          <a:p>
            <a:pPr marL="342900" indent="-342900">
              <a:lnSpc>
                <a:spcPct val="200000"/>
              </a:lnSpc>
              <a:buFont typeface="+mj-ea"/>
              <a:buAutoNum type="circleNumDbPlain"/>
            </a:pPr>
            <a:r>
              <a:rPr lang="zh-CN" sz="1350">
                <a:latin typeface="微软雅黑" panose="020B0503020204020204" charset="-122"/>
                <a:ea typeface="微软雅黑" panose="020B0503020204020204" charset="-122"/>
                <a:cs typeface="微软雅黑" panose="020B0503020204020204" charset="-122"/>
                <a:sym typeface="+mn-ea"/>
              </a:rPr>
              <a:t>遇明火、高热能引起燃烧爆炸</a:t>
            </a:r>
            <a:endParaRPr lang="zh-CN" sz="135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AutoNum type="circleNumDbPlain"/>
            </a:pPr>
            <a:r>
              <a:rPr lang="zh-CN" sz="1350">
                <a:latin typeface="微软雅黑" panose="020B0503020204020204" charset="-122"/>
                <a:ea typeface="微软雅黑" panose="020B0503020204020204" charset="-122"/>
                <a:cs typeface="微软雅黑" panose="020B0503020204020204" charset="-122"/>
                <a:sym typeface="+mn-ea"/>
              </a:rPr>
              <a:t>与氧化剂发生强烈反应</a:t>
            </a:r>
            <a:endParaRPr lang="zh-CN" sz="135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AutoNum type="circleNumDbPlain"/>
            </a:pPr>
            <a:r>
              <a:rPr lang="zh-CN" sz="1350">
                <a:solidFill>
                  <a:srgbClr val="FF0000"/>
                </a:solidFill>
                <a:latin typeface="微软雅黑" panose="020B0503020204020204" charset="-122"/>
                <a:ea typeface="微软雅黑" panose="020B0503020204020204" charset="-122"/>
                <a:cs typeface="微软雅黑" panose="020B0503020204020204" charset="-122"/>
                <a:sym typeface="+mn-ea"/>
              </a:rPr>
              <a:t>高浓度</a:t>
            </a:r>
            <a:r>
              <a:rPr lang="zh-CN" sz="1350">
                <a:latin typeface="微软雅黑" panose="020B0503020204020204" charset="-122"/>
                <a:ea typeface="微软雅黑" panose="020B0503020204020204" charset="-122"/>
                <a:cs typeface="微软雅黑" panose="020B0503020204020204" charset="-122"/>
                <a:sym typeface="+mn-ea"/>
              </a:rPr>
              <a:t>二聚物在</a:t>
            </a:r>
            <a:r>
              <a:rPr lang="zh-CN" sz="1350">
                <a:solidFill>
                  <a:srgbClr val="FF0000"/>
                </a:solidFill>
                <a:latin typeface="微软雅黑" panose="020B0503020204020204" charset="-122"/>
                <a:ea typeface="微软雅黑" panose="020B0503020204020204" charset="-122"/>
                <a:cs typeface="微软雅黑" panose="020B0503020204020204" charset="-122"/>
                <a:sym typeface="+mn-ea"/>
              </a:rPr>
              <a:t>高温</a:t>
            </a:r>
            <a:r>
              <a:rPr lang="zh-CN" sz="1350">
                <a:latin typeface="微软雅黑" panose="020B0503020204020204" charset="-122"/>
                <a:ea typeface="微软雅黑" panose="020B0503020204020204" charset="-122"/>
                <a:cs typeface="微软雅黑" panose="020B0503020204020204" charset="-122"/>
                <a:sym typeface="+mn-ea"/>
              </a:rPr>
              <a:t>下形成</a:t>
            </a:r>
            <a:r>
              <a:rPr lang="zh-CN" sz="1350">
                <a:solidFill>
                  <a:srgbClr val="FF0000"/>
                </a:solidFill>
                <a:latin typeface="微软雅黑" panose="020B0503020204020204" charset="-122"/>
                <a:ea typeface="微软雅黑" panose="020B0503020204020204" charset="-122"/>
                <a:cs typeface="微软雅黑" panose="020B0503020204020204" charset="-122"/>
                <a:sym typeface="+mn-ea"/>
              </a:rPr>
              <a:t>胶皮状聚合物，造成换热器、塔盘堵塞，</a:t>
            </a:r>
            <a:r>
              <a:rPr lang="zh-CN" sz="1350">
                <a:solidFill>
                  <a:schemeClr val="tx1"/>
                </a:solidFill>
                <a:latin typeface="微软雅黑" panose="020B0503020204020204" charset="-122"/>
                <a:ea typeface="微软雅黑" panose="020B0503020204020204" charset="-122"/>
                <a:cs typeface="微软雅黑" panose="020B0503020204020204" charset="-122"/>
                <a:sym typeface="+mn-ea"/>
              </a:rPr>
              <a:t>如图</a:t>
            </a:r>
            <a:r>
              <a:rPr lang="en-US" altLang="zh-CN" sz="1350">
                <a:solidFill>
                  <a:schemeClr val="tx1"/>
                </a:solidFill>
                <a:latin typeface="微软雅黑" panose="020B0503020204020204" charset="-122"/>
                <a:ea typeface="微软雅黑" panose="020B0503020204020204" charset="-122"/>
                <a:cs typeface="微软雅黑" panose="020B0503020204020204" charset="-122"/>
                <a:sym typeface="+mn-ea"/>
              </a:rPr>
              <a:t>2.3</a:t>
            </a:r>
            <a:r>
              <a:rPr lang="zh-CN" altLang="en-US" sz="1350">
                <a:solidFill>
                  <a:schemeClr val="tx1"/>
                </a:solidFill>
                <a:latin typeface="微软雅黑" panose="020B0503020204020204" charset="-122"/>
                <a:ea typeface="微软雅黑" panose="020B0503020204020204" charset="-122"/>
                <a:cs typeface="微软雅黑" panose="020B0503020204020204" charset="-122"/>
                <a:sym typeface="+mn-ea"/>
              </a:rPr>
              <a:t>所示</a:t>
            </a:r>
            <a:endParaRPr lang="zh-CN" altLang="en-US" sz="13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3604736" y="4624361"/>
            <a:ext cx="1934051" cy="25273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2.3 </a:t>
            </a:r>
            <a:r>
              <a:rPr lang="zh-CN" altLang="en-US" sz="1050">
                <a:latin typeface="微软雅黑" panose="020B0503020204020204" charset="-122"/>
                <a:ea typeface="微软雅黑" panose="020B0503020204020204" charset="-122"/>
                <a:cs typeface="微软雅黑" panose="020B0503020204020204" charset="-122"/>
              </a:rPr>
              <a:t>胶皮聚合物堵塞设备</a:t>
            </a:r>
            <a:endParaRPr lang="zh-CN" altLang="en-US" sz="10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2675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2.3 </a:t>
            </a:r>
            <a:r>
              <a:rPr lang="zh-CN" altLang="en-US" sz="2100" b="1" dirty="0">
                <a:latin typeface="微软雅黑" panose="020B0503020204020204" charset="-122"/>
                <a:ea typeface="微软雅黑" panose="020B0503020204020204" charset="-122"/>
                <a:cs typeface="微软雅黑" panose="020B0503020204020204" charset="-122"/>
              </a:rPr>
              <a:t>丁二烯热聚物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2" name="文本框 101"/>
          <p:cNvSpPr txBox="1"/>
          <p:nvPr/>
        </p:nvSpPr>
        <p:spPr>
          <a:xfrm>
            <a:off x="932498" y="2243111"/>
            <a:ext cx="4739164" cy="1649095"/>
          </a:xfrm>
          <a:prstGeom prst="rect">
            <a:avLst/>
          </a:prstGeom>
          <a:noFill/>
          <a:ln w="9525">
            <a:noFill/>
          </a:ln>
        </p:spPr>
        <p:txBody>
          <a:bodyPr wrap="square">
            <a:spAutoFit/>
          </a:bodyPr>
          <a:lstStyle/>
          <a:p>
            <a:pPr marL="342900" indent="-342900" algn="just">
              <a:lnSpc>
                <a:spcPct val="150000"/>
              </a:lnSpc>
              <a:buFont typeface="Wingdings" panose="05000000000000000000" charset="0"/>
              <a:buChar char="Ø"/>
            </a:pPr>
            <a:r>
              <a:rPr lang="zh-CN" sz="1350" b="1">
                <a:latin typeface="微软雅黑" panose="020B0503020204020204" charset="-122"/>
                <a:ea typeface="微软雅黑" panose="020B0503020204020204" charset="-122"/>
                <a:cs typeface="微软雅黑" panose="020B0503020204020204" charset="-122"/>
              </a:rPr>
              <a:t>危险特性：</a:t>
            </a:r>
            <a:r>
              <a:rPr lang="zh-CN" sz="1350" b="0">
                <a:latin typeface="微软雅黑" panose="020B0503020204020204" charset="-122"/>
                <a:ea typeface="微软雅黑" panose="020B0503020204020204" charset="-122"/>
                <a:cs typeface="微软雅黑" panose="020B0503020204020204" charset="-122"/>
              </a:rPr>
              <a:t>附着在塔、罐和换热器金属壁上，造成</a:t>
            </a:r>
            <a:r>
              <a:rPr lang="zh-CN" sz="1350" b="0">
                <a:solidFill>
                  <a:srgbClr val="FF0000"/>
                </a:solidFill>
                <a:latin typeface="微软雅黑" panose="020B0503020204020204" charset="-122"/>
                <a:ea typeface="微软雅黑" panose="020B0503020204020204" charset="-122"/>
                <a:cs typeface="微软雅黑" panose="020B0503020204020204" charset="-122"/>
              </a:rPr>
              <a:t>再沸器列管</a:t>
            </a:r>
            <a:r>
              <a:rPr lang="zh-CN" sz="1350" b="0">
                <a:latin typeface="微软雅黑" panose="020B0503020204020204" charset="-122"/>
                <a:ea typeface="微软雅黑" panose="020B0503020204020204" charset="-122"/>
                <a:cs typeface="微软雅黑" panose="020B0503020204020204" charset="-122"/>
              </a:rPr>
              <a:t>及</a:t>
            </a:r>
            <a:r>
              <a:rPr lang="zh-CN" sz="1350" b="0">
                <a:solidFill>
                  <a:srgbClr val="FF0000"/>
                </a:solidFill>
                <a:latin typeface="微软雅黑" panose="020B0503020204020204" charset="-122"/>
                <a:ea typeface="微软雅黑" panose="020B0503020204020204" charset="-122"/>
                <a:cs typeface="微软雅黑" panose="020B0503020204020204" charset="-122"/>
              </a:rPr>
              <a:t>塔盘堵塞</a:t>
            </a:r>
            <a:r>
              <a:rPr lang="zh-CN" sz="1350" b="0">
                <a:latin typeface="微软雅黑" panose="020B0503020204020204" charset="-122"/>
                <a:ea typeface="微软雅黑" panose="020B0503020204020204" charset="-122"/>
                <a:cs typeface="微软雅黑" panose="020B0503020204020204" charset="-122"/>
              </a:rPr>
              <a:t>，致使</a:t>
            </a:r>
            <a:r>
              <a:rPr lang="zh-CN" sz="1350" b="0">
                <a:solidFill>
                  <a:srgbClr val="FF0000"/>
                </a:solidFill>
                <a:latin typeface="微软雅黑" panose="020B0503020204020204" charset="-122"/>
                <a:ea typeface="微软雅黑" panose="020B0503020204020204" charset="-122"/>
                <a:cs typeface="微软雅黑" panose="020B0503020204020204" charset="-122"/>
              </a:rPr>
              <a:t>换热器换热不好</a:t>
            </a:r>
            <a:r>
              <a:rPr lang="zh-CN" sz="1350" b="0">
                <a:latin typeface="微软雅黑" panose="020B0503020204020204" charset="-122"/>
                <a:ea typeface="微软雅黑" panose="020B0503020204020204" charset="-122"/>
                <a:cs typeface="微软雅黑" panose="020B0503020204020204" charset="-122"/>
              </a:rPr>
              <a:t>、</a:t>
            </a:r>
            <a:r>
              <a:rPr lang="zh-CN" sz="1350" b="0">
                <a:solidFill>
                  <a:srgbClr val="FF0000"/>
                </a:solidFill>
                <a:latin typeface="微软雅黑" panose="020B0503020204020204" charset="-122"/>
                <a:ea typeface="微软雅黑" panose="020B0503020204020204" charset="-122"/>
                <a:cs typeface="微软雅黑" panose="020B0503020204020204" charset="-122"/>
              </a:rPr>
              <a:t>系统压差上升</a:t>
            </a:r>
            <a:r>
              <a:rPr lang="zh-CN" sz="1350" b="0">
                <a:solidFill>
                  <a:schemeClr val="tx1"/>
                </a:solidFill>
                <a:latin typeface="微软雅黑" panose="020B0503020204020204" charset="-122"/>
                <a:ea typeface="微软雅黑" panose="020B0503020204020204" charset="-122"/>
                <a:cs typeface="微软雅黑" panose="020B0503020204020204" charset="-122"/>
              </a:rPr>
              <a:t>（如</a:t>
            </a:r>
            <a:r>
              <a:rPr lang="en-US" altLang="zh-CN" sz="1350" b="0">
                <a:solidFill>
                  <a:schemeClr val="tx1"/>
                </a:solidFill>
                <a:latin typeface="微软雅黑" panose="020B0503020204020204" charset="-122"/>
                <a:ea typeface="微软雅黑" panose="020B0503020204020204" charset="-122"/>
                <a:cs typeface="微软雅黑" panose="020B0503020204020204" charset="-122"/>
              </a:rPr>
              <a:t>C-201</a:t>
            </a:r>
            <a:r>
              <a:rPr lang="zh-CN" altLang="en-US" sz="1350" b="0">
                <a:solidFill>
                  <a:schemeClr val="tx1"/>
                </a:solidFill>
                <a:latin typeface="微软雅黑" panose="020B0503020204020204" charset="-122"/>
                <a:ea typeface="微软雅黑" panose="020B0503020204020204" charset="-122"/>
                <a:cs typeface="微软雅黑" panose="020B0503020204020204" charset="-122"/>
              </a:rPr>
              <a:t>塔盘堵塞压差升高</a:t>
            </a:r>
            <a:r>
              <a:rPr lang="zh-CN" sz="1350" b="0">
                <a:solidFill>
                  <a:schemeClr val="tx1"/>
                </a:solidFill>
                <a:latin typeface="微软雅黑" panose="020B0503020204020204" charset="-122"/>
                <a:ea typeface="微软雅黑" panose="020B0503020204020204" charset="-122"/>
                <a:cs typeface="微软雅黑" panose="020B0503020204020204" charset="-122"/>
              </a:rPr>
              <a:t>）</a:t>
            </a:r>
            <a:r>
              <a:rPr lang="zh-CN" sz="1350" b="0">
                <a:latin typeface="微软雅黑" panose="020B0503020204020204" charset="-122"/>
                <a:ea typeface="微软雅黑" panose="020B0503020204020204" charset="-122"/>
                <a:cs typeface="微软雅黑" panose="020B0503020204020204" charset="-122"/>
              </a:rPr>
              <a:t>等情况发生系统压差上升等情况发生，引发装置局部检修或全部停车引发装置局部检修或全部停车。</a:t>
            </a:r>
            <a:r>
              <a:rPr lang="en-US" sz="1350" b="0">
                <a:latin typeface="微软雅黑" panose="020B0503020204020204" charset="-122"/>
                <a:ea typeface="微软雅黑" panose="020B0503020204020204" charset="-122"/>
                <a:cs typeface="微软雅黑" panose="020B0503020204020204" charset="-122"/>
              </a:rPr>
              <a:t> </a:t>
            </a:r>
            <a:endParaRPr lang="en-US" altLang="en-US" sz="1350" b="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762926"/>
            <a:ext cx="4739164" cy="714375"/>
          </a:xfrm>
          <a:prstGeom prst="rect">
            <a:avLst/>
          </a:prstGeom>
          <a:noFill/>
        </p:spPr>
        <p:txBody>
          <a:bodyPr wrap="square" rtlCol="0" anchor="t">
            <a:spAutoFit/>
          </a:bodyPr>
          <a:lstStyle/>
          <a:p>
            <a:pPr marL="285750" indent="-285750" algn="just">
              <a:lnSpc>
                <a:spcPct val="150000"/>
              </a:lnSpc>
              <a:buFont typeface="Wingdings" panose="05000000000000000000" charset="0"/>
              <a:buChar char="Ø"/>
            </a:pPr>
            <a:r>
              <a:rPr lang="zh-CN" altLang="en-US" sz="1350" b="1"/>
              <a:t>性质：</a:t>
            </a:r>
            <a:r>
              <a:rPr lang="zh-CN" altLang="en-US" sz="1350"/>
              <a:t>在</a:t>
            </a:r>
            <a:r>
              <a:rPr lang="zh-CN" altLang="en-US" sz="1350">
                <a:solidFill>
                  <a:srgbClr val="FF0000"/>
                </a:solidFill>
              </a:rPr>
              <a:t>高温环境</a:t>
            </a:r>
            <a:r>
              <a:rPr lang="zh-CN" altLang="en-US" sz="1350"/>
              <a:t>中有足够热能，打开1</a:t>
            </a:r>
            <a:r>
              <a:rPr lang="en-US" altLang="zh-CN" sz="1350"/>
              <a:t>,</a:t>
            </a:r>
            <a:r>
              <a:rPr lang="zh-CN" altLang="en-US" sz="1350"/>
              <a:t>3－ 丁二烯分子的双键成为双自由基，引发聚合生成</a:t>
            </a:r>
            <a:r>
              <a:rPr lang="zh-CN" altLang="en-US" sz="1350">
                <a:solidFill>
                  <a:srgbClr val="FF0000"/>
                </a:solidFill>
              </a:rPr>
              <a:t>橡胶状的低聚物</a:t>
            </a:r>
            <a:r>
              <a:rPr lang="zh-CN" altLang="en-US" sz="1350"/>
              <a:t>。</a:t>
            </a:r>
            <a:endParaRPr lang="zh-CN" altLang="en-US" sz="1350"/>
          </a:p>
        </p:txBody>
      </p:sp>
      <p:pic>
        <p:nvPicPr>
          <p:cNvPr id="7" name="图片 6"/>
          <p:cNvPicPr>
            <a:picLocks noChangeAspect="1"/>
          </p:cNvPicPr>
          <p:nvPr/>
        </p:nvPicPr>
        <p:blipFill>
          <a:blip r:embed="rId1">
            <a:lum contrast="-2000"/>
          </a:blip>
          <a:stretch>
            <a:fillRect/>
          </a:stretch>
        </p:blipFill>
        <p:spPr>
          <a:xfrm>
            <a:off x="932498" y="1617319"/>
            <a:ext cx="4738500" cy="486000"/>
          </a:xfrm>
          <a:prstGeom prst="rect">
            <a:avLst/>
          </a:prstGeom>
        </p:spPr>
      </p:pic>
      <p:sp>
        <p:nvSpPr>
          <p:cNvPr id="8" name="文本框 7"/>
          <p:cNvSpPr txBox="1"/>
          <p:nvPr/>
        </p:nvSpPr>
        <p:spPr>
          <a:xfrm>
            <a:off x="932498" y="4109059"/>
            <a:ext cx="4694396" cy="299085"/>
          </a:xfrm>
          <a:prstGeom prst="rect">
            <a:avLst/>
          </a:prstGeom>
          <a:noFill/>
        </p:spPr>
        <p:txBody>
          <a:bodyPr wrap="square" rtlCol="0">
            <a:spAutoFit/>
          </a:bodyPr>
          <a:lstStyle/>
          <a:p>
            <a:pPr marL="285750" indent="-285750">
              <a:buFont typeface="Wingdings" panose="05000000000000000000" charset="0"/>
              <a:buChar char="Ø"/>
            </a:pPr>
            <a:r>
              <a:rPr lang="zh-CN" altLang="en-US" sz="1350"/>
              <a:t>主要发生在</a:t>
            </a:r>
            <a:r>
              <a:rPr lang="zh-CN" altLang="en-US" sz="1350">
                <a:solidFill>
                  <a:srgbClr val="FF0000"/>
                </a:solidFill>
              </a:rPr>
              <a:t>萃取精馏系统</a:t>
            </a:r>
            <a:endParaRPr lang="zh-CN" altLang="en-US" sz="1350">
              <a:solidFill>
                <a:srgbClr val="FF0000"/>
              </a:solidFill>
            </a:endParaRPr>
          </a:p>
        </p:txBody>
      </p:sp>
      <p:grpSp>
        <p:nvGrpSpPr>
          <p:cNvPr id="14" name="组合 13"/>
          <p:cNvGrpSpPr/>
          <p:nvPr/>
        </p:nvGrpSpPr>
        <p:grpSpPr>
          <a:xfrm>
            <a:off x="5871686" y="1545881"/>
            <a:ext cx="3030379" cy="2269808"/>
            <a:chOff x="12423" y="2613"/>
            <a:chExt cx="6363" cy="4766"/>
          </a:xfrm>
        </p:grpSpPr>
        <p:pic>
          <p:nvPicPr>
            <p:cNvPr id="100" name="图片 100"/>
            <p:cNvPicPr/>
            <p:nvPr/>
          </p:nvPicPr>
          <p:blipFill>
            <a:blip r:embed="rId2"/>
            <a:stretch>
              <a:fillRect/>
            </a:stretch>
          </p:blipFill>
          <p:spPr>
            <a:xfrm>
              <a:off x="12423" y="4996"/>
              <a:ext cx="3157" cy="2383"/>
            </a:xfrm>
            <a:prstGeom prst="rect">
              <a:avLst/>
            </a:prstGeom>
          </p:spPr>
        </p:pic>
        <p:pic>
          <p:nvPicPr>
            <p:cNvPr id="99" name="图片 99" descr="83ffe09cd31e401af99b2367aac35b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5580" y="4996"/>
              <a:ext cx="3206" cy="2383"/>
            </a:xfrm>
            <a:prstGeom prst="rect">
              <a:avLst/>
            </a:prstGeom>
            <a:noFill/>
            <a:ln>
              <a:noFill/>
            </a:ln>
          </p:spPr>
        </p:pic>
        <p:pic>
          <p:nvPicPr>
            <p:cNvPr id="98" name="图片 98" descr="e562c34602af7e96a0b68b8a2c9656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2423" y="2613"/>
              <a:ext cx="3162" cy="2383"/>
            </a:xfrm>
            <a:prstGeom prst="rect">
              <a:avLst/>
            </a:prstGeom>
            <a:noFill/>
            <a:ln>
              <a:noFill/>
            </a:ln>
          </p:spPr>
        </p:pic>
        <p:sp>
          <p:nvSpPr>
            <p:cNvPr id="9" name="文本框 8"/>
            <p:cNvSpPr txBox="1"/>
            <p:nvPr/>
          </p:nvSpPr>
          <p:spPr>
            <a:xfrm>
              <a:off x="13404" y="6326"/>
              <a:ext cx="1437" cy="628"/>
            </a:xfrm>
            <a:prstGeom prst="rect">
              <a:avLst/>
            </a:prstGeom>
            <a:noFill/>
          </p:spPr>
          <p:txBody>
            <a:bodyPr wrap="square" rtlCol="0">
              <a:spAutoFit/>
            </a:bodyPr>
            <a:lstStyle/>
            <a:p>
              <a:pPr algn="ctr"/>
              <a:r>
                <a:rPr lang="en-US" altLang="zh-CN" sz="1350">
                  <a:solidFill>
                    <a:srgbClr val="FF0000"/>
                  </a:solidFill>
                  <a:latin typeface="微软雅黑" panose="020B0503020204020204" charset="-122"/>
                  <a:ea typeface="微软雅黑" panose="020B0503020204020204" charset="-122"/>
                </a:rPr>
                <a:t>C-201</a:t>
              </a:r>
              <a:endParaRPr lang="en-US" altLang="zh-CN" sz="1350">
                <a:solidFill>
                  <a:srgbClr val="FF0000"/>
                </a:solidFill>
                <a:latin typeface="微软雅黑" panose="020B0503020204020204" charset="-122"/>
                <a:ea typeface="微软雅黑" panose="020B0503020204020204" charset="-122"/>
              </a:endParaRPr>
            </a:p>
          </p:txBody>
        </p:sp>
        <p:sp>
          <p:nvSpPr>
            <p:cNvPr id="10" name="文本框 9"/>
            <p:cNvSpPr txBox="1"/>
            <p:nvPr/>
          </p:nvSpPr>
          <p:spPr>
            <a:xfrm>
              <a:off x="13271" y="4048"/>
              <a:ext cx="1440" cy="628"/>
            </a:xfrm>
            <a:prstGeom prst="rect">
              <a:avLst/>
            </a:prstGeom>
            <a:noFill/>
          </p:spPr>
          <p:txBody>
            <a:bodyPr wrap="square" rtlCol="0">
              <a:spAutoFit/>
            </a:bodyPr>
            <a:lstStyle/>
            <a:p>
              <a:pPr algn="ctr"/>
              <a:r>
                <a:rPr lang="en-US" altLang="zh-CN" sz="1350">
                  <a:solidFill>
                    <a:srgbClr val="FF0000"/>
                  </a:solidFill>
                  <a:latin typeface="微软雅黑" panose="020B0503020204020204" charset="-122"/>
                  <a:ea typeface="微软雅黑" panose="020B0503020204020204" charset="-122"/>
                </a:rPr>
                <a:t>E-104</a:t>
              </a:r>
              <a:endParaRPr lang="en-US" altLang="zh-CN" sz="1350">
                <a:solidFill>
                  <a:srgbClr val="FF0000"/>
                </a:solidFill>
                <a:latin typeface="微软雅黑" panose="020B0503020204020204" charset="-122"/>
                <a:ea typeface="微软雅黑" panose="020B0503020204020204" charset="-122"/>
              </a:endParaRPr>
            </a:p>
          </p:txBody>
        </p:sp>
        <p:sp>
          <p:nvSpPr>
            <p:cNvPr id="11" name="文本框 10"/>
            <p:cNvSpPr txBox="1"/>
            <p:nvPr/>
          </p:nvSpPr>
          <p:spPr>
            <a:xfrm>
              <a:off x="16474" y="6308"/>
              <a:ext cx="1433" cy="628"/>
            </a:xfrm>
            <a:prstGeom prst="rect">
              <a:avLst/>
            </a:prstGeom>
            <a:noFill/>
          </p:spPr>
          <p:txBody>
            <a:bodyPr wrap="square" rtlCol="0">
              <a:spAutoFit/>
            </a:bodyPr>
            <a:lstStyle/>
            <a:p>
              <a:pPr algn="ctr"/>
              <a:r>
                <a:rPr lang="en-US" altLang="zh-CN" sz="1350">
                  <a:solidFill>
                    <a:srgbClr val="FF0000"/>
                  </a:solidFill>
                  <a:latin typeface="微软雅黑" panose="020B0503020204020204" charset="-122"/>
                  <a:ea typeface="微软雅黑" panose="020B0503020204020204" charset="-122"/>
                </a:rPr>
                <a:t>E-201</a:t>
              </a:r>
              <a:endParaRPr lang="en-US" altLang="zh-CN" sz="1350">
                <a:solidFill>
                  <a:srgbClr val="FF0000"/>
                </a:solidFill>
                <a:latin typeface="微软雅黑" panose="020B0503020204020204" charset="-122"/>
                <a:ea typeface="微软雅黑" panose="020B0503020204020204" charset="-122"/>
              </a:endParaRPr>
            </a:p>
          </p:txBody>
        </p:sp>
        <p:pic>
          <p:nvPicPr>
            <p:cNvPr id="53" name="图片 53" descr="9c8007c95b000181fb3e99d8ab551d4"/>
            <p:cNvPicPr>
              <a:picLocks noChangeAspect="1"/>
            </p:cNvPicPr>
            <p:nvPr/>
          </p:nvPicPr>
          <p:blipFill>
            <a:blip r:embed="rId5"/>
            <a:stretch>
              <a:fillRect/>
            </a:stretch>
          </p:blipFill>
          <p:spPr>
            <a:xfrm>
              <a:off x="15579" y="2613"/>
              <a:ext cx="3207" cy="2383"/>
            </a:xfrm>
            <a:prstGeom prst="rect">
              <a:avLst/>
            </a:prstGeom>
          </p:spPr>
        </p:pic>
        <p:sp>
          <p:nvSpPr>
            <p:cNvPr id="13" name="文本框 12"/>
            <p:cNvSpPr txBox="1"/>
            <p:nvPr/>
          </p:nvSpPr>
          <p:spPr>
            <a:xfrm>
              <a:off x="16464" y="4048"/>
              <a:ext cx="2000" cy="628"/>
            </a:xfrm>
            <a:prstGeom prst="rect">
              <a:avLst/>
            </a:prstGeom>
            <a:noFill/>
          </p:spPr>
          <p:txBody>
            <a:bodyPr wrap="square" rtlCol="0">
              <a:spAutoFit/>
            </a:bodyPr>
            <a:lstStyle/>
            <a:p>
              <a:pPr algn="ctr"/>
              <a:r>
                <a:rPr lang="en-US" altLang="zh-CN" sz="1350">
                  <a:solidFill>
                    <a:srgbClr val="FF0000"/>
                  </a:solidFill>
                  <a:latin typeface="微软雅黑" panose="020B0503020204020204" charset="-122"/>
                  <a:ea typeface="微软雅黑" panose="020B0503020204020204" charset="-122"/>
                </a:rPr>
                <a:t>D-103</a:t>
              </a:r>
              <a:endParaRPr lang="en-US" altLang="zh-CN" sz="1350">
                <a:solidFill>
                  <a:srgbClr val="FF0000"/>
                </a:solidFill>
                <a:latin typeface="微软雅黑" panose="020B0503020204020204" charset="-122"/>
                <a:ea typeface="微软雅黑" panose="020B0503020204020204" charset="-122"/>
              </a:endParaRPr>
            </a:p>
          </p:txBody>
        </p:sp>
      </p:grpSp>
      <p:sp>
        <p:nvSpPr>
          <p:cNvPr id="16" name="文本框 15"/>
          <p:cNvSpPr txBox="1"/>
          <p:nvPr/>
        </p:nvSpPr>
        <p:spPr>
          <a:xfrm>
            <a:off x="6493193" y="3962850"/>
            <a:ext cx="1908334"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2.4 </a:t>
            </a:r>
            <a:r>
              <a:rPr lang="zh-CN" altLang="en-US" sz="1050">
                <a:latin typeface="微软雅黑" panose="020B0503020204020204" charset="-122"/>
                <a:ea typeface="微软雅黑" panose="020B0503020204020204" charset="-122"/>
                <a:cs typeface="微软雅黑" panose="020B0503020204020204" charset="-122"/>
              </a:rPr>
              <a:t>丁二烯热聚物堵塞设备</a:t>
            </a:r>
            <a:endParaRPr lang="zh-CN" altLang="en-US" sz="10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5342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2.4 </a:t>
            </a:r>
            <a:r>
              <a:rPr lang="zh-CN" altLang="en-US" sz="2100" b="1" dirty="0">
                <a:latin typeface="微软雅黑" panose="020B0503020204020204" charset="-122"/>
                <a:ea typeface="微软雅黑" panose="020B0503020204020204" charset="-122"/>
                <a:cs typeface="微软雅黑" panose="020B0503020204020204" charset="-122"/>
              </a:rPr>
              <a:t>丁二烯过氧化物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3368966"/>
            <a:ext cx="7729538" cy="1014730"/>
          </a:xfrm>
          <a:prstGeom prst="rect">
            <a:avLst/>
          </a:prstGeom>
          <a:noFill/>
          <a:ln w="9525">
            <a:noFill/>
          </a:ln>
        </p:spPr>
        <p:txBody>
          <a:bodyPr wrap="square">
            <a:spAutoFit/>
          </a:bodyPr>
          <a:lstStyle/>
          <a:p>
            <a:pPr marL="342900" indent="-342900">
              <a:lnSpc>
                <a:spcPct val="200000"/>
              </a:lnSpc>
              <a:buFont typeface="Wingdings" panose="05000000000000000000" charset="0"/>
              <a:buChar char="Ø"/>
            </a:pPr>
            <a:r>
              <a:rPr lang="zh-CN" sz="1500" b="0">
                <a:latin typeface="微软雅黑" panose="020B0503020204020204" charset="-122"/>
                <a:ea typeface="微软雅黑" panose="020B0503020204020204" charset="-122"/>
                <a:cs typeface="微软雅黑" panose="020B0503020204020204" charset="-122"/>
              </a:rPr>
              <a:t>外观：密度比丁二烯大（</a:t>
            </a:r>
            <a:r>
              <a:rPr lang="zh-CN" sz="1500" b="0">
                <a:solidFill>
                  <a:srgbClr val="FF0000"/>
                </a:solidFill>
                <a:latin typeface="微软雅黑" panose="020B0503020204020204" charset="-122"/>
                <a:ea typeface="微软雅黑" panose="020B0503020204020204" charset="-122"/>
                <a:cs typeface="微软雅黑" panose="020B0503020204020204" charset="-122"/>
              </a:rPr>
              <a:t>在液体丁二烯底部析出形成第二液相</a:t>
            </a:r>
            <a:r>
              <a:rPr lang="zh-CN" sz="1500" b="0">
                <a:latin typeface="微软雅黑" panose="020B0503020204020204" charset="-122"/>
                <a:ea typeface="微软雅黑" panose="020B0503020204020204" charset="-122"/>
                <a:cs typeface="微软雅黑" panose="020B0503020204020204" charset="-122"/>
              </a:rPr>
              <a:t>）</a:t>
            </a:r>
            <a:r>
              <a:rPr lang="en-US" altLang="zh-CN" sz="1500" b="0">
                <a:latin typeface="微软雅黑" panose="020B0503020204020204" charset="-122"/>
                <a:ea typeface="微软雅黑" panose="020B0503020204020204" charset="-122"/>
                <a:cs typeface="微软雅黑" panose="020B0503020204020204" charset="-122"/>
              </a:rPr>
              <a:t>,</a:t>
            </a:r>
            <a:r>
              <a:rPr lang="zh-CN" sz="1500" b="0">
                <a:latin typeface="微软雅黑" panose="020B0503020204020204" charset="-122"/>
                <a:ea typeface="微软雅黑" panose="020B0503020204020204" charset="-122"/>
                <a:cs typeface="微软雅黑" panose="020B0503020204020204" charset="-122"/>
              </a:rPr>
              <a:t>粘性、淡黄色油性液</a:t>
            </a:r>
            <a:endParaRPr lang="zh-CN" sz="1500" b="0">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Wingdings" panose="05000000000000000000" charset="0"/>
              <a:buChar char="Ø"/>
            </a:pPr>
            <a:r>
              <a:rPr lang="zh-CN" sz="1500" b="0">
                <a:latin typeface="微软雅黑" panose="020B0503020204020204" charset="-122"/>
                <a:ea typeface="微软雅黑" panose="020B0503020204020204" charset="-122"/>
                <a:cs typeface="微软雅黑" panose="020B0503020204020204" charset="-122"/>
              </a:rPr>
              <a:t>化学性质：过氧键O-O键能较小，容易断裂，</a:t>
            </a:r>
            <a:r>
              <a:rPr lang="zh-CN" sz="1500" b="0">
                <a:solidFill>
                  <a:srgbClr val="FF0000"/>
                </a:solidFill>
                <a:latin typeface="微软雅黑" panose="020B0503020204020204" charset="-122"/>
                <a:ea typeface="微软雅黑" panose="020B0503020204020204" charset="-122"/>
                <a:cs typeface="微软雅黑" panose="020B0503020204020204" charset="-122"/>
              </a:rPr>
              <a:t>稳定性差</a:t>
            </a:r>
            <a:endParaRPr lang="zh-CN" altLang="en-US" sz="1500" b="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8" name="文本框 57"/>
          <p:cNvSpPr txBox="1"/>
          <p:nvPr/>
        </p:nvSpPr>
        <p:spPr>
          <a:xfrm>
            <a:off x="933450" y="865796"/>
            <a:ext cx="7146608" cy="299085"/>
          </a:xfrm>
          <a:prstGeom prst="rect">
            <a:avLst/>
          </a:prstGeom>
          <a:noFill/>
        </p:spPr>
        <p:txBody>
          <a:bodyPr wrap="square" rtlCol="0">
            <a:spAutoFit/>
          </a:bodyPr>
          <a:lstStyle/>
          <a:p>
            <a:pPr marL="285750" indent="-285750">
              <a:buFont typeface="Wingdings" panose="05000000000000000000" charset="0"/>
              <a:buChar char="Ø"/>
            </a:pPr>
            <a:r>
              <a:rPr lang="en-US" altLang="zh-CN" sz="1350">
                <a:latin typeface="微软雅黑" panose="020B0503020204020204" charset="-122"/>
                <a:ea typeface="微软雅黑" panose="020B0503020204020204" charset="-122"/>
                <a:cs typeface="微软雅黑" panose="020B0503020204020204" charset="-122"/>
              </a:rPr>
              <a:t>1</a:t>
            </a:r>
            <a:r>
              <a:rPr lang="zh-CN" altLang="en-US" sz="1350">
                <a:latin typeface="微软雅黑" panose="020B0503020204020204" charset="-122"/>
                <a:ea typeface="微软雅黑" panose="020B0503020204020204" charset="-122"/>
                <a:cs typeface="微软雅黑" panose="020B0503020204020204" charset="-122"/>
              </a:rPr>
              <a:t>，</a:t>
            </a:r>
            <a:r>
              <a:rPr lang="en-US" altLang="zh-CN" sz="1350">
                <a:latin typeface="微软雅黑" panose="020B0503020204020204" charset="-122"/>
                <a:ea typeface="微软雅黑" panose="020B0503020204020204" charset="-122"/>
                <a:cs typeface="微软雅黑" panose="020B0503020204020204" charset="-122"/>
              </a:rPr>
              <a:t>3-</a:t>
            </a:r>
            <a:r>
              <a:rPr lang="zh-CN" altLang="en-US" sz="1350">
                <a:latin typeface="微软雅黑" panose="020B0503020204020204" charset="-122"/>
                <a:ea typeface="微软雅黑" panose="020B0503020204020204" charset="-122"/>
                <a:cs typeface="微软雅黑" panose="020B0503020204020204" charset="-122"/>
              </a:rPr>
              <a:t>丁二烯与系统中的</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氧</a:t>
            </a:r>
            <a:r>
              <a:rPr lang="zh-CN" altLang="en-US" sz="1350">
                <a:latin typeface="微软雅黑" panose="020B0503020204020204" charset="-122"/>
                <a:ea typeface="微软雅黑" panose="020B0503020204020204" charset="-122"/>
                <a:cs typeface="微软雅黑" panose="020B0503020204020204" charset="-122"/>
              </a:rPr>
              <a:t>发生氧化反应生成</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过氧化物</a:t>
            </a:r>
            <a:r>
              <a:rPr lang="zh-CN" altLang="en-US" sz="1350">
                <a:latin typeface="微软雅黑" panose="020B0503020204020204" charset="-122"/>
                <a:ea typeface="微软雅黑" panose="020B0503020204020204" charset="-122"/>
                <a:cs typeface="微软雅黑" panose="020B0503020204020204" charset="-122"/>
              </a:rPr>
              <a:t>：</a:t>
            </a:r>
            <a:endParaRPr lang="zh-CN" altLang="en-US" sz="1350">
              <a:latin typeface="微软雅黑" panose="020B0503020204020204" charset="-122"/>
              <a:ea typeface="微软雅黑" panose="020B0503020204020204" charset="-122"/>
              <a:cs typeface="微软雅黑" panose="020B0503020204020204" charset="-122"/>
            </a:endParaRPr>
          </a:p>
        </p:txBody>
      </p:sp>
      <p:pic>
        <p:nvPicPr>
          <p:cNvPr id="59" name="图片 58"/>
          <p:cNvPicPr>
            <a:picLocks noChangeAspect="1"/>
          </p:cNvPicPr>
          <p:nvPr/>
        </p:nvPicPr>
        <p:blipFill>
          <a:blip r:embed="rId1"/>
          <a:stretch>
            <a:fillRect/>
          </a:stretch>
        </p:blipFill>
        <p:spPr>
          <a:xfrm>
            <a:off x="1992154" y="1315852"/>
            <a:ext cx="5029200" cy="18788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5342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2.4 </a:t>
            </a:r>
            <a:r>
              <a:rPr lang="zh-CN" altLang="en-US" sz="2100" b="1" dirty="0">
                <a:latin typeface="微软雅黑" panose="020B0503020204020204" charset="-122"/>
                <a:ea typeface="微软雅黑" panose="020B0503020204020204" charset="-122"/>
                <a:cs typeface="微软雅黑" panose="020B0503020204020204" charset="-122"/>
              </a:rPr>
              <a:t>丁二烯过氧化物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1017746" y="816742"/>
            <a:ext cx="7375684" cy="1337945"/>
          </a:xfrm>
          <a:prstGeom prst="rect">
            <a:avLst/>
          </a:prstGeom>
          <a:noFill/>
        </p:spPr>
        <p:txBody>
          <a:bodyPr wrap="square" rtlCol="0">
            <a:spAutoFit/>
          </a:bodyPr>
          <a:lstStyle/>
          <a:p>
            <a:pPr marL="285750" indent="-285750">
              <a:lnSpc>
                <a:spcPct val="150000"/>
              </a:lnSpc>
              <a:buFont typeface="Wingdings" panose="05000000000000000000" charset="0"/>
              <a:buChar char="Ø"/>
            </a:pPr>
            <a:r>
              <a:rPr lang="zh-CN" altLang="en-US" sz="1350" b="1">
                <a:latin typeface="微软雅黑" panose="020B0503020204020204" charset="-122"/>
                <a:ea typeface="微软雅黑" panose="020B0503020204020204" charset="-122"/>
                <a:cs typeface="微软雅黑" panose="020B0503020204020204" charset="-122"/>
              </a:rPr>
              <a:t>丁二烯过氧化物反应机理：</a:t>
            </a:r>
            <a:endParaRPr lang="zh-CN" altLang="en-US" sz="1350" b="1">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buFont typeface="Wingdings" panose="05000000000000000000" charset="0"/>
              <a:buNone/>
            </a:pPr>
            <a:r>
              <a:rPr lang="zh-CN" altLang="en-US" sz="1350">
                <a:latin typeface="微软雅黑" panose="020B0503020204020204" charset="-122"/>
                <a:ea typeface="微软雅黑" panose="020B0503020204020204" charset="-122"/>
                <a:cs typeface="微软雅黑" panose="020B0503020204020204" charset="-122"/>
              </a:rPr>
              <a:t>丁二烯与氧气反应生成过氧化物有两种结构，一种是</a:t>
            </a:r>
            <a:r>
              <a:rPr lang="en-US" altLang="zh-CN" sz="1350">
                <a:latin typeface="微软雅黑" panose="020B0503020204020204" charset="-122"/>
                <a:ea typeface="微软雅黑" panose="020B0503020204020204" charset="-122"/>
                <a:cs typeface="微软雅黑" panose="020B0503020204020204" charset="-122"/>
              </a:rPr>
              <a:t>1,4</a:t>
            </a:r>
            <a:r>
              <a:rPr lang="zh-CN" altLang="en-US" sz="1350">
                <a:latin typeface="微软雅黑" panose="020B0503020204020204" charset="-122"/>
                <a:ea typeface="微软雅黑" panose="020B0503020204020204" charset="-122"/>
                <a:cs typeface="微软雅黑" panose="020B0503020204020204" charset="-122"/>
              </a:rPr>
              <a:t>断键（</a:t>
            </a:r>
            <a:r>
              <a:rPr lang="en-US" altLang="zh-CN" sz="1350">
                <a:latin typeface="微软雅黑" panose="020B0503020204020204" charset="-122"/>
                <a:ea typeface="微软雅黑" panose="020B0503020204020204" charset="-122"/>
                <a:cs typeface="微软雅黑" panose="020B0503020204020204" charset="-122"/>
              </a:rPr>
              <a:t>1</a:t>
            </a:r>
            <a:r>
              <a:rPr lang="zh-CN" altLang="en-US" sz="1350">
                <a:latin typeface="微软雅黑" panose="020B0503020204020204" charset="-122"/>
                <a:ea typeface="微软雅黑" panose="020B0503020204020204" charset="-122"/>
                <a:cs typeface="微软雅黑" panose="020B0503020204020204" charset="-122"/>
              </a:rPr>
              <a:t>号碳和</a:t>
            </a:r>
            <a:r>
              <a:rPr lang="en-US" altLang="zh-CN" sz="1350">
                <a:latin typeface="微软雅黑" panose="020B0503020204020204" charset="-122"/>
                <a:ea typeface="微软雅黑" panose="020B0503020204020204" charset="-122"/>
                <a:cs typeface="微软雅黑" panose="020B0503020204020204" charset="-122"/>
              </a:rPr>
              <a:t>2</a:t>
            </a:r>
            <a:r>
              <a:rPr lang="zh-CN" altLang="en-US" sz="1350">
                <a:latin typeface="微软雅黑" panose="020B0503020204020204" charset="-122"/>
                <a:ea typeface="微软雅黑" panose="020B0503020204020204" charset="-122"/>
                <a:cs typeface="微软雅黑" panose="020B0503020204020204" charset="-122"/>
              </a:rPr>
              <a:t>号碳之间的双键以及</a:t>
            </a:r>
            <a:r>
              <a:rPr lang="en-US" altLang="zh-CN" sz="1350">
                <a:latin typeface="微软雅黑" panose="020B0503020204020204" charset="-122"/>
                <a:ea typeface="微软雅黑" panose="020B0503020204020204" charset="-122"/>
                <a:cs typeface="微软雅黑" panose="020B0503020204020204" charset="-122"/>
              </a:rPr>
              <a:t>3</a:t>
            </a:r>
            <a:r>
              <a:rPr lang="zh-CN" altLang="en-US" sz="1350">
                <a:latin typeface="微软雅黑" panose="020B0503020204020204" charset="-122"/>
                <a:ea typeface="微软雅黑" panose="020B0503020204020204" charset="-122"/>
                <a:cs typeface="微软雅黑" panose="020B0503020204020204" charset="-122"/>
              </a:rPr>
              <a:t>号碳与四号碳之间的双键打开变单键，</a:t>
            </a:r>
            <a:r>
              <a:rPr lang="en-US" altLang="zh-CN" sz="1350">
                <a:latin typeface="微软雅黑" panose="020B0503020204020204" charset="-122"/>
                <a:ea typeface="微软雅黑" panose="020B0503020204020204" charset="-122"/>
                <a:cs typeface="微软雅黑" panose="020B0503020204020204" charset="-122"/>
              </a:rPr>
              <a:t>2</a:t>
            </a:r>
            <a:r>
              <a:rPr lang="zh-CN" altLang="en-US" sz="1350">
                <a:latin typeface="微软雅黑" panose="020B0503020204020204" charset="-122"/>
                <a:ea typeface="微软雅黑" panose="020B0503020204020204" charset="-122"/>
                <a:cs typeface="微软雅黑" panose="020B0503020204020204" charset="-122"/>
              </a:rPr>
              <a:t>号碳和</a:t>
            </a:r>
            <a:r>
              <a:rPr lang="en-US" altLang="zh-CN" sz="1350">
                <a:latin typeface="微软雅黑" panose="020B0503020204020204" charset="-122"/>
                <a:ea typeface="微软雅黑" panose="020B0503020204020204" charset="-122"/>
                <a:cs typeface="微软雅黑" panose="020B0503020204020204" charset="-122"/>
              </a:rPr>
              <a:t>3</a:t>
            </a:r>
            <a:r>
              <a:rPr lang="zh-CN" altLang="en-US" sz="1350">
                <a:latin typeface="微软雅黑" panose="020B0503020204020204" charset="-122"/>
                <a:ea typeface="微软雅黑" panose="020B0503020204020204" charset="-122"/>
                <a:cs typeface="微软雅黑" panose="020B0503020204020204" charset="-122"/>
              </a:rPr>
              <a:t>号碳之间成双键），生成</a:t>
            </a:r>
            <a:r>
              <a:rPr lang="en-US" altLang="zh-CN" sz="1350">
                <a:latin typeface="微软雅黑" panose="020B0503020204020204" charset="-122"/>
                <a:ea typeface="微软雅黑" panose="020B0503020204020204" charset="-122"/>
                <a:cs typeface="微软雅黑" panose="020B0503020204020204" charset="-122"/>
                <a:sym typeface="+mn-ea"/>
              </a:rPr>
              <a:t>1,4</a:t>
            </a:r>
            <a:r>
              <a:rPr lang="zh-CN" altLang="en-US" sz="1350">
                <a:latin typeface="微软雅黑" panose="020B0503020204020204" charset="-122"/>
                <a:ea typeface="微软雅黑" panose="020B0503020204020204" charset="-122"/>
                <a:cs typeface="微软雅黑" panose="020B0503020204020204" charset="-122"/>
                <a:sym typeface="+mn-ea"/>
              </a:rPr>
              <a:t>结构过氧化物。另一种是</a:t>
            </a:r>
            <a:r>
              <a:rPr lang="en-US" altLang="zh-CN" sz="1350">
                <a:latin typeface="微软雅黑" panose="020B0503020204020204" charset="-122"/>
                <a:ea typeface="微软雅黑" panose="020B0503020204020204" charset="-122"/>
                <a:cs typeface="微软雅黑" panose="020B0503020204020204" charset="-122"/>
                <a:sym typeface="+mn-ea"/>
              </a:rPr>
              <a:t>1,2</a:t>
            </a:r>
            <a:r>
              <a:rPr lang="zh-CN" altLang="en-US" sz="1350">
                <a:latin typeface="微软雅黑" panose="020B0503020204020204" charset="-122"/>
                <a:ea typeface="微软雅黑" panose="020B0503020204020204" charset="-122"/>
                <a:cs typeface="微软雅黑" panose="020B0503020204020204" charset="-122"/>
                <a:sym typeface="+mn-ea"/>
              </a:rPr>
              <a:t>断键（</a:t>
            </a:r>
            <a:r>
              <a:rPr lang="en-US" altLang="zh-CN" sz="1350">
                <a:latin typeface="微软雅黑" panose="020B0503020204020204" charset="-122"/>
                <a:ea typeface="微软雅黑" panose="020B0503020204020204" charset="-122"/>
                <a:cs typeface="微软雅黑" panose="020B0503020204020204" charset="-122"/>
                <a:sym typeface="+mn-ea"/>
              </a:rPr>
              <a:t>1</a:t>
            </a:r>
            <a:r>
              <a:rPr lang="zh-CN" altLang="en-US" sz="1350">
                <a:latin typeface="微软雅黑" panose="020B0503020204020204" charset="-122"/>
                <a:ea typeface="微软雅黑" panose="020B0503020204020204" charset="-122"/>
                <a:cs typeface="微软雅黑" panose="020B0503020204020204" charset="-122"/>
                <a:sym typeface="+mn-ea"/>
              </a:rPr>
              <a:t>号碳和</a:t>
            </a:r>
            <a:r>
              <a:rPr lang="en-US" altLang="zh-CN" sz="1350">
                <a:latin typeface="微软雅黑" panose="020B0503020204020204" charset="-122"/>
                <a:ea typeface="微软雅黑" panose="020B0503020204020204" charset="-122"/>
                <a:cs typeface="微软雅黑" panose="020B0503020204020204" charset="-122"/>
                <a:sym typeface="+mn-ea"/>
              </a:rPr>
              <a:t>2</a:t>
            </a:r>
            <a:r>
              <a:rPr lang="zh-CN" altLang="en-US" sz="1350">
                <a:latin typeface="微软雅黑" panose="020B0503020204020204" charset="-122"/>
                <a:ea typeface="微软雅黑" panose="020B0503020204020204" charset="-122"/>
                <a:cs typeface="微软雅黑" panose="020B0503020204020204" charset="-122"/>
                <a:sym typeface="+mn-ea"/>
              </a:rPr>
              <a:t>号碳之间双键打开），生成</a:t>
            </a:r>
            <a:r>
              <a:rPr lang="en-US" altLang="zh-CN" sz="1350">
                <a:latin typeface="微软雅黑" panose="020B0503020204020204" charset="-122"/>
                <a:ea typeface="微软雅黑" panose="020B0503020204020204" charset="-122"/>
                <a:cs typeface="微软雅黑" panose="020B0503020204020204" charset="-122"/>
                <a:sym typeface="+mn-ea"/>
              </a:rPr>
              <a:t>1,2</a:t>
            </a:r>
            <a:r>
              <a:rPr lang="zh-CN" altLang="en-US" sz="1350">
                <a:latin typeface="微软雅黑" panose="020B0503020204020204" charset="-122"/>
                <a:ea typeface="微软雅黑" panose="020B0503020204020204" charset="-122"/>
                <a:cs typeface="微软雅黑" panose="020B0503020204020204" charset="-122"/>
                <a:sym typeface="+mn-ea"/>
              </a:rPr>
              <a:t>结构过氧化物</a:t>
            </a:r>
            <a:endParaRPr lang="zh-CN" altLang="en-US" sz="1350">
              <a:latin typeface="微软雅黑" panose="020B0503020204020204" charset="-122"/>
              <a:ea typeface="微软雅黑" panose="020B0503020204020204" charset="-122"/>
              <a:cs typeface="微软雅黑" panose="020B0503020204020204" charset="-122"/>
              <a:sym typeface="+mn-ea"/>
            </a:endParaRPr>
          </a:p>
        </p:txBody>
      </p:sp>
      <p:grpSp>
        <p:nvGrpSpPr>
          <p:cNvPr id="17" name="组合 16"/>
          <p:cNvGrpSpPr/>
          <p:nvPr/>
        </p:nvGrpSpPr>
        <p:grpSpPr>
          <a:xfrm>
            <a:off x="1728788" y="2241682"/>
            <a:ext cx="6516529" cy="2286000"/>
            <a:chOff x="3630" y="4706"/>
            <a:chExt cx="13683" cy="4800"/>
          </a:xfrm>
        </p:grpSpPr>
        <p:graphicFrame>
          <p:nvGraphicFramePr>
            <p:cNvPr id="2" name="对象 1">
              <a:hlinkClick r:id="" action="ppaction://ole?verb=0"/>
            </p:cNvPr>
            <p:cNvGraphicFramePr>
              <a:graphicFrameLocks noChangeAspect="1"/>
            </p:cNvGraphicFramePr>
            <p:nvPr/>
          </p:nvGraphicFramePr>
          <p:xfrm>
            <a:off x="8880" y="5210"/>
            <a:ext cx="1440" cy="380"/>
          </p:xfrm>
          <a:graphic>
            <a:graphicData uri="http://schemas.openxmlformats.org/presentationml/2006/ole">
              <mc:AlternateContent xmlns:mc="http://schemas.openxmlformats.org/markup-compatibility/2006">
                <mc:Choice xmlns:v="urn:schemas-microsoft-com:vml" Requires="v">
                  <p:oleObj spid="_x0000_s1072" name="" r:id="rId1" imgW="914400" imgH="241300" progId="Equation.KSEE3">
                    <p:embed/>
                  </p:oleObj>
                </mc:Choice>
                <mc:Fallback>
                  <p:oleObj name="" r:id="rId1" imgW="914400" imgH="241300" progId="Equation.KSEE3">
                    <p:embed/>
                    <p:pic>
                      <p:nvPicPr>
                        <p:cNvPr id="0" name="图片 1024"/>
                        <p:cNvPicPr/>
                        <p:nvPr/>
                      </p:nvPicPr>
                      <p:blipFill>
                        <a:blip r:embed="rId2"/>
                        <a:stretch>
                          <a:fillRect/>
                        </a:stretch>
                      </p:blipFill>
                      <p:spPr>
                        <a:xfrm>
                          <a:off x="8880" y="5210"/>
                          <a:ext cx="1440" cy="38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8880" y="5210"/>
            <a:ext cx="1440" cy="380"/>
          </p:xfrm>
          <a:graphic>
            <a:graphicData uri="http://schemas.openxmlformats.org/presentationml/2006/ole">
              <mc:AlternateContent xmlns:mc="http://schemas.openxmlformats.org/markup-compatibility/2006">
                <mc:Choice xmlns:v="urn:schemas-microsoft-com:vml" Requires="v">
                  <p:oleObj spid="_x0000_s1073" name="" r:id="rId3" imgW="914400" imgH="241300" progId="Equation.KSEE3">
                    <p:embed/>
                  </p:oleObj>
                </mc:Choice>
                <mc:Fallback>
                  <p:oleObj name="" r:id="rId3" imgW="914400" imgH="241300" progId="Equation.KSEE3">
                    <p:embed/>
                    <p:pic>
                      <p:nvPicPr>
                        <p:cNvPr id="0" name="图片 1025"/>
                        <p:cNvPicPr/>
                        <p:nvPr/>
                      </p:nvPicPr>
                      <p:blipFill>
                        <a:blip r:embed="rId2"/>
                        <a:stretch>
                          <a:fillRect/>
                        </a:stretch>
                      </p:blipFill>
                      <p:spPr>
                        <a:xfrm>
                          <a:off x="8880" y="5210"/>
                          <a:ext cx="1440" cy="38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8880" y="5210"/>
            <a:ext cx="1440" cy="380"/>
          </p:xfrm>
          <a:graphic>
            <a:graphicData uri="http://schemas.openxmlformats.org/presentationml/2006/ole">
              <mc:AlternateContent xmlns:mc="http://schemas.openxmlformats.org/markup-compatibility/2006">
                <mc:Choice xmlns:v="urn:schemas-microsoft-com:vml" Requires="v">
                  <p:oleObj spid="_x0000_s1074" name="" r:id="rId4" imgW="914400" imgH="241300" progId="Equation.KSEE3">
                    <p:embed/>
                  </p:oleObj>
                </mc:Choice>
                <mc:Fallback>
                  <p:oleObj name="" r:id="rId4" imgW="914400" imgH="241300" progId="Equation.KSEE3">
                    <p:embed/>
                    <p:pic>
                      <p:nvPicPr>
                        <p:cNvPr id="0" name="图片 1029"/>
                        <p:cNvPicPr/>
                        <p:nvPr/>
                      </p:nvPicPr>
                      <p:blipFill>
                        <a:blip r:embed="rId2"/>
                        <a:stretch>
                          <a:fillRect/>
                        </a:stretch>
                      </p:blipFill>
                      <p:spPr>
                        <a:xfrm>
                          <a:off x="8880" y="5210"/>
                          <a:ext cx="1440" cy="380"/>
                        </a:xfrm>
                        <a:prstGeom prst="rect">
                          <a:avLst/>
                        </a:prstGeom>
                      </p:spPr>
                    </p:pic>
                  </p:oleObj>
                </mc:Fallback>
              </mc:AlternateContent>
            </a:graphicData>
          </a:graphic>
        </p:graphicFrame>
        <p:pic>
          <p:nvPicPr>
            <p:cNvPr id="11" name="图片 10"/>
            <p:cNvPicPr>
              <a:picLocks noChangeAspect="1"/>
            </p:cNvPicPr>
            <p:nvPr/>
          </p:nvPicPr>
          <p:blipFill>
            <a:blip r:embed="rId5"/>
            <a:stretch>
              <a:fillRect/>
            </a:stretch>
          </p:blipFill>
          <p:spPr>
            <a:xfrm>
              <a:off x="3630" y="4706"/>
              <a:ext cx="11339" cy="4800"/>
            </a:xfrm>
            <a:prstGeom prst="rect">
              <a:avLst/>
            </a:prstGeom>
          </p:spPr>
        </p:pic>
        <p:sp>
          <p:nvSpPr>
            <p:cNvPr id="15" name="文本框 14"/>
            <p:cNvSpPr txBox="1"/>
            <p:nvPr/>
          </p:nvSpPr>
          <p:spPr>
            <a:xfrm>
              <a:off x="14981" y="5558"/>
              <a:ext cx="1930" cy="1064"/>
            </a:xfrm>
            <a:prstGeom prst="rect">
              <a:avLst/>
            </a:prstGeom>
            <a:noFill/>
          </p:spPr>
          <p:txBody>
            <a:bodyPr wrap="square" rtlCol="0">
              <a:spAutoFit/>
            </a:bodyPr>
            <a:lstStyle/>
            <a:p>
              <a:r>
                <a:rPr lang="zh-CN" altLang="en-US" sz="1350">
                  <a:latin typeface="微软雅黑" panose="020B0503020204020204" charset="-122"/>
                  <a:ea typeface="微软雅黑" panose="020B0503020204020204" charset="-122"/>
                  <a:cs typeface="微软雅黑" panose="020B0503020204020204" charset="-122"/>
                  <a:sym typeface="+mn-ea"/>
                </a:rPr>
                <a:t>（</a:t>
              </a:r>
              <a:r>
                <a:rPr lang="en-US" altLang="zh-CN" sz="1350">
                  <a:latin typeface="微软雅黑" panose="020B0503020204020204" charset="-122"/>
                  <a:ea typeface="微软雅黑" panose="020B0503020204020204" charset="-122"/>
                  <a:cs typeface="微软雅黑" panose="020B0503020204020204" charset="-122"/>
                  <a:sym typeface="+mn-ea"/>
                </a:rPr>
                <a:t>1,4</a:t>
              </a:r>
              <a:r>
                <a:rPr lang="zh-CN" altLang="en-US" sz="1350">
                  <a:latin typeface="微软雅黑" panose="020B0503020204020204" charset="-122"/>
                  <a:ea typeface="微软雅黑" panose="020B0503020204020204" charset="-122"/>
                  <a:cs typeface="微软雅黑" panose="020B0503020204020204" charset="-122"/>
                  <a:sym typeface="+mn-ea"/>
                </a:rPr>
                <a:t>结构）</a:t>
              </a:r>
              <a:endParaRPr lang="zh-CN" altLang="en-US" sz="1350"/>
            </a:p>
          </p:txBody>
        </p:sp>
        <p:sp>
          <p:nvSpPr>
            <p:cNvPr id="16" name="文本框 15"/>
            <p:cNvSpPr txBox="1"/>
            <p:nvPr/>
          </p:nvSpPr>
          <p:spPr>
            <a:xfrm>
              <a:off x="14981" y="8016"/>
              <a:ext cx="2332" cy="628"/>
            </a:xfrm>
            <a:prstGeom prst="rect">
              <a:avLst/>
            </a:prstGeom>
            <a:noFill/>
          </p:spPr>
          <p:txBody>
            <a:bodyPr wrap="none" rtlCol="0" anchor="t">
              <a:spAutoFit/>
            </a:bodyPr>
            <a:lstStyle/>
            <a:p>
              <a:r>
                <a:rPr lang="zh-CN" altLang="en-US" sz="1350">
                  <a:latin typeface="微软雅黑" panose="020B0503020204020204" charset="-122"/>
                  <a:ea typeface="微软雅黑" panose="020B0503020204020204" charset="-122"/>
                  <a:cs typeface="微软雅黑" panose="020B0503020204020204" charset="-122"/>
                  <a:sym typeface="+mn-ea"/>
                </a:rPr>
                <a:t>（</a:t>
              </a:r>
              <a:r>
                <a:rPr lang="en-US" altLang="zh-CN" sz="1350">
                  <a:latin typeface="微软雅黑" panose="020B0503020204020204" charset="-122"/>
                  <a:ea typeface="微软雅黑" panose="020B0503020204020204" charset="-122"/>
                  <a:cs typeface="微软雅黑" panose="020B0503020204020204" charset="-122"/>
                  <a:sym typeface="+mn-ea"/>
                </a:rPr>
                <a:t>1,2</a:t>
              </a:r>
              <a:r>
                <a:rPr lang="zh-CN" altLang="en-US" sz="1350">
                  <a:latin typeface="微软雅黑" panose="020B0503020204020204" charset="-122"/>
                  <a:ea typeface="微软雅黑" panose="020B0503020204020204" charset="-122"/>
                  <a:cs typeface="微软雅黑" panose="020B0503020204020204" charset="-122"/>
                  <a:sym typeface="+mn-ea"/>
                </a:rPr>
                <a:t>结构）</a:t>
              </a:r>
              <a:endParaRPr lang="zh-CN" altLang="en-US" sz="135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5342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2.4 </a:t>
            </a:r>
            <a:r>
              <a:rPr lang="zh-CN" altLang="en-US" sz="2100" b="1" dirty="0">
                <a:latin typeface="微软雅黑" panose="020B0503020204020204" charset="-122"/>
                <a:ea typeface="微软雅黑" panose="020B0503020204020204" charset="-122"/>
                <a:cs typeface="微软雅黑" panose="020B0503020204020204" charset="-122"/>
              </a:rPr>
              <a:t>丁二烯过氧化物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932498" y="702442"/>
            <a:ext cx="3851434" cy="922020"/>
          </a:xfrm>
          <a:prstGeom prst="rect">
            <a:avLst/>
          </a:prstGeom>
          <a:noFill/>
        </p:spPr>
        <p:txBody>
          <a:bodyPr wrap="square" rtlCol="0" anchor="t">
            <a:spAutoFit/>
          </a:bodyPr>
          <a:lstStyle/>
          <a:p>
            <a:pPr marL="285750" indent="-285750" algn="just" fontAlgn="auto">
              <a:lnSpc>
                <a:spcPct val="200000"/>
              </a:lnSpc>
              <a:buFont typeface="Wingdings" panose="05000000000000000000" charset="0"/>
              <a:buChar char="Ø"/>
            </a:pPr>
            <a:r>
              <a:rPr lang="zh-CN" sz="1350" b="1">
                <a:latin typeface="微软雅黑" panose="020B0503020204020204" charset="-122"/>
                <a:ea typeface="微软雅黑" panose="020B0503020204020204" charset="-122"/>
                <a:cs typeface="微软雅黑" panose="020B0503020204020204" charset="-122"/>
                <a:sym typeface="+mn-ea"/>
              </a:rPr>
              <a:t>丁二烯过氧化物的危险特性：</a:t>
            </a:r>
            <a:endParaRPr lang="zh-CN" sz="1350" b="1">
              <a:latin typeface="微软雅黑" panose="020B0503020204020204" charset="-122"/>
              <a:ea typeface="微软雅黑" panose="020B0503020204020204" charset="-122"/>
              <a:cs typeface="微软雅黑" panose="020B0503020204020204" charset="-122"/>
              <a:sym typeface="+mn-ea"/>
            </a:endParaRPr>
          </a:p>
          <a:p>
            <a:pPr marL="284480" indent="0" algn="just" fontAlgn="auto">
              <a:lnSpc>
                <a:spcPct val="200000"/>
              </a:lnSpc>
              <a:buFont typeface="Wingdings" panose="05000000000000000000" charset="0"/>
              <a:buNone/>
            </a:pPr>
            <a:r>
              <a:rPr lang="zh-CN" sz="1350">
                <a:solidFill>
                  <a:srgbClr val="FF0000"/>
                </a:solidFill>
                <a:latin typeface="微软雅黑" panose="020B0503020204020204" charset="-122"/>
                <a:ea typeface="微软雅黑" panose="020B0503020204020204" charset="-122"/>
                <a:cs typeface="微软雅黑" panose="020B0503020204020204" charset="-122"/>
                <a:sym typeface="+mn-ea"/>
              </a:rPr>
              <a:t>不稳定性，易分解，</a:t>
            </a:r>
            <a:r>
              <a:rPr lang="zh-CN" sz="1350">
                <a:solidFill>
                  <a:schemeClr val="tx1"/>
                </a:solidFill>
                <a:latin typeface="微软雅黑" panose="020B0503020204020204" charset="-122"/>
                <a:ea typeface="微软雅黑" panose="020B0503020204020204" charset="-122"/>
                <a:cs typeface="微软雅黑" panose="020B0503020204020204" charset="-122"/>
                <a:sym typeface="+mn-ea"/>
              </a:rPr>
              <a:t>极其危险的化合物</a:t>
            </a:r>
            <a:endParaRPr lang="zh-CN" altLang="en-US" sz="13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932498" y="1601602"/>
            <a:ext cx="7774305" cy="2999740"/>
          </a:xfrm>
          <a:prstGeom prst="rect">
            <a:avLst/>
          </a:prstGeom>
          <a:noFill/>
          <a:ln w="9525">
            <a:noFill/>
          </a:ln>
        </p:spPr>
        <p:txBody>
          <a:bodyPr wrap="square">
            <a:spAutoFit/>
          </a:bodyPr>
          <a:lstStyle/>
          <a:p>
            <a:pPr marL="285750" indent="-285750">
              <a:lnSpc>
                <a:spcPct val="200000"/>
              </a:lnSpc>
              <a:buFont typeface="Wingdings" panose="05000000000000000000" charset="0"/>
              <a:buChar char="Ø"/>
            </a:pPr>
            <a:r>
              <a:rPr lang="zh-CN" sz="1350" b="1">
                <a:solidFill>
                  <a:srgbClr val="000000"/>
                </a:solidFill>
                <a:latin typeface="微软雅黑" panose="020B0503020204020204" charset="-122"/>
                <a:ea typeface="微软雅黑" panose="020B0503020204020204" charset="-122"/>
                <a:cs typeface="微软雅黑" panose="020B0503020204020204" charset="-122"/>
              </a:rPr>
              <a:t>具体表现在：</a:t>
            </a:r>
            <a:endParaRPr lang="zh-CN" sz="1350" b="1">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mj-ea"/>
              <a:buAutoNum type="circleNumDbPlain"/>
            </a:pPr>
            <a:r>
              <a:rPr lang="zh-CN" sz="1350" b="0">
                <a:solidFill>
                  <a:srgbClr val="000000"/>
                </a:solidFill>
                <a:latin typeface="微软雅黑" panose="020B0503020204020204" charset="-122"/>
                <a:ea typeface="微软雅黑" panose="020B0503020204020204" charset="-122"/>
                <a:cs typeface="微软雅黑" panose="020B0503020204020204" charset="-122"/>
              </a:rPr>
              <a:t>6.2℃下进行缓慢分解</a:t>
            </a:r>
            <a:endParaRPr lang="zh-CN" sz="1350" b="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mj-ea"/>
              <a:buAutoNum type="circleNumDbPlain"/>
            </a:pPr>
            <a:r>
              <a:rPr lang="zh-CN" sz="1350" b="0">
                <a:solidFill>
                  <a:srgbClr val="000000"/>
                </a:solidFill>
                <a:latin typeface="微软雅黑" panose="020B0503020204020204" charset="-122"/>
                <a:ea typeface="微软雅黑" panose="020B0503020204020204" charset="-122"/>
                <a:cs typeface="微软雅黑" panose="020B0503020204020204" charset="-122"/>
              </a:rPr>
              <a:t>在</a:t>
            </a:r>
            <a:r>
              <a:rPr lang="zh-CN" sz="1350" b="0">
                <a:solidFill>
                  <a:srgbClr val="FF0000"/>
                </a:solidFill>
                <a:latin typeface="微软雅黑" panose="020B0503020204020204" charset="-122"/>
                <a:ea typeface="微软雅黑" panose="020B0503020204020204" charset="-122"/>
                <a:cs typeface="微软雅黑" panose="020B0503020204020204" charset="-122"/>
              </a:rPr>
              <a:t>金属离子、醛、酸</a:t>
            </a:r>
            <a:r>
              <a:rPr lang="zh-CN" sz="1350" b="0">
                <a:solidFill>
                  <a:srgbClr val="000000"/>
                </a:solidFill>
                <a:latin typeface="微软雅黑" panose="020B0503020204020204" charset="-122"/>
                <a:ea typeface="微软雅黑" panose="020B0503020204020204" charset="-122"/>
                <a:cs typeface="微软雅黑" panose="020B0503020204020204" charset="-122"/>
              </a:rPr>
              <a:t>等杂质存在下，</a:t>
            </a:r>
            <a:r>
              <a:rPr lang="zh-CN" sz="1350" b="0">
                <a:solidFill>
                  <a:srgbClr val="FF0000"/>
                </a:solidFill>
                <a:latin typeface="微软雅黑" panose="020B0503020204020204" charset="-122"/>
                <a:ea typeface="微软雅黑" panose="020B0503020204020204" charset="-122"/>
                <a:cs typeface="微软雅黑" panose="020B0503020204020204" charset="-122"/>
              </a:rPr>
              <a:t>分解温度更低</a:t>
            </a:r>
            <a:endParaRPr lang="zh-CN" sz="1350" b="0">
              <a:solidFill>
                <a:srgbClr val="FF000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mj-ea"/>
              <a:buAutoNum type="circleNumDbPlain"/>
            </a:pPr>
            <a:r>
              <a:rPr lang="zh-CN" sz="1350" b="0">
                <a:solidFill>
                  <a:srgbClr val="000000"/>
                </a:solidFill>
                <a:latin typeface="微软雅黑" panose="020B0503020204020204" charset="-122"/>
                <a:ea typeface="微软雅黑" panose="020B0503020204020204" charset="-122"/>
                <a:cs typeface="微软雅黑" panose="020B0503020204020204" charset="-122"/>
              </a:rPr>
              <a:t>丁二烯过氧化物分解产生</a:t>
            </a:r>
            <a:r>
              <a:rPr lang="zh-CN" sz="1350" b="0">
                <a:solidFill>
                  <a:srgbClr val="FF0000"/>
                </a:solidFill>
                <a:latin typeface="微软雅黑" panose="020B0503020204020204" charset="-122"/>
                <a:ea typeface="微软雅黑" panose="020B0503020204020204" charset="-122"/>
                <a:cs typeface="微软雅黑" panose="020B0503020204020204" charset="-122"/>
              </a:rPr>
              <a:t>氧气</a:t>
            </a:r>
            <a:r>
              <a:rPr lang="zh-CN" sz="1350" b="0">
                <a:solidFill>
                  <a:srgbClr val="000000"/>
                </a:solidFill>
                <a:latin typeface="微软雅黑" panose="020B0503020204020204" charset="-122"/>
                <a:ea typeface="微软雅黑" panose="020B0503020204020204" charset="-122"/>
                <a:cs typeface="微软雅黑" panose="020B0503020204020204" charset="-122"/>
              </a:rPr>
              <a:t>并</a:t>
            </a:r>
            <a:r>
              <a:rPr lang="zh-CN" sz="1350" b="0">
                <a:solidFill>
                  <a:srgbClr val="FF0000"/>
                </a:solidFill>
                <a:latin typeface="微软雅黑" panose="020B0503020204020204" charset="-122"/>
                <a:ea typeface="微软雅黑" panose="020B0503020204020204" charset="-122"/>
                <a:cs typeface="微软雅黑" panose="020B0503020204020204" charset="-122"/>
              </a:rPr>
              <a:t>放出热量</a:t>
            </a:r>
            <a:endParaRPr lang="zh-CN" sz="1350" b="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mj-ea"/>
              <a:buAutoNum type="circleNumDbPlain"/>
            </a:pPr>
            <a:r>
              <a:rPr lang="zh-CN" sz="1350" b="0">
                <a:latin typeface="微软雅黑" panose="020B0503020204020204" charset="-122"/>
                <a:ea typeface="微软雅黑" panose="020B0503020204020204" charset="-122"/>
                <a:cs typeface="微软雅黑" panose="020B0503020204020204" charset="-122"/>
              </a:rPr>
              <a:t>浓缩和加热后的丁二烯过氧化物</a:t>
            </a:r>
            <a:r>
              <a:rPr lang="zh-CN" sz="1350" b="0">
                <a:solidFill>
                  <a:srgbClr val="FF0000"/>
                </a:solidFill>
                <a:latin typeface="微软雅黑" panose="020B0503020204020204" charset="-122"/>
                <a:ea typeface="微软雅黑" panose="020B0503020204020204" charset="-122"/>
                <a:cs typeface="微软雅黑" panose="020B0503020204020204" charset="-122"/>
              </a:rPr>
              <a:t>受热或震动</a:t>
            </a:r>
            <a:r>
              <a:rPr lang="zh-CN" sz="1350" b="0">
                <a:latin typeface="微软雅黑" panose="020B0503020204020204" charset="-122"/>
                <a:ea typeface="微软雅黑" panose="020B0503020204020204" charset="-122"/>
                <a:cs typeface="微软雅黑" panose="020B0503020204020204" charset="-122"/>
              </a:rPr>
              <a:t>极易引发爆炸，并能快速引发聚合</a:t>
            </a:r>
            <a:endParaRPr lang="zh-CN" sz="1350" b="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mj-ea"/>
              <a:buAutoNum type="circleNumDbPlain"/>
            </a:pPr>
            <a:r>
              <a:rPr lang="zh-CN" sz="1350" b="0">
                <a:latin typeface="微软雅黑" panose="020B0503020204020204" charset="-122"/>
                <a:ea typeface="微软雅黑" panose="020B0503020204020204" charset="-122"/>
                <a:cs typeface="微软雅黑" panose="020B0503020204020204" charset="-122"/>
              </a:rPr>
              <a:t>浓缩后的过氧化物，质量达到一个临界点会引起火灾和爆炸</a:t>
            </a:r>
            <a:endParaRPr lang="zh-CN" sz="1350" b="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mj-ea"/>
              <a:buAutoNum type="circleNumDbPlain"/>
            </a:pPr>
            <a:r>
              <a:rPr lang="zh-CN" sz="1350" b="0">
                <a:latin typeface="微软雅黑" panose="020B0503020204020204" charset="-122"/>
                <a:ea typeface="微软雅黑" panose="020B0503020204020204" charset="-122"/>
                <a:cs typeface="微软雅黑" panose="020B0503020204020204" charset="-122"/>
              </a:rPr>
              <a:t>过氧化物聚集物半径达到一定程度，可以自发引爆（27℃，厚片半径达5cm，就会自爆）</a:t>
            </a:r>
            <a:endParaRPr lang="zh-CN" altLang="en-US" sz="1350" b="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901541" y="758227"/>
            <a:ext cx="7774310" cy="1469472"/>
            <a:chOff x="151" y="1364"/>
            <a:chExt cx="16340" cy="3283"/>
          </a:xfrm>
        </p:grpSpPr>
        <p:sp>
          <p:nvSpPr>
            <p:cNvPr id="5" name="文本框 4"/>
            <p:cNvSpPr txBox="1"/>
            <p:nvPr/>
          </p:nvSpPr>
          <p:spPr>
            <a:xfrm>
              <a:off x="151" y="2842"/>
              <a:ext cx="1781" cy="1028"/>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200"/>
                <a:t>丁二烯</a:t>
              </a:r>
              <a:r>
                <a:rPr lang="en-US" altLang="zh-CN" sz="1200"/>
                <a:t>+O</a:t>
              </a:r>
              <a:r>
                <a:rPr lang="en-US" altLang="zh-CN" sz="1200" baseline="-25000"/>
                <a:t>2</a:t>
              </a:r>
              <a:endParaRPr lang="en-US" altLang="zh-CN" sz="1200" baseline="-25000">
                <a:latin typeface="Arial" panose="020B0604020202020204" pitchFamily="34" charset="0"/>
                <a:cs typeface="Arial" panose="020B0604020202020204" pitchFamily="34" charset="0"/>
              </a:endParaRPr>
            </a:p>
          </p:txBody>
        </p:sp>
        <p:cxnSp>
          <p:nvCxnSpPr>
            <p:cNvPr id="8" name="直接箭头连接符 7"/>
            <p:cNvCxnSpPr/>
            <p:nvPr/>
          </p:nvCxnSpPr>
          <p:spPr>
            <a:xfrm>
              <a:off x="1932" y="3127"/>
              <a:ext cx="1625" cy="9"/>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3557" y="2842"/>
              <a:ext cx="2609" cy="1028"/>
            </a:xfrm>
            <a:prstGeom prst="rect">
              <a:avLst/>
            </a:prstGeom>
            <a:noFill/>
            <a:ln>
              <a:solidFill>
                <a:schemeClr val="tx1"/>
              </a:solidFill>
            </a:ln>
          </p:spPr>
          <p:txBody>
            <a:bodyPr wrap="square" rtlCol="0">
              <a:spAutoFit/>
            </a:bodyPr>
            <a:lstStyle/>
            <a:p>
              <a:r>
                <a:rPr lang="zh-CN" altLang="en-US" sz="1200"/>
                <a:t>丁二烯过氧化物</a:t>
              </a:r>
              <a:endParaRPr lang="zh-CN" altLang="en-US" sz="1200"/>
            </a:p>
          </p:txBody>
        </p:sp>
        <p:cxnSp>
          <p:nvCxnSpPr>
            <p:cNvPr id="13" name="直接箭头连接符 12"/>
            <p:cNvCxnSpPr/>
            <p:nvPr/>
          </p:nvCxnSpPr>
          <p:spPr>
            <a:xfrm>
              <a:off x="6166" y="3137"/>
              <a:ext cx="1625" cy="9"/>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6418" y="2621"/>
              <a:ext cx="812" cy="823"/>
            </a:xfrm>
            <a:prstGeom prst="rect">
              <a:avLst/>
            </a:prstGeom>
            <a:noFill/>
          </p:spPr>
          <p:txBody>
            <a:bodyPr wrap="square" rtlCol="0">
              <a:spAutoFit/>
            </a:bodyPr>
            <a:lstStyle/>
            <a:p>
              <a:r>
                <a:rPr lang="zh-CN" altLang="en-US" sz="900"/>
                <a:t>分解</a:t>
              </a:r>
              <a:endParaRPr lang="zh-CN" altLang="en-US" sz="900"/>
            </a:p>
          </p:txBody>
        </p:sp>
        <p:sp>
          <p:nvSpPr>
            <p:cNvPr id="15" name="文本框 14"/>
            <p:cNvSpPr txBox="1"/>
            <p:nvPr/>
          </p:nvSpPr>
          <p:spPr>
            <a:xfrm>
              <a:off x="7770" y="2839"/>
              <a:ext cx="1532" cy="616"/>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200"/>
                <a:t>O</a:t>
              </a:r>
              <a:r>
                <a:rPr lang="en-US" altLang="zh-CN" sz="1200" baseline="-25000"/>
                <a:t>2</a:t>
              </a:r>
              <a:r>
                <a:rPr lang="zh-CN" altLang="en-US" sz="1200">
                  <a:latin typeface="等线" panose="02010600030101010101" charset="-122"/>
                  <a:ea typeface="等线" panose="02010600030101010101" charset="-122"/>
                  <a:sym typeface="+mn-ea"/>
                </a:rPr>
                <a:t>(放热)</a:t>
              </a:r>
              <a:endParaRPr lang="en-US" altLang="zh-CN" sz="1200" baseline="-25000"/>
            </a:p>
          </p:txBody>
        </p:sp>
        <p:cxnSp>
          <p:nvCxnSpPr>
            <p:cNvPr id="17" name="直接箭头连接符 16"/>
            <p:cNvCxnSpPr/>
            <p:nvPr/>
          </p:nvCxnSpPr>
          <p:spPr>
            <a:xfrm>
              <a:off x="9372" y="3146"/>
              <a:ext cx="1625" cy="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9303" y="2534"/>
              <a:ext cx="1538" cy="1132"/>
            </a:xfrm>
            <a:prstGeom prst="rect">
              <a:avLst/>
            </a:prstGeom>
            <a:noFill/>
          </p:spPr>
          <p:txBody>
            <a:bodyPr wrap="square" rtlCol="0">
              <a:spAutoFit/>
            </a:bodyPr>
            <a:lstStyle/>
            <a:p>
              <a:pPr algn="ctr">
                <a:lnSpc>
                  <a:spcPct val="150000"/>
                </a:lnSpc>
              </a:pPr>
              <a:r>
                <a:rPr lang="zh-CN" altLang="en-US" sz="900"/>
                <a:t>系统内热量聚集</a:t>
              </a:r>
              <a:endParaRPr lang="zh-CN" altLang="en-US" sz="900"/>
            </a:p>
          </p:txBody>
        </p:sp>
        <p:sp>
          <p:nvSpPr>
            <p:cNvPr id="3" name="文本框 2"/>
            <p:cNvSpPr txBox="1"/>
            <p:nvPr/>
          </p:nvSpPr>
          <p:spPr>
            <a:xfrm>
              <a:off x="10996" y="2841"/>
              <a:ext cx="1702" cy="1028"/>
            </a:xfrm>
            <a:prstGeom prst="rect">
              <a:avLst/>
            </a:prstGeom>
            <a:noFill/>
            <a:ln>
              <a:solidFill>
                <a:schemeClr val="tx1"/>
              </a:solidFill>
            </a:ln>
          </p:spPr>
          <p:txBody>
            <a:bodyPr wrap="square" rtlCol="0">
              <a:spAutoFit/>
            </a:bodyPr>
            <a:lstStyle/>
            <a:p>
              <a:r>
                <a:rPr lang="zh-CN" altLang="en-US" sz="1200"/>
                <a:t>系统</a:t>
              </a:r>
              <a:r>
                <a:rPr lang="en-US" altLang="zh-CN" sz="1200"/>
                <a:t>P</a:t>
              </a:r>
              <a:r>
                <a:rPr lang="en-US" altLang="zh-CN" sz="1200">
                  <a:latin typeface="Arial" panose="020B0604020202020204" pitchFamily="34" charset="0"/>
                  <a:cs typeface="Arial" panose="020B0604020202020204" pitchFamily="34" charset="0"/>
                </a:rPr>
                <a:t>↑,T↑</a:t>
              </a:r>
              <a:endParaRPr lang="en-US" altLang="zh-CN" sz="1200">
                <a:latin typeface="Arial" panose="020B0604020202020204" pitchFamily="34" charset="0"/>
                <a:cs typeface="Arial" panose="020B0604020202020204" pitchFamily="34" charset="0"/>
              </a:endParaRPr>
            </a:p>
          </p:txBody>
        </p:sp>
        <p:grpSp>
          <p:nvGrpSpPr>
            <p:cNvPr id="27" name="组合 26"/>
            <p:cNvGrpSpPr/>
            <p:nvPr/>
          </p:nvGrpSpPr>
          <p:grpSpPr>
            <a:xfrm>
              <a:off x="8341" y="3405"/>
              <a:ext cx="3461" cy="1242"/>
              <a:chOff x="3340" y="3332"/>
              <a:chExt cx="7396" cy="1658"/>
            </a:xfrm>
          </p:grpSpPr>
          <p:cxnSp>
            <p:nvCxnSpPr>
              <p:cNvPr id="24" name="肘形连接符 23"/>
              <p:cNvCxnSpPr/>
              <p:nvPr/>
            </p:nvCxnSpPr>
            <p:spPr>
              <a:xfrm rot="5400000">
                <a:off x="6471" y="206"/>
                <a:ext cx="1134" cy="7396"/>
              </a:xfrm>
              <a:prstGeom prst="bentConnector2">
                <a:avLst/>
              </a:prstGeom>
              <a:ln>
                <a:tailEnd type="non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V="1">
                <a:off x="3340" y="3332"/>
                <a:ext cx="0" cy="113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4895" y="3891"/>
                <a:ext cx="4286" cy="1099"/>
              </a:xfrm>
              <a:prstGeom prst="rect">
                <a:avLst/>
              </a:prstGeom>
              <a:noFill/>
            </p:spPr>
            <p:txBody>
              <a:bodyPr wrap="square" rtlCol="0">
                <a:spAutoFit/>
              </a:bodyPr>
              <a:lstStyle/>
              <a:p>
                <a:r>
                  <a:rPr lang="zh-CN" altLang="en-US" sz="900"/>
                  <a:t>进一步促进反应</a:t>
                </a:r>
                <a:endParaRPr lang="zh-CN" altLang="en-US" sz="900"/>
              </a:p>
            </p:txBody>
          </p:sp>
        </p:grpSp>
        <p:grpSp>
          <p:nvGrpSpPr>
            <p:cNvPr id="29" name="组合 28"/>
            <p:cNvGrpSpPr/>
            <p:nvPr/>
          </p:nvGrpSpPr>
          <p:grpSpPr>
            <a:xfrm rot="10800000">
              <a:off x="4834" y="2000"/>
              <a:ext cx="3803" cy="867"/>
              <a:chOff x="5631" y="3332"/>
              <a:chExt cx="10633" cy="1158"/>
            </a:xfrm>
          </p:grpSpPr>
          <p:cxnSp>
            <p:nvCxnSpPr>
              <p:cNvPr id="30" name="肘形连接符 29"/>
              <p:cNvCxnSpPr/>
              <p:nvPr/>
            </p:nvCxnSpPr>
            <p:spPr>
              <a:xfrm rot="5400000">
                <a:off x="10381" y="-1393"/>
                <a:ext cx="1134" cy="10631"/>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flipV="1">
                <a:off x="5631" y="3332"/>
                <a:ext cx="0" cy="113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sp>
          <p:nvSpPr>
            <p:cNvPr id="33" name="文本框 32"/>
            <p:cNvSpPr txBox="1"/>
            <p:nvPr/>
          </p:nvSpPr>
          <p:spPr>
            <a:xfrm>
              <a:off x="5527" y="1364"/>
              <a:ext cx="2594" cy="1132"/>
            </a:xfrm>
            <a:prstGeom prst="rect">
              <a:avLst/>
            </a:prstGeom>
            <a:noFill/>
          </p:spPr>
          <p:txBody>
            <a:bodyPr wrap="square" rtlCol="0" anchor="t">
              <a:spAutoFit/>
            </a:bodyPr>
            <a:lstStyle/>
            <a:p>
              <a:pPr algn="ctr">
                <a:lnSpc>
                  <a:spcPct val="150000"/>
                </a:lnSpc>
              </a:pPr>
              <a:r>
                <a:rPr lang="zh-CN" altLang="en-US" sz="900"/>
                <a:t>温升速率和压力增大反应速率逐渐增大</a:t>
              </a:r>
              <a:endParaRPr lang="zh-CN" altLang="en-US" sz="900"/>
            </a:p>
          </p:txBody>
        </p:sp>
        <p:cxnSp>
          <p:nvCxnSpPr>
            <p:cNvPr id="34" name="直接箭头连接符 33"/>
            <p:cNvCxnSpPr/>
            <p:nvPr/>
          </p:nvCxnSpPr>
          <p:spPr>
            <a:xfrm>
              <a:off x="12697" y="3105"/>
              <a:ext cx="1873" cy="9"/>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12740" y="2594"/>
              <a:ext cx="1786" cy="823"/>
            </a:xfrm>
            <a:prstGeom prst="rect">
              <a:avLst/>
            </a:prstGeom>
            <a:noFill/>
          </p:spPr>
          <p:txBody>
            <a:bodyPr wrap="square" rtlCol="0">
              <a:spAutoFit/>
            </a:bodyPr>
            <a:lstStyle/>
            <a:p>
              <a:r>
                <a:rPr lang="zh-CN" altLang="en-US" sz="900"/>
                <a:t>达到一定温度</a:t>
              </a:r>
              <a:endParaRPr lang="zh-CN" altLang="en-US" sz="900"/>
            </a:p>
          </p:txBody>
        </p:sp>
        <p:sp>
          <p:nvSpPr>
            <p:cNvPr id="36" name="文本框 35"/>
            <p:cNvSpPr txBox="1"/>
            <p:nvPr/>
          </p:nvSpPr>
          <p:spPr>
            <a:xfrm>
              <a:off x="14571" y="2842"/>
              <a:ext cx="1920" cy="1028"/>
            </a:xfrm>
            <a:prstGeom prst="rect">
              <a:avLst/>
            </a:prstGeom>
            <a:noFill/>
            <a:ln>
              <a:solidFill>
                <a:schemeClr val="tx1"/>
              </a:solidFill>
            </a:ln>
          </p:spPr>
          <p:txBody>
            <a:bodyPr wrap="square" rtlCol="0">
              <a:spAutoFit/>
            </a:bodyPr>
            <a:lstStyle/>
            <a:p>
              <a:pPr algn="ctr"/>
              <a:r>
                <a:rPr lang="zh-CN" altLang="en-US" sz="1200"/>
                <a:t>丁二烯汽化</a:t>
              </a:r>
              <a:endParaRPr lang="zh-CN" altLang="en-US" sz="1200"/>
            </a:p>
          </p:txBody>
        </p:sp>
        <p:grpSp>
          <p:nvGrpSpPr>
            <p:cNvPr id="40" name="组合 39"/>
            <p:cNvGrpSpPr/>
            <p:nvPr/>
          </p:nvGrpSpPr>
          <p:grpSpPr>
            <a:xfrm>
              <a:off x="11802" y="1990"/>
              <a:ext cx="3575" cy="850"/>
              <a:chOff x="11802" y="1990"/>
              <a:chExt cx="3575" cy="850"/>
            </a:xfrm>
          </p:grpSpPr>
          <p:cxnSp>
            <p:nvCxnSpPr>
              <p:cNvPr id="38" name="肘形连接符 37"/>
              <p:cNvCxnSpPr/>
              <p:nvPr/>
            </p:nvCxnSpPr>
            <p:spPr>
              <a:xfrm rot="16200000" flipV="1">
                <a:off x="13171" y="623"/>
                <a:ext cx="837" cy="3575"/>
              </a:xfrm>
              <a:prstGeom prst="bentConnector2">
                <a:avLst/>
              </a:prstGeom>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a:off x="11802" y="1990"/>
                <a:ext cx="0" cy="85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grpSp>
      <p:sp>
        <p:nvSpPr>
          <p:cNvPr id="4" name="文本框 3"/>
          <p:cNvSpPr txBox="1"/>
          <p:nvPr/>
        </p:nvSpPr>
        <p:spPr>
          <a:xfrm>
            <a:off x="6988016" y="836269"/>
            <a:ext cx="615315" cy="368300"/>
          </a:xfrm>
          <a:prstGeom prst="rect">
            <a:avLst/>
          </a:prstGeom>
          <a:noFill/>
        </p:spPr>
        <p:txBody>
          <a:bodyPr wrap="square" rtlCol="0">
            <a:spAutoFit/>
          </a:bodyPr>
          <a:lstStyle/>
          <a:p>
            <a:r>
              <a:rPr lang="zh-CN" altLang="en-US" sz="900"/>
              <a:t>体积膨胀</a:t>
            </a:r>
            <a:endParaRPr lang="zh-CN" altLang="en-US" sz="900"/>
          </a:p>
        </p:txBody>
      </p:sp>
      <p:sp>
        <p:nvSpPr>
          <p:cNvPr id="12" name="文本框 11"/>
          <p:cNvSpPr txBox="1"/>
          <p:nvPr/>
        </p:nvSpPr>
        <p:spPr>
          <a:xfrm>
            <a:off x="901541" y="2290736"/>
            <a:ext cx="7707154" cy="2584450"/>
          </a:xfrm>
          <a:prstGeom prst="rect">
            <a:avLst/>
          </a:prstGeom>
          <a:noFill/>
        </p:spPr>
        <p:txBody>
          <a:bodyPr wrap="square" rtlCol="0">
            <a:spAutoFit/>
          </a:bodyPr>
          <a:lstStyle/>
          <a:p>
            <a:pPr marL="342900" indent="-342900" algn="just">
              <a:lnSpc>
                <a:spcPct val="200000"/>
              </a:lnSpc>
              <a:buFont typeface="Wingdings" panose="05000000000000000000" charset="0"/>
              <a:buChar char="Ø"/>
            </a:pPr>
            <a:r>
              <a:rPr lang="zh-CN" altLang="en-US" sz="1350" b="1">
                <a:solidFill>
                  <a:schemeClr val="tx1"/>
                </a:solidFill>
                <a:latin typeface="微软雅黑" panose="020B0503020204020204" charset="-122"/>
                <a:ea typeface="微软雅黑" panose="020B0503020204020204" charset="-122"/>
                <a:cs typeface="微软雅黑" panose="020B0503020204020204" charset="-122"/>
              </a:rPr>
              <a:t>过氧化物发生爆炸过程：</a:t>
            </a:r>
            <a:endParaRPr lang="zh-CN" altLang="en-US" sz="1350" b="1">
              <a:solidFill>
                <a:schemeClr val="tx1"/>
              </a:solidFill>
              <a:latin typeface="微软雅黑" panose="020B0503020204020204" charset="-122"/>
              <a:ea typeface="微软雅黑" panose="020B0503020204020204" charset="-122"/>
              <a:cs typeface="微软雅黑" panose="020B0503020204020204" charset="-122"/>
            </a:endParaRPr>
          </a:p>
          <a:p>
            <a:pPr marL="342265" indent="0" algn="just" fontAlgn="auto">
              <a:lnSpc>
                <a:spcPct val="200000"/>
              </a:lnSpc>
              <a:buFont typeface="Wingdings" panose="05000000000000000000" charset="0"/>
              <a:buNone/>
            </a:pPr>
            <a:r>
              <a:rPr lang="zh-CN" altLang="en-US" sz="1350">
                <a:solidFill>
                  <a:srgbClr val="FF0000"/>
                </a:solidFill>
                <a:latin typeface="微软雅黑" panose="020B0503020204020204" charset="-122"/>
                <a:ea typeface="微软雅黑" panose="020B0503020204020204" charset="-122"/>
                <a:cs typeface="微软雅黑" panose="020B0503020204020204" charset="-122"/>
              </a:rPr>
              <a:t>丁二烯与氧气</a:t>
            </a:r>
            <a:r>
              <a:rPr lang="en-US" altLang="zh-CN" sz="1350">
                <a:latin typeface="微软雅黑" panose="020B0503020204020204" charset="-122"/>
                <a:ea typeface="微软雅黑" panose="020B0503020204020204" charset="-122"/>
                <a:cs typeface="微软雅黑" panose="020B0503020204020204" charset="-122"/>
                <a:sym typeface="+mn-ea"/>
              </a:rPr>
              <a:t>O</a:t>
            </a:r>
            <a:r>
              <a:rPr lang="en-US" altLang="zh-CN" sz="1350" baseline="-25000">
                <a:latin typeface="微软雅黑" panose="020B0503020204020204" charset="-122"/>
                <a:ea typeface="微软雅黑" panose="020B0503020204020204" charset="-122"/>
                <a:cs typeface="微软雅黑" panose="020B0503020204020204" charset="-122"/>
                <a:sym typeface="+mn-ea"/>
              </a:rPr>
              <a:t>2</a:t>
            </a:r>
            <a:r>
              <a:rPr lang="zh-CN" altLang="en-US" sz="1350">
                <a:latin typeface="微软雅黑" panose="020B0503020204020204" charset="-122"/>
                <a:ea typeface="微软雅黑" panose="020B0503020204020204" charset="-122"/>
                <a:cs typeface="微软雅黑" panose="020B0503020204020204" charset="-122"/>
              </a:rPr>
              <a:t>发生氧化反应，生成活泼的过氧化物，丁二烯过氧化物具有</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不稳定性</a:t>
            </a:r>
            <a:r>
              <a:rPr lang="zh-CN" altLang="en-US" sz="1350">
                <a:latin typeface="微软雅黑" panose="020B0503020204020204" charset="-122"/>
                <a:ea typeface="微软雅黑" panose="020B0503020204020204" charset="-122"/>
                <a:cs typeface="微软雅黑" panose="020B0503020204020204" charset="-122"/>
              </a:rPr>
              <a:t>，发生</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分解</a:t>
            </a:r>
            <a:r>
              <a:rPr lang="zh-CN" altLang="en-US" sz="1350">
                <a:latin typeface="微软雅黑" panose="020B0503020204020204" charset="-122"/>
                <a:ea typeface="微软雅黑" panose="020B0503020204020204" charset="-122"/>
                <a:cs typeface="微软雅黑" panose="020B0503020204020204" charset="-122"/>
              </a:rPr>
              <a:t>，产生</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氧气</a:t>
            </a:r>
            <a:r>
              <a:rPr lang="zh-CN" altLang="en-US" sz="1350">
                <a:latin typeface="微软雅黑" panose="020B0503020204020204" charset="-122"/>
                <a:ea typeface="微软雅黑" panose="020B0503020204020204" charset="-122"/>
                <a:cs typeface="微软雅黑" panose="020B0503020204020204" charset="-122"/>
              </a:rPr>
              <a:t>并</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放出热量</a:t>
            </a:r>
            <a:r>
              <a:rPr lang="zh-CN" altLang="en-US" sz="1350">
                <a:latin typeface="微软雅黑" panose="020B0503020204020204" charset="-122"/>
                <a:ea typeface="微软雅黑" panose="020B0503020204020204" charset="-122"/>
                <a:cs typeface="微软雅黑" panose="020B0503020204020204" charset="-122"/>
              </a:rPr>
              <a:t>，热量在系统内聚集，随着时间延长</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系统压力</a:t>
            </a:r>
            <a:r>
              <a:rPr lang="en-US" altLang="zh-CN" sz="1350">
                <a:solidFill>
                  <a:srgbClr val="FF0000"/>
                </a:solidFill>
                <a:latin typeface="微软雅黑" panose="020B0503020204020204" charset="-122"/>
                <a:ea typeface="微软雅黑" panose="020B0503020204020204" charset="-122"/>
                <a:cs typeface="微软雅黑" panose="020B0503020204020204" charset="-122"/>
              </a:rPr>
              <a:t>P</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和温度</a:t>
            </a:r>
            <a:r>
              <a:rPr lang="en-US" altLang="zh-CN" sz="1350">
                <a:solidFill>
                  <a:srgbClr val="FF0000"/>
                </a:solidFill>
                <a:latin typeface="微软雅黑" panose="020B0503020204020204" charset="-122"/>
                <a:ea typeface="微软雅黑" panose="020B0503020204020204" charset="-122"/>
                <a:cs typeface="微软雅黑" panose="020B0503020204020204" charset="-122"/>
              </a:rPr>
              <a:t>T</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逐渐上升</a:t>
            </a:r>
            <a:r>
              <a:rPr lang="zh-CN" altLang="en-US" sz="1350">
                <a:latin typeface="微软雅黑" panose="020B0503020204020204" charset="-122"/>
                <a:ea typeface="微软雅黑" panose="020B0503020204020204" charset="-122"/>
                <a:cs typeface="微软雅黑" panose="020B0503020204020204" charset="-122"/>
              </a:rPr>
              <a:t>。系统压力和温度的升高</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进一步促进丁二烯过氧化物分解</a:t>
            </a:r>
            <a:r>
              <a:rPr lang="zh-CN" altLang="en-US" sz="1350">
                <a:latin typeface="微软雅黑" panose="020B0503020204020204" charset="-122"/>
                <a:ea typeface="微软雅黑" panose="020B0503020204020204" charset="-122"/>
                <a:cs typeface="微软雅黑" panose="020B0503020204020204" charset="-122"/>
              </a:rPr>
              <a:t>，如此形成循环，温升速率和压力增大的速率逐渐增大。系统到达一定温度时，丁二烯受热汽化，体积膨胀，使系统的温度、压力持续升高，超过设备承受压力时，发生爆炸。</a:t>
            </a:r>
            <a:endParaRPr lang="zh-CN" altLang="en-US" sz="1350">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932261" y="206317"/>
            <a:ext cx="25342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2.4 </a:t>
            </a:r>
            <a:r>
              <a:rPr lang="zh-CN" altLang="en-US" sz="2100" b="1" dirty="0">
                <a:latin typeface="微软雅黑" panose="020B0503020204020204" charset="-122"/>
                <a:ea typeface="微软雅黑" panose="020B0503020204020204" charset="-122"/>
                <a:cs typeface="微软雅黑" panose="020B0503020204020204" charset="-122"/>
              </a:rPr>
              <a:t>丁二烯过氧化物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30676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2.5 </a:t>
            </a:r>
            <a:r>
              <a:rPr lang="zh-CN" altLang="en-US" sz="2100" b="1" dirty="0">
                <a:latin typeface="微软雅黑" panose="020B0503020204020204" charset="-122"/>
                <a:ea typeface="微软雅黑" panose="020B0503020204020204" charset="-122"/>
                <a:cs typeface="微软雅黑" panose="020B0503020204020204" charset="-122"/>
              </a:rPr>
              <a:t>丁二烯过氧化自聚物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2498" y="765784"/>
            <a:ext cx="3209449" cy="783590"/>
          </a:xfrm>
          <a:prstGeom prst="rect">
            <a:avLst/>
          </a:prstGeom>
          <a:noFill/>
        </p:spPr>
        <p:txBody>
          <a:bodyPr wrap="square" rtlCol="0">
            <a:spAutoFit/>
          </a:bodyPr>
          <a:lstStyle/>
          <a:p>
            <a:pPr marL="285750" indent="-285750">
              <a:buFont typeface="Wingdings" panose="05000000000000000000" charset="0"/>
              <a:buChar char="Ø"/>
            </a:pPr>
            <a:r>
              <a:rPr lang="zh-CN" altLang="en-US" sz="1500"/>
              <a:t>丁二烯过氧化物很活泼，极易自聚形成</a:t>
            </a:r>
            <a:r>
              <a:rPr lang="zh-CN" altLang="en-US" sz="1500">
                <a:solidFill>
                  <a:srgbClr val="FF0000"/>
                </a:solidFill>
              </a:rPr>
              <a:t>过氧化自聚物，</a:t>
            </a:r>
            <a:r>
              <a:rPr lang="zh-CN" altLang="en-US" sz="1500">
                <a:solidFill>
                  <a:schemeClr val="tx1"/>
                </a:solidFill>
              </a:rPr>
              <a:t>该过程为</a:t>
            </a:r>
            <a:r>
              <a:rPr lang="zh-CN" altLang="en-US" sz="1500">
                <a:solidFill>
                  <a:srgbClr val="FF0000"/>
                </a:solidFill>
              </a:rPr>
              <a:t>自催化反应</a:t>
            </a:r>
            <a:endParaRPr lang="zh-CN" altLang="en-US" sz="1500">
              <a:solidFill>
                <a:srgbClr val="FF0000"/>
              </a:solidFill>
            </a:endParaRPr>
          </a:p>
        </p:txBody>
      </p:sp>
      <p:sp>
        <p:nvSpPr>
          <p:cNvPr id="7" name="文本框 6"/>
          <p:cNvSpPr txBox="1"/>
          <p:nvPr/>
        </p:nvSpPr>
        <p:spPr>
          <a:xfrm>
            <a:off x="932498" y="3763777"/>
            <a:ext cx="7232333" cy="783590"/>
          </a:xfrm>
          <a:prstGeom prst="rect">
            <a:avLst/>
          </a:prstGeom>
          <a:noFill/>
        </p:spPr>
        <p:txBody>
          <a:bodyPr wrap="square" rtlCol="0" anchor="t">
            <a:spAutoFit/>
          </a:bodyPr>
          <a:lstStyle/>
          <a:p>
            <a:pPr marL="285750" indent="-285750">
              <a:lnSpc>
                <a:spcPct val="150000"/>
              </a:lnSpc>
              <a:buFont typeface="Wingdings" panose="05000000000000000000" charset="0"/>
              <a:buChar char="Ø"/>
            </a:pPr>
            <a:r>
              <a:rPr lang="zh-CN" altLang="en-US" sz="1500">
                <a:solidFill>
                  <a:schemeClr val="tx1"/>
                </a:solidFill>
              </a:rPr>
              <a:t>丁二烯过氧化自聚物为浅黄色黏稠液体，相对分子质量约800，密度比丁二烯大，易沉积积累于设备的死角处</a:t>
            </a:r>
            <a:endParaRPr lang="zh-CN" altLang="en-US" sz="1500">
              <a:solidFill>
                <a:schemeClr val="tx1"/>
              </a:solidFill>
            </a:endParaRPr>
          </a:p>
        </p:txBody>
      </p:sp>
      <p:pic>
        <p:nvPicPr>
          <p:cNvPr id="8" name="图片 7"/>
          <p:cNvPicPr>
            <a:picLocks noChangeAspect="1"/>
          </p:cNvPicPr>
          <p:nvPr/>
        </p:nvPicPr>
        <p:blipFill>
          <a:blip r:embed="rId1"/>
          <a:stretch>
            <a:fillRect/>
          </a:stretch>
        </p:blipFill>
        <p:spPr>
          <a:xfrm>
            <a:off x="4572476" y="765784"/>
            <a:ext cx="3780000" cy="1195875"/>
          </a:xfrm>
          <a:prstGeom prst="rect">
            <a:avLst/>
          </a:prstGeom>
        </p:spPr>
      </p:pic>
      <p:sp>
        <p:nvSpPr>
          <p:cNvPr id="15" name="文本框 14"/>
          <p:cNvSpPr txBox="1"/>
          <p:nvPr/>
        </p:nvSpPr>
        <p:spPr>
          <a:xfrm>
            <a:off x="974408" y="2140717"/>
            <a:ext cx="2937986" cy="299085"/>
          </a:xfrm>
          <a:prstGeom prst="rect">
            <a:avLst/>
          </a:prstGeom>
          <a:noFill/>
        </p:spPr>
        <p:txBody>
          <a:bodyPr wrap="square" rtlCol="0">
            <a:spAutoFit/>
          </a:bodyPr>
          <a:lstStyle/>
          <a:p>
            <a:pPr marL="285750" indent="-285750">
              <a:buFont typeface="Wingdings" panose="05000000000000000000" charset="0"/>
              <a:buChar char="Ø"/>
            </a:pPr>
            <a:r>
              <a:rPr lang="zh-CN" altLang="en-US" sz="1350"/>
              <a:t>反应过程：</a:t>
            </a:r>
            <a:endParaRPr lang="zh-CN" altLang="en-US" sz="1350"/>
          </a:p>
        </p:txBody>
      </p:sp>
      <p:pic>
        <p:nvPicPr>
          <p:cNvPr id="23" name="图片 22"/>
          <p:cNvPicPr>
            <a:picLocks noChangeAspect="1"/>
          </p:cNvPicPr>
          <p:nvPr/>
        </p:nvPicPr>
        <p:blipFill>
          <a:blip r:embed="rId2"/>
          <a:stretch>
            <a:fillRect/>
          </a:stretch>
        </p:blipFill>
        <p:spPr>
          <a:xfrm>
            <a:off x="410528" y="2657449"/>
            <a:ext cx="8436769" cy="86439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03509" y="2551721"/>
            <a:ext cx="6576536" cy="1745456"/>
            <a:chOff x="2196" y="3014"/>
            <a:chExt cx="13809" cy="3665"/>
          </a:xfrm>
        </p:grpSpPr>
        <p:sp>
          <p:nvSpPr>
            <p:cNvPr id="44" name="文本框 43"/>
            <p:cNvSpPr txBox="1"/>
            <p:nvPr/>
          </p:nvSpPr>
          <p:spPr>
            <a:xfrm>
              <a:off x="5824" y="3673"/>
              <a:ext cx="2238" cy="1064"/>
            </a:xfrm>
            <a:prstGeom prst="rect">
              <a:avLst/>
            </a:prstGeom>
            <a:noFill/>
          </p:spPr>
          <p:txBody>
            <a:bodyPr wrap="square" rtlCol="0">
              <a:spAutoFit/>
            </a:bodyPr>
            <a:lstStyle/>
            <a:p>
              <a:pPr algn="ctr"/>
              <a:r>
                <a:rPr lang="zh-CN" altLang="en-US" sz="1350"/>
                <a:t>丁二烯过氧化自聚物</a:t>
              </a:r>
              <a:endParaRPr lang="zh-CN" altLang="en-US" sz="1350"/>
            </a:p>
          </p:txBody>
        </p:sp>
        <p:cxnSp>
          <p:nvCxnSpPr>
            <p:cNvPr id="45" name="直接箭头连接符 44"/>
            <p:cNvCxnSpPr/>
            <p:nvPr/>
          </p:nvCxnSpPr>
          <p:spPr>
            <a:xfrm>
              <a:off x="7975" y="4177"/>
              <a:ext cx="2041" cy="7"/>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8268" y="4255"/>
              <a:ext cx="1255" cy="773"/>
            </a:xfrm>
            <a:prstGeom prst="rect">
              <a:avLst/>
            </a:prstGeom>
            <a:noFill/>
          </p:spPr>
          <p:txBody>
            <a:bodyPr wrap="square" rtlCol="0">
              <a:spAutoFit/>
            </a:bodyPr>
            <a:lstStyle/>
            <a:p>
              <a:r>
                <a:rPr lang="zh-CN" altLang="en-US" sz="900"/>
                <a:t>不接触氧</a:t>
              </a:r>
              <a:endParaRPr lang="zh-CN" altLang="en-US" sz="900"/>
            </a:p>
          </p:txBody>
        </p:sp>
        <p:sp>
          <p:nvSpPr>
            <p:cNvPr id="47" name="文本框 46"/>
            <p:cNvSpPr txBox="1"/>
            <p:nvPr/>
          </p:nvSpPr>
          <p:spPr>
            <a:xfrm>
              <a:off x="8135" y="3673"/>
              <a:ext cx="1521" cy="773"/>
            </a:xfrm>
            <a:prstGeom prst="rect">
              <a:avLst/>
            </a:prstGeom>
            <a:noFill/>
          </p:spPr>
          <p:txBody>
            <a:bodyPr wrap="square" rtlCol="0">
              <a:spAutoFit/>
            </a:bodyPr>
            <a:lstStyle/>
            <a:p>
              <a:r>
                <a:rPr lang="zh-CN" altLang="en-US" sz="900">
                  <a:solidFill>
                    <a:srgbClr val="FF0000"/>
                  </a:solidFill>
                </a:rPr>
                <a:t>受热或撞击</a:t>
              </a:r>
              <a:endParaRPr lang="zh-CN" altLang="en-US" sz="900">
                <a:solidFill>
                  <a:srgbClr val="FF0000"/>
                </a:solidFill>
              </a:endParaRPr>
            </a:p>
          </p:txBody>
        </p:sp>
        <p:sp>
          <p:nvSpPr>
            <p:cNvPr id="49" name="文本框 48"/>
            <p:cNvSpPr txBox="1"/>
            <p:nvPr/>
          </p:nvSpPr>
          <p:spPr>
            <a:xfrm>
              <a:off x="10016" y="3891"/>
              <a:ext cx="1801" cy="1064"/>
            </a:xfrm>
            <a:prstGeom prst="rect">
              <a:avLst/>
            </a:prstGeom>
            <a:noFill/>
          </p:spPr>
          <p:txBody>
            <a:bodyPr wrap="square" rtlCol="0">
              <a:spAutoFit/>
            </a:bodyPr>
            <a:lstStyle/>
            <a:p>
              <a:r>
                <a:rPr lang="zh-CN" altLang="en-US" sz="1350"/>
                <a:t>自燃爆炸</a:t>
              </a:r>
              <a:endParaRPr lang="zh-CN" altLang="en-US" sz="1350"/>
            </a:p>
          </p:txBody>
        </p:sp>
        <p:sp>
          <p:nvSpPr>
            <p:cNvPr id="53" name="左大括号 52"/>
            <p:cNvSpPr/>
            <p:nvPr/>
          </p:nvSpPr>
          <p:spPr>
            <a:xfrm>
              <a:off x="14652" y="3070"/>
              <a:ext cx="397" cy="222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5" name="文本框 14"/>
            <p:cNvSpPr txBox="1"/>
            <p:nvPr/>
          </p:nvSpPr>
          <p:spPr>
            <a:xfrm>
              <a:off x="2196" y="3624"/>
              <a:ext cx="1758" cy="1500"/>
            </a:xfrm>
            <a:prstGeom prst="rect">
              <a:avLst/>
            </a:prstGeom>
            <a:noFill/>
          </p:spPr>
          <p:txBody>
            <a:bodyPr wrap="square" rtlCol="0">
              <a:spAutoFit/>
            </a:bodyPr>
            <a:lstStyle/>
            <a:p>
              <a:pPr algn="ctr"/>
              <a:r>
                <a:rPr lang="zh-CN" altLang="en-US" sz="1350"/>
                <a:t>丁二烯</a:t>
              </a:r>
              <a:endParaRPr lang="zh-CN" altLang="en-US" sz="1350"/>
            </a:p>
            <a:p>
              <a:pPr algn="ctr"/>
              <a:r>
                <a:rPr lang="zh-CN" altLang="en-US" sz="1350"/>
                <a:t>过氧化物</a:t>
              </a:r>
              <a:endParaRPr lang="zh-CN" altLang="en-US" sz="1350"/>
            </a:p>
          </p:txBody>
        </p:sp>
        <p:cxnSp>
          <p:nvCxnSpPr>
            <p:cNvPr id="24" name="直接箭头连接符 23"/>
            <p:cNvCxnSpPr/>
            <p:nvPr/>
          </p:nvCxnSpPr>
          <p:spPr>
            <a:xfrm>
              <a:off x="4068" y="4177"/>
              <a:ext cx="1701" cy="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4378" y="3673"/>
              <a:ext cx="1082" cy="773"/>
            </a:xfrm>
            <a:prstGeom prst="rect">
              <a:avLst/>
            </a:prstGeom>
            <a:noFill/>
          </p:spPr>
          <p:txBody>
            <a:bodyPr wrap="square" rtlCol="0">
              <a:spAutoFit/>
            </a:bodyPr>
            <a:lstStyle/>
            <a:p>
              <a:r>
                <a:rPr lang="zh-CN" altLang="en-US" sz="900"/>
                <a:t>自催化</a:t>
              </a:r>
              <a:endParaRPr lang="zh-CN" altLang="en-US" sz="900"/>
            </a:p>
          </p:txBody>
        </p:sp>
        <p:cxnSp>
          <p:nvCxnSpPr>
            <p:cNvPr id="29" name="直接箭头连接符 28"/>
            <p:cNvCxnSpPr/>
            <p:nvPr/>
          </p:nvCxnSpPr>
          <p:spPr>
            <a:xfrm>
              <a:off x="11817" y="4181"/>
              <a:ext cx="1701" cy="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30" name="文本框 29"/>
            <p:cNvSpPr txBox="1"/>
            <p:nvPr/>
          </p:nvSpPr>
          <p:spPr>
            <a:xfrm>
              <a:off x="13550" y="3899"/>
              <a:ext cx="1102" cy="1064"/>
            </a:xfrm>
            <a:prstGeom prst="rect">
              <a:avLst/>
            </a:prstGeom>
            <a:noFill/>
          </p:spPr>
          <p:txBody>
            <a:bodyPr wrap="square" rtlCol="0">
              <a:spAutoFit/>
            </a:bodyPr>
            <a:lstStyle/>
            <a:p>
              <a:r>
                <a:rPr lang="zh-CN" altLang="en-US" sz="1350"/>
                <a:t>产物</a:t>
              </a:r>
              <a:endParaRPr lang="zh-CN" altLang="en-US" sz="1350"/>
            </a:p>
          </p:txBody>
        </p:sp>
        <p:sp>
          <p:nvSpPr>
            <p:cNvPr id="31" name="文本框 30"/>
            <p:cNvSpPr txBox="1"/>
            <p:nvPr/>
          </p:nvSpPr>
          <p:spPr>
            <a:xfrm>
              <a:off x="12268" y="3673"/>
              <a:ext cx="799" cy="773"/>
            </a:xfrm>
            <a:prstGeom prst="rect">
              <a:avLst/>
            </a:prstGeom>
            <a:noFill/>
          </p:spPr>
          <p:txBody>
            <a:bodyPr wrap="square" rtlCol="0">
              <a:spAutoFit/>
            </a:bodyPr>
            <a:lstStyle/>
            <a:p>
              <a:r>
                <a:rPr lang="zh-CN" altLang="en-US" sz="900"/>
                <a:t>分解</a:t>
              </a:r>
              <a:endParaRPr lang="zh-CN" altLang="en-US" sz="900"/>
            </a:p>
          </p:txBody>
        </p:sp>
        <p:sp>
          <p:nvSpPr>
            <p:cNvPr id="54" name="文本框 53"/>
            <p:cNvSpPr txBox="1"/>
            <p:nvPr/>
          </p:nvSpPr>
          <p:spPr>
            <a:xfrm>
              <a:off x="15049" y="3014"/>
              <a:ext cx="956" cy="3665"/>
            </a:xfrm>
            <a:prstGeom prst="rect">
              <a:avLst/>
            </a:prstGeom>
            <a:noFill/>
          </p:spPr>
          <p:txBody>
            <a:bodyPr wrap="square" rtlCol="0">
              <a:spAutoFit/>
            </a:bodyPr>
            <a:lstStyle/>
            <a:p>
              <a:pPr>
                <a:lnSpc>
                  <a:spcPct val="120000"/>
                </a:lnSpc>
              </a:pPr>
              <a:r>
                <a:rPr lang="en-US" altLang="zh-CN" sz="1350"/>
                <a:t>CO</a:t>
              </a:r>
              <a:endParaRPr lang="en-US" altLang="zh-CN" sz="1350"/>
            </a:p>
            <a:p>
              <a:pPr>
                <a:lnSpc>
                  <a:spcPct val="120000"/>
                </a:lnSpc>
              </a:pPr>
              <a:r>
                <a:rPr lang="en-US" altLang="zh-CN" sz="1350"/>
                <a:t>CO</a:t>
              </a:r>
              <a:r>
                <a:rPr lang="en-US" altLang="zh-CN" sz="1350" baseline="-25000"/>
                <a:t>2</a:t>
              </a:r>
              <a:endParaRPr lang="en-US" altLang="zh-CN" sz="1350" baseline="-25000"/>
            </a:p>
            <a:p>
              <a:pPr>
                <a:lnSpc>
                  <a:spcPct val="120000"/>
                </a:lnSpc>
              </a:pPr>
              <a:r>
                <a:rPr lang="en-US" altLang="zh-CN" sz="1350"/>
                <a:t>H</a:t>
              </a:r>
              <a:r>
                <a:rPr lang="en-US" altLang="zh-CN" sz="1350" baseline="-25000"/>
                <a:t>2</a:t>
              </a:r>
              <a:endParaRPr lang="en-US" altLang="zh-CN" sz="1350" baseline="-25000"/>
            </a:p>
            <a:p>
              <a:pPr>
                <a:lnSpc>
                  <a:spcPct val="120000"/>
                </a:lnSpc>
              </a:pPr>
              <a:r>
                <a:rPr lang="en-US" altLang="zh-CN" sz="1350"/>
                <a:t>CH</a:t>
              </a:r>
              <a:r>
                <a:rPr lang="en-US" altLang="zh-CN" sz="1350" baseline="-25000"/>
                <a:t>4</a:t>
              </a:r>
              <a:endParaRPr lang="en-US" altLang="zh-CN" sz="1350" baseline="-25000"/>
            </a:p>
          </p:txBody>
        </p:sp>
      </p:grpSp>
      <p:sp>
        <p:nvSpPr>
          <p:cNvPr id="21" name="文本框 20"/>
          <p:cNvSpPr txBox="1"/>
          <p:nvPr/>
        </p:nvSpPr>
        <p:spPr>
          <a:xfrm>
            <a:off x="932261" y="206317"/>
            <a:ext cx="30676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2.6 </a:t>
            </a:r>
            <a:r>
              <a:rPr lang="zh-CN" altLang="en-US" sz="2100" b="1" dirty="0">
                <a:latin typeface="微软雅黑" panose="020B0503020204020204" charset="-122"/>
                <a:ea typeface="微软雅黑" panose="020B0503020204020204" charset="-122"/>
                <a:cs typeface="微软雅黑" panose="020B0503020204020204" charset="-122"/>
              </a:rPr>
              <a:t>丁二烯过氧化自聚物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597667"/>
            <a:ext cx="7702391" cy="1476375"/>
          </a:xfrm>
          <a:prstGeom prst="rect">
            <a:avLst/>
          </a:prstGeom>
          <a:noFill/>
        </p:spPr>
        <p:txBody>
          <a:bodyPr wrap="square" rtlCol="0">
            <a:spAutoFit/>
          </a:bodyPr>
          <a:lstStyle/>
          <a:p>
            <a:pPr>
              <a:lnSpc>
                <a:spcPct val="200000"/>
              </a:lnSpc>
            </a:pPr>
            <a:r>
              <a:rPr lang="zh-CN" altLang="en-US" sz="1500" b="1">
                <a:latin typeface="微软雅黑" panose="020B0503020204020204" charset="-122"/>
                <a:ea typeface="微软雅黑" panose="020B0503020204020204" charset="-122"/>
                <a:cs typeface="微软雅黑" panose="020B0503020204020204" charset="-122"/>
              </a:rPr>
              <a:t>丁二烯过氧化自聚物的危险特性：</a:t>
            </a:r>
            <a:endParaRPr lang="zh-CN" altLang="en-US" sz="1500" b="1">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mj-lt"/>
              <a:buAutoNum type="arabicPeriod"/>
            </a:pPr>
            <a:r>
              <a:rPr lang="zh-CN" altLang="en-US" sz="1500">
                <a:solidFill>
                  <a:schemeClr val="tx1"/>
                </a:solidFill>
                <a:latin typeface="微软雅黑" panose="020B0503020204020204" charset="-122"/>
                <a:ea typeface="微软雅黑" panose="020B0503020204020204" charset="-122"/>
                <a:cs typeface="微软雅黑" panose="020B0503020204020204" charset="-122"/>
              </a:rPr>
              <a:t>丁二烯过氧化自催化自聚生成的过氧化自聚物，</a:t>
            </a:r>
            <a:r>
              <a:rPr lang="zh-CN" altLang="en-US" sz="1500">
                <a:solidFill>
                  <a:srgbClr val="FF0000"/>
                </a:solidFill>
                <a:latin typeface="微软雅黑" panose="020B0503020204020204" charset="-122"/>
                <a:ea typeface="微软雅黑" panose="020B0503020204020204" charset="-122"/>
                <a:cs typeface="微软雅黑" panose="020B0503020204020204" charset="-122"/>
              </a:rPr>
              <a:t>其性质很不稳定</a:t>
            </a:r>
            <a:r>
              <a:rPr lang="zh-CN" altLang="en-US" sz="1500">
                <a:latin typeface="微软雅黑" panose="020B0503020204020204" charset="-122"/>
                <a:ea typeface="微软雅黑" panose="020B0503020204020204" charset="-122"/>
                <a:cs typeface="微软雅黑" panose="020B0503020204020204" charset="-122"/>
              </a:rPr>
              <a:t>，在不接触氧气时，受撞击或急剧加热时会迅速分解自燃引起爆炸，爆炸产物有</a:t>
            </a:r>
            <a:r>
              <a:rPr lang="en-US" altLang="zh-CN" sz="1500">
                <a:latin typeface="微软雅黑" panose="020B0503020204020204" charset="-122"/>
                <a:ea typeface="微软雅黑" panose="020B0503020204020204" charset="-122"/>
                <a:cs typeface="微软雅黑" panose="020B0503020204020204" charset="-122"/>
              </a:rPr>
              <a:t>CO</a:t>
            </a:r>
            <a:r>
              <a:rPr lang="zh-CN" altLang="en-US" sz="1500">
                <a:latin typeface="微软雅黑" panose="020B0503020204020204" charset="-122"/>
                <a:ea typeface="微软雅黑" panose="020B0503020204020204" charset="-122"/>
                <a:cs typeface="微软雅黑" panose="020B0503020204020204" charset="-122"/>
              </a:rPr>
              <a:t>、</a:t>
            </a:r>
            <a:r>
              <a:rPr lang="en-US" altLang="zh-CN" sz="1500">
                <a:latin typeface="微软雅黑" panose="020B0503020204020204" charset="-122"/>
                <a:ea typeface="微软雅黑" panose="020B0503020204020204" charset="-122"/>
                <a:cs typeface="微软雅黑" panose="020B0503020204020204" charset="-122"/>
              </a:rPr>
              <a:t>CO</a:t>
            </a:r>
            <a:r>
              <a:rPr lang="en-US" altLang="zh-CN" sz="1500" baseline="-25000">
                <a:latin typeface="微软雅黑" panose="020B0503020204020204" charset="-122"/>
                <a:ea typeface="微软雅黑" panose="020B0503020204020204" charset="-122"/>
                <a:cs typeface="微软雅黑" panose="020B0503020204020204" charset="-122"/>
              </a:rPr>
              <a:t>2</a:t>
            </a:r>
            <a:r>
              <a:rPr lang="zh-CN" altLang="en-US" sz="1500" baseline="-25000">
                <a:latin typeface="微软雅黑" panose="020B0503020204020204" charset="-122"/>
                <a:ea typeface="微软雅黑" panose="020B0503020204020204" charset="-122"/>
                <a:cs typeface="微软雅黑" panose="020B0503020204020204" charset="-122"/>
              </a:rPr>
              <a:t>、</a:t>
            </a:r>
            <a:r>
              <a:rPr lang="en-US" altLang="zh-CN" sz="1500">
                <a:latin typeface="微软雅黑" panose="020B0503020204020204" charset="-122"/>
                <a:ea typeface="微软雅黑" panose="020B0503020204020204" charset="-122"/>
                <a:cs typeface="微软雅黑" panose="020B0503020204020204" charset="-122"/>
              </a:rPr>
              <a:t>H</a:t>
            </a:r>
            <a:r>
              <a:rPr lang="en-US" altLang="zh-CN" sz="1500" baseline="-25000">
                <a:latin typeface="微软雅黑" panose="020B0503020204020204" charset="-122"/>
                <a:ea typeface="微软雅黑" panose="020B0503020204020204" charset="-122"/>
                <a:cs typeface="微软雅黑" panose="020B0503020204020204" charset="-122"/>
              </a:rPr>
              <a:t>2</a:t>
            </a:r>
            <a:r>
              <a:rPr lang="zh-CN" altLang="en-US" sz="1500" baseline="-25000">
                <a:latin typeface="微软雅黑" panose="020B0503020204020204" charset="-122"/>
                <a:ea typeface="微软雅黑" panose="020B0503020204020204" charset="-122"/>
                <a:cs typeface="微软雅黑" panose="020B0503020204020204" charset="-122"/>
              </a:rPr>
              <a:t>、</a:t>
            </a:r>
            <a:r>
              <a:rPr lang="en-US" altLang="zh-CN" sz="1500">
                <a:latin typeface="微软雅黑" panose="020B0503020204020204" charset="-122"/>
                <a:ea typeface="微软雅黑" panose="020B0503020204020204" charset="-122"/>
                <a:cs typeface="微软雅黑" panose="020B0503020204020204" charset="-122"/>
              </a:rPr>
              <a:t>CH</a:t>
            </a:r>
            <a:r>
              <a:rPr lang="en-US" altLang="zh-CN" sz="1500" baseline="-25000">
                <a:latin typeface="微软雅黑" panose="020B0503020204020204" charset="-122"/>
                <a:ea typeface="微软雅黑" panose="020B0503020204020204" charset="-122"/>
                <a:cs typeface="微软雅黑" panose="020B0503020204020204" charset="-122"/>
              </a:rPr>
              <a:t>4</a:t>
            </a:r>
            <a:endParaRPr lang="en-US" altLang="zh-CN" sz="1500" baseline="-250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32498" y="819600"/>
            <a:ext cx="7016591" cy="299085"/>
          </a:xfrm>
          <a:prstGeom prst="rect">
            <a:avLst/>
          </a:prstGeom>
          <a:noFill/>
        </p:spPr>
        <p:txBody>
          <a:bodyPr wrap="square" rtlCol="0">
            <a:spAutoFit/>
          </a:bodyPr>
          <a:lstStyle/>
          <a:p>
            <a:pPr marL="342900" indent="-342900">
              <a:buFont typeface="+mj-lt"/>
              <a:buAutoNum type="arabicPeriod" startAt="2"/>
            </a:pPr>
            <a:r>
              <a:rPr lang="zh-CN" altLang="en-US" sz="1350"/>
              <a:t>分解产生</a:t>
            </a:r>
            <a:r>
              <a:rPr lang="zh-CN" altLang="en-US" sz="1350">
                <a:solidFill>
                  <a:srgbClr val="FF0000"/>
                </a:solidFill>
              </a:rPr>
              <a:t>活性自由基</a:t>
            </a:r>
            <a:r>
              <a:rPr lang="zh-CN" altLang="en-US" sz="1350"/>
              <a:t>引发</a:t>
            </a:r>
            <a:r>
              <a:rPr lang="zh-CN" altLang="en-US" sz="1350">
                <a:solidFill>
                  <a:srgbClr val="FF0000"/>
                </a:solidFill>
              </a:rPr>
              <a:t>丁二烯</a:t>
            </a:r>
            <a:r>
              <a:rPr lang="zh-CN" altLang="en-US" sz="1350"/>
              <a:t>进行端基聚合，生成</a:t>
            </a:r>
            <a:r>
              <a:rPr lang="zh-CN" altLang="en-US" sz="1350">
                <a:solidFill>
                  <a:srgbClr val="FF0000"/>
                </a:solidFill>
              </a:rPr>
              <a:t>爆米花状固体聚合物</a:t>
            </a:r>
            <a:r>
              <a:rPr lang="en-US" altLang="zh-CN" sz="1350"/>
              <a:t>——</a:t>
            </a:r>
            <a:r>
              <a:rPr lang="zh-CN" altLang="en-US" sz="1350"/>
              <a:t>端聚物</a:t>
            </a:r>
            <a:endParaRPr lang="zh-CN" altLang="en-US" sz="1350"/>
          </a:p>
        </p:txBody>
      </p:sp>
      <p:sp>
        <p:nvSpPr>
          <p:cNvPr id="21" name="文本框 20"/>
          <p:cNvSpPr txBox="1"/>
          <p:nvPr/>
        </p:nvSpPr>
        <p:spPr>
          <a:xfrm>
            <a:off x="932261" y="206317"/>
            <a:ext cx="30676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2.6 </a:t>
            </a:r>
            <a:r>
              <a:rPr lang="zh-CN" altLang="en-US" sz="2100" b="1" dirty="0">
                <a:latin typeface="微软雅黑" panose="020B0503020204020204" charset="-122"/>
                <a:ea typeface="微软雅黑" panose="020B0503020204020204" charset="-122"/>
                <a:cs typeface="微软雅黑" panose="020B0503020204020204" charset="-122"/>
              </a:rPr>
              <a:t>丁二烯过氧化自聚物</a:t>
            </a:r>
            <a:endParaRPr lang="zh-CN" altLang="en-US" sz="2100" b="1" dirty="0">
              <a:latin typeface="微软雅黑" panose="020B0503020204020204" charset="-122"/>
              <a:ea typeface="微软雅黑" panose="020B0503020204020204" charset="-122"/>
              <a:cs typeface="微软雅黑" panose="020B0503020204020204" charset="-122"/>
            </a:endParaRPr>
          </a:p>
        </p:txBody>
      </p:sp>
      <p:grpSp>
        <p:nvGrpSpPr>
          <p:cNvPr id="31" name="组合 30"/>
          <p:cNvGrpSpPr>
            <a:grpSpLocks noChangeAspect="1"/>
          </p:cNvGrpSpPr>
          <p:nvPr/>
        </p:nvGrpSpPr>
        <p:grpSpPr>
          <a:xfrm>
            <a:off x="2415540" y="1589220"/>
            <a:ext cx="5400000" cy="2188164"/>
            <a:chOff x="3698" y="3276"/>
            <a:chExt cx="10814" cy="4382"/>
          </a:xfrm>
        </p:grpSpPr>
        <p:pic>
          <p:nvPicPr>
            <p:cNvPr id="28" name="图片 27"/>
            <p:cNvPicPr>
              <a:picLocks noChangeAspect="1"/>
            </p:cNvPicPr>
            <p:nvPr/>
          </p:nvPicPr>
          <p:blipFill>
            <a:blip r:embed="rId1"/>
            <a:stretch>
              <a:fillRect/>
            </a:stretch>
          </p:blipFill>
          <p:spPr>
            <a:xfrm>
              <a:off x="3698" y="3276"/>
              <a:ext cx="10815" cy="1905"/>
            </a:xfrm>
            <a:prstGeom prst="rect">
              <a:avLst/>
            </a:prstGeom>
          </p:spPr>
        </p:pic>
        <p:pic>
          <p:nvPicPr>
            <p:cNvPr id="29" name="图片 28"/>
            <p:cNvPicPr>
              <a:picLocks noChangeAspect="1"/>
            </p:cNvPicPr>
            <p:nvPr/>
          </p:nvPicPr>
          <p:blipFill>
            <a:blip r:embed="rId2"/>
            <a:stretch>
              <a:fillRect/>
            </a:stretch>
          </p:blipFill>
          <p:spPr>
            <a:xfrm>
              <a:off x="3818" y="5708"/>
              <a:ext cx="10575" cy="1950"/>
            </a:xfrm>
            <a:prstGeom prst="rect">
              <a:avLst/>
            </a:prstGeom>
          </p:spPr>
        </p:pic>
        <p:cxnSp>
          <p:nvCxnSpPr>
            <p:cNvPr id="30" name="直接箭头连接符 29"/>
            <p:cNvCxnSpPr/>
            <p:nvPr/>
          </p:nvCxnSpPr>
          <p:spPr>
            <a:xfrm>
              <a:off x="9106" y="5181"/>
              <a:ext cx="0" cy="527"/>
            </a:xfrm>
            <a:prstGeom prst="straightConnector1">
              <a:avLst/>
            </a:prstGeom>
            <a:ln w="25400" cmpd="sng">
              <a:solidFill>
                <a:schemeClr val="tx1"/>
              </a:solidFill>
              <a:prstDash val="solid"/>
              <a:tailEnd type="triangle" w="med" len="lg"/>
            </a:ln>
          </p:spPr>
          <p:style>
            <a:lnRef idx="1">
              <a:schemeClr val="dk1"/>
            </a:lnRef>
            <a:fillRef idx="0">
              <a:schemeClr val="dk1"/>
            </a:fillRef>
            <a:effectRef idx="0">
              <a:schemeClr val="dk1"/>
            </a:effectRef>
            <a:fontRef idx="minor">
              <a:schemeClr val="tx1"/>
            </a:fontRef>
          </p:style>
        </p:cxnSp>
      </p:grpSp>
      <p:sp>
        <p:nvSpPr>
          <p:cNvPr id="32" name="文本框 31"/>
          <p:cNvSpPr txBox="1"/>
          <p:nvPr/>
        </p:nvSpPr>
        <p:spPr>
          <a:xfrm>
            <a:off x="932498" y="1802104"/>
            <a:ext cx="1350000" cy="460375"/>
          </a:xfrm>
          <a:prstGeom prst="rect">
            <a:avLst/>
          </a:prstGeom>
          <a:noFill/>
        </p:spPr>
        <p:txBody>
          <a:bodyPr wrap="square" rtlCol="0">
            <a:spAutoFit/>
          </a:bodyPr>
          <a:lstStyle/>
          <a:p>
            <a:pPr algn="ctr"/>
            <a:r>
              <a:rPr lang="zh-CN" altLang="en-US" sz="1200"/>
              <a:t>第一步：分解产生自由基</a:t>
            </a:r>
            <a:endParaRPr lang="zh-CN" altLang="en-US" sz="1200"/>
          </a:p>
        </p:txBody>
      </p:sp>
      <p:sp>
        <p:nvSpPr>
          <p:cNvPr id="33" name="文本框 32"/>
          <p:cNvSpPr txBox="1"/>
          <p:nvPr/>
        </p:nvSpPr>
        <p:spPr>
          <a:xfrm>
            <a:off x="932498" y="2986061"/>
            <a:ext cx="1350000" cy="645160"/>
          </a:xfrm>
          <a:prstGeom prst="rect">
            <a:avLst/>
          </a:prstGeom>
          <a:noFill/>
        </p:spPr>
        <p:txBody>
          <a:bodyPr wrap="square" rtlCol="0">
            <a:spAutoFit/>
          </a:bodyPr>
          <a:lstStyle/>
          <a:p>
            <a:pPr algn="ctr"/>
            <a:r>
              <a:rPr lang="zh-CN" altLang="en-US" sz="1200"/>
              <a:t>第二步：自由基与丁二烯进行端基聚合</a:t>
            </a:r>
            <a:endParaRPr lang="zh-CN" altLang="en-US"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98696" y="1101064"/>
            <a:ext cx="738188" cy="402590"/>
          </a:xfrm>
          <a:prstGeom prst="rect">
            <a:avLst/>
          </a:prstGeom>
          <a:noFill/>
        </p:spPr>
        <p:txBody>
          <a:bodyPr wrap="square" rtlCol="0">
            <a:spAutoFit/>
          </a:bodyPr>
          <a:lstStyle/>
          <a:p>
            <a:pPr>
              <a:lnSpc>
                <a:spcPct val="150000"/>
              </a:lnSpc>
            </a:pPr>
            <a:r>
              <a:rPr lang="zh-CN" altLang="en-US" sz="1350"/>
              <a:t>诱导期：</a:t>
            </a:r>
            <a:endParaRPr lang="zh-CN" altLang="en-US" sz="1350"/>
          </a:p>
        </p:txBody>
      </p:sp>
      <p:sp>
        <p:nvSpPr>
          <p:cNvPr id="13" name="矩形 12"/>
          <p:cNvSpPr/>
          <p:nvPr/>
        </p:nvSpPr>
        <p:spPr>
          <a:xfrm>
            <a:off x="1999298" y="3122745"/>
            <a:ext cx="1404000" cy="5940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1200">
                <a:sym typeface="+mn-ea"/>
              </a:rPr>
              <a:t>过氧化自聚物分解生成</a:t>
            </a:r>
            <a:r>
              <a:rPr lang="zh-CN" altLang="en-US" sz="1200">
                <a:solidFill>
                  <a:srgbClr val="FF0000"/>
                </a:solidFill>
                <a:sym typeface="+mn-ea"/>
              </a:rPr>
              <a:t>活性自由基</a:t>
            </a:r>
            <a:endParaRPr lang="zh-CN" altLang="en-US" sz="1200">
              <a:solidFill>
                <a:srgbClr val="FF0000"/>
              </a:solidFill>
              <a:sym typeface="+mn-ea"/>
            </a:endParaRPr>
          </a:p>
        </p:txBody>
      </p:sp>
      <p:sp>
        <p:nvSpPr>
          <p:cNvPr id="12" name="文本框 11"/>
          <p:cNvSpPr txBox="1"/>
          <p:nvPr/>
        </p:nvSpPr>
        <p:spPr>
          <a:xfrm>
            <a:off x="932498" y="4080484"/>
            <a:ext cx="868680" cy="299085"/>
          </a:xfrm>
          <a:prstGeom prst="rect">
            <a:avLst/>
          </a:prstGeom>
          <a:noFill/>
        </p:spPr>
        <p:txBody>
          <a:bodyPr wrap="none" rtlCol="0" anchor="t">
            <a:spAutoFit/>
          </a:bodyPr>
          <a:lstStyle/>
          <a:p>
            <a:pPr>
              <a:lnSpc>
                <a:spcPct val="100000"/>
              </a:lnSpc>
            </a:pPr>
            <a:r>
              <a:rPr lang="zh-CN" altLang="en-US" sz="1350">
                <a:sym typeface="+mn-ea"/>
              </a:rPr>
              <a:t>链增长：</a:t>
            </a:r>
            <a:endParaRPr lang="zh-CN" altLang="en-US" sz="1350"/>
          </a:p>
        </p:txBody>
      </p:sp>
      <p:sp>
        <p:nvSpPr>
          <p:cNvPr id="14" name="文本框 13"/>
          <p:cNvSpPr txBox="1"/>
          <p:nvPr/>
        </p:nvSpPr>
        <p:spPr>
          <a:xfrm>
            <a:off x="810578" y="3122745"/>
            <a:ext cx="1066800" cy="299085"/>
          </a:xfrm>
          <a:prstGeom prst="rect">
            <a:avLst/>
          </a:prstGeom>
          <a:noFill/>
        </p:spPr>
        <p:txBody>
          <a:bodyPr wrap="square" rtlCol="0" anchor="t">
            <a:spAutoFit/>
          </a:bodyPr>
          <a:lstStyle/>
          <a:p>
            <a:r>
              <a:rPr lang="zh-CN" altLang="en-US" sz="1350">
                <a:sym typeface="+mn-ea"/>
              </a:rPr>
              <a:t>自由基生成：</a:t>
            </a:r>
            <a:endParaRPr lang="zh-CN" altLang="en-US" sz="1350"/>
          </a:p>
        </p:txBody>
      </p:sp>
      <p:sp>
        <p:nvSpPr>
          <p:cNvPr id="17" name="矩形 16"/>
          <p:cNvSpPr/>
          <p:nvPr/>
        </p:nvSpPr>
        <p:spPr>
          <a:xfrm>
            <a:off x="2012633" y="1101064"/>
            <a:ext cx="1404000" cy="5940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1200">
                <a:sym typeface="+mn-ea"/>
              </a:rPr>
              <a:t>氧气与丁二烯反应生成</a:t>
            </a:r>
            <a:r>
              <a:rPr lang="zh-CN" altLang="en-US" sz="1200">
                <a:solidFill>
                  <a:srgbClr val="FF0000"/>
                </a:solidFill>
                <a:sym typeface="+mn-ea"/>
              </a:rPr>
              <a:t>过氧化物</a:t>
            </a:r>
            <a:endParaRPr lang="zh-CN" altLang="en-US" sz="1200">
              <a:solidFill>
                <a:srgbClr val="FF0000"/>
              </a:solidFill>
              <a:sym typeface="+mn-ea"/>
            </a:endParaRPr>
          </a:p>
        </p:txBody>
      </p:sp>
      <p:sp>
        <p:nvSpPr>
          <p:cNvPr id="18" name="矩形 17"/>
          <p:cNvSpPr/>
          <p:nvPr/>
        </p:nvSpPr>
        <p:spPr>
          <a:xfrm>
            <a:off x="1999298" y="4134300"/>
            <a:ext cx="1404000" cy="5940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1200">
                <a:sym typeface="+mn-ea"/>
              </a:rPr>
              <a:t>活性自由基与丁二烯分子聚合</a:t>
            </a:r>
            <a:endParaRPr lang="zh-CN" altLang="en-US" sz="1200">
              <a:sym typeface="+mn-ea"/>
            </a:endParaRPr>
          </a:p>
        </p:txBody>
      </p:sp>
      <p:sp>
        <p:nvSpPr>
          <p:cNvPr id="4" name="文本框 3"/>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2.7 </a:t>
            </a:r>
            <a:r>
              <a:rPr lang="zh-CN" altLang="en-US" sz="2100" b="1" dirty="0">
                <a:latin typeface="微软雅黑" panose="020B0503020204020204" charset="-122"/>
                <a:ea typeface="微软雅黑" panose="020B0503020204020204" charset="-122"/>
                <a:cs typeface="微软雅黑" panose="020B0503020204020204" charset="-122"/>
              </a:rPr>
              <a:t>丁二烯端基聚合物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6" name="下箭头 5"/>
          <p:cNvSpPr/>
          <p:nvPr/>
        </p:nvSpPr>
        <p:spPr>
          <a:xfrm>
            <a:off x="2601278" y="2782702"/>
            <a:ext cx="226695" cy="3400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形标注 14"/>
          <p:cNvSpPr/>
          <p:nvPr/>
        </p:nvSpPr>
        <p:spPr>
          <a:xfrm>
            <a:off x="11430" y="2616015"/>
            <a:ext cx="1064419" cy="415766"/>
          </a:xfrm>
          <a:prstGeom prst="wedgeEllipseCallout">
            <a:avLst>
              <a:gd name="adj1" fmla="val 56174"/>
              <a:gd name="adj2" fmla="val 83562"/>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sym typeface="+mn-ea"/>
              </a:rPr>
              <a:t>金属离子存在会加速反应</a:t>
            </a:r>
            <a:endParaRPr lang="zh-CN" altLang="en-US" sz="900">
              <a:solidFill>
                <a:schemeClr val="tx1"/>
              </a:solidFill>
              <a:sym typeface="+mn-ea"/>
            </a:endParaRPr>
          </a:p>
        </p:txBody>
      </p:sp>
      <p:sp>
        <p:nvSpPr>
          <p:cNvPr id="7" name="下箭头 6"/>
          <p:cNvSpPr/>
          <p:nvPr/>
        </p:nvSpPr>
        <p:spPr>
          <a:xfrm>
            <a:off x="2564606" y="3794257"/>
            <a:ext cx="226695" cy="3400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p:cNvSpPr txBox="1"/>
          <p:nvPr/>
        </p:nvSpPr>
        <p:spPr>
          <a:xfrm>
            <a:off x="998696" y="711015"/>
            <a:ext cx="2332196" cy="299085"/>
          </a:xfrm>
          <a:prstGeom prst="rect">
            <a:avLst/>
          </a:prstGeom>
          <a:noFill/>
        </p:spPr>
        <p:txBody>
          <a:bodyPr wrap="square" rtlCol="0">
            <a:spAutoFit/>
          </a:bodyPr>
          <a:lstStyle/>
          <a:p>
            <a:r>
              <a:rPr lang="zh-CN" altLang="en-US" sz="1350" b="1"/>
              <a:t>生成过程：</a:t>
            </a:r>
            <a:endParaRPr lang="zh-CN" altLang="en-US" sz="1350" b="1"/>
          </a:p>
        </p:txBody>
      </p:sp>
      <p:pic>
        <p:nvPicPr>
          <p:cNvPr id="29" name="图片 28"/>
          <p:cNvPicPr>
            <a:picLocks noChangeAspect="1"/>
          </p:cNvPicPr>
          <p:nvPr/>
        </p:nvPicPr>
        <p:blipFill>
          <a:blip r:embed="rId1"/>
          <a:srcRect l="7670" r="24603" b="81805"/>
          <a:stretch>
            <a:fillRect/>
          </a:stretch>
        </p:blipFill>
        <p:spPr>
          <a:xfrm>
            <a:off x="3687604" y="3176085"/>
            <a:ext cx="4050000" cy="487316"/>
          </a:xfrm>
          <a:prstGeom prst="rect">
            <a:avLst/>
          </a:prstGeom>
        </p:spPr>
      </p:pic>
      <p:sp>
        <p:nvSpPr>
          <p:cNvPr id="5" name="文本框 4"/>
          <p:cNvSpPr txBox="1"/>
          <p:nvPr/>
        </p:nvSpPr>
        <p:spPr>
          <a:xfrm>
            <a:off x="7737634" y="3247046"/>
            <a:ext cx="886301" cy="368300"/>
          </a:xfrm>
          <a:prstGeom prst="rect">
            <a:avLst/>
          </a:prstGeom>
          <a:noFill/>
        </p:spPr>
        <p:txBody>
          <a:bodyPr wrap="square" rtlCol="0">
            <a:spAutoFit/>
          </a:bodyPr>
          <a:lstStyle/>
          <a:p>
            <a:pPr algn="ctr"/>
            <a:r>
              <a:rPr lang="zh-CN" altLang="en-US" sz="900"/>
              <a:t>吸热反应，高温下进行</a:t>
            </a:r>
            <a:endParaRPr lang="zh-CN" altLang="en-US" sz="900"/>
          </a:p>
        </p:txBody>
      </p:sp>
      <p:sp>
        <p:nvSpPr>
          <p:cNvPr id="11" name="矩形 10"/>
          <p:cNvSpPr/>
          <p:nvPr/>
        </p:nvSpPr>
        <p:spPr>
          <a:xfrm>
            <a:off x="1999298" y="2096426"/>
            <a:ext cx="1404000" cy="5940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1200">
                <a:sym typeface="+mn-ea"/>
              </a:rPr>
              <a:t>过氧化物自聚生成过氧化自聚物</a:t>
            </a:r>
            <a:endParaRPr lang="zh-CN" altLang="en-US" sz="1200">
              <a:sym typeface="+mn-ea"/>
            </a:endParaRPr>
          </a:p>
        </p:txBody>
      </p:sp>
      <p:sp>
        <p:nvSpPr>
          <p:cNvPr id="16" name="下箭头 15"/>
          <p:cNvSpPr/>
          <p:nvPr/>
        </p:nvSpPr>
        <p:spPr>
          <a:xfrm>
            <a:off x="2601278" y="1756384"/>
            <a:ext cx="226695" cy="3400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0" name="图片 29"/>
          <p:cNvPicPr>
            <a:picLocks noChangeAspect="1"/>
          </p:cNvPicPr>
          <p:nvPr/>
        </p:nvPicPr>
        <p:blipFill>
          <a:blip r:embed="rId1"/>
          <a:srcRect l="3175" t="40753" r="23478" b="41352"/>
          <a:stretch>
            <a:fillRect/>
          </a:stretch>
        </p:blipFill>
        <p:spPr>
          <a:xfrm>
            <a:off x="3687604" y="4210024"/>
            <a:ext cx="4050000" cy="442653"/>
          </a:xfrm>
          <a:prstGeom prst="rect">
            <a:avLst/>
          </a:prstGeom>
        </p:spPr>
      </p:pic>
      <p:pic>
        <p:nvPicPr>
          <p:cNvPr id="31" name="图片 30"/>
          <p:cNvPicPr/>
          <p:nvPr/>
        </p:nvPicPr>
        <p:blipFill>
          <a:blip r:embed="rId2"/>
          <a:stretch>
            <a:fillRect/>
          </a:stretch>
        </p:blipFill>
        <p:spPr>
          <a:xfrm>
            <a:off x="3687128" y="1988317"/>
            <a:ext cx="4936808" cy="810000"/>
          </a:xfrm>
          <a:prstGeom prst="rect">
            <a:avLst/>
          </a:prstGeom>
        </p:spPr>
      </p:pic>
      <p:grpSp>
        <p:nvGrpSpPr>
          <p:cNvPr id="32" name="组合 31"/>
          <p:cNvGrpSpPr>
            <a:grpSpLocks noChangeAspect="1"/>
          </p:cNvGrpSpPr>
          <p:nvPr/>
        </p:nvGrpSpPr>
        <p:grpSpPr>
          <a:xfrm>
            <a:off x="3687604" y="814837"/>
            <a:ext cx="3298725" cy="1080000"/>
            <a:chOff x="3630" y="4706"/>
            <a:chExt cx="14661" cy="4800"/>
          </a:xfrm>
        </p:grpSpPr>
        <p:graphicFrame>
          <p:nvGraphicFramePr>
            <p:cNvPr id="33" name="对象 32">
              <a:hlinkClick r:id="" action="ppaction://ole?verb=0"/>
            </p:cNvPr>
            <p:cNvGraphicFramePr>
              <a:graphicFrameLocks noChangeAspect="1"/>
            </p:cNvGraphicFramePr>
            <p:nvPr/>
          </p:nvGraphicFramePr>
          <p:xfrm>
            <a:off x="8880" y="5210"/>
            <a:ext cx="1440" cy="380"/>
          </p:xfrm>
          <a:graphic>
            <a:graphicData uri="http://schemas.openxmlformats.org/presentationml/2006/ole">
              <mc:AlternateContent xmlns:mc="http://schemas.openxmlformats.org/markup-compatibility/2006">
                <mc:Choice xmlns:v="urn:schemas-microsoft-com:vml" Requires="v">
                  <p:oleObj spid="_x0000_s2091" name="" r:id="rId3" imgW="914400" imgH="241300" progId="Equation.KSEE3">
                    <p:embed/>
                  </p:oleObj>
                </mc:Choice>
                <mc:Fallback>
                  <p:oleObj name="" r:id="rId3" imgW="914400" imgH="241300" progId="Equation.KSEE3">
                    <p:embed/>
                    <p:pic>
                      <p:nvPicPr>
                        <p:cNvPr id="0" name="图片 1024"/>
                        <p:cNvPicPr/>
                        <p:nvPr/>
                      </p:nvPicPr>
                      <p:blipFill>
                        <a:blip r:embed="rId4"/>
                        <a:stretch>
                          <a:fillRect/>
                        </a:stretch>
                      </p:blipFill>
                      <p:spPr>
                        <a:xfrm>
                          <a:off x="8880" y="5210"/>
                          <a:ext cx="1440" cy="380"/>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8880" y="5210"/>
            <a:ext cx="1440" cy="380"/>
          </p:xfrm>
          <a:graphic>
            <a:graphicData uri="http://schemas.openxmlformats.org/presentationml/2006/ole">
              <mc:AlternateContent xmlns:mc="http://schemas.openxmlformats.org/markup-compatibility/2006">
                <mc:Choice xmlns:v="urn:schemas-microsoft-com:vml" Requires="v">
                  <p:oleObj spid="_x0000_s2092" name="" r:id="rId5" imgW="914400" imgH="241300" progId="Equation.KSEE3">
                    <p:embed/>
                  </p:oleObj>
                </mc:Choice>
                <mc:Fallback>
                  <p:oleObj name="" r:id="rId5" imgW="914400" imgH="241300" progId="Equation.KSEE3">
                    <p:embed/>
                    <p:pic>
                      <p:nvPicPr>
                        <p:cNvPr id="0" name="图片 1025"/>
                        <p:cNvPicPr/>
                        <p:nvPr/>
                      </p:nvPicPr>
                      <p:blipFill>
                        <a:blip r:embed="rId4"/>
                        <a:stretch>
                          <a:fillRect/>
                        </a:stretch>
                      </p:blipFill>
                      <p:spPr>
                        <a:xfrm>
                          <a:off x="8880" y="5210"/>
                          <a:ext cx="1440" cy="380"/>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nvGraphicFramePr>
          <p:xfrm>
            <a:off x="8880" y="5210"/>
            <a:ext cx="1440" cy="380"/>
          </p:xfrm>
          <a:graphic>
            <a:graphicData uri="http://schemas.openxmlformats.org/presentationml/2006/ole">
              <mc:AlternateContent xmlns:mc="http://schemas.openxmlformats.org/markup-compatibility/2006">
                <mc:Choice xmlns:v="urn:schemas-microsoft-com:vml" Requires="v">
                  <p:oleObj spid="_x0000_s2093" name="" r:id="rId6" imgW="914400" imgH="241300" progId="Equation.KSEE3">
                    <p:embed/>
                  </p:oleObj>
                </mc:Choice>
                <mc:Fallback>
                  <p:oleObj name="" r:id="rId6" imgW="914400" imgH="241300" progId="Equation.KSEE3">
                    <p:embed/>
                    <p:pic>
                      <p:nvPicPr>
                        <p:cNvPr id="0" name="图片 1029"/>
                        <p:cNvPicPr/>
                        <p:nvPr/>
                      </p:nvPicPr>
                      <p:blipFill>
                        <a:blip r:embed="rId4"/>
                        <a:stretch>
                          <a:fillRect/>
                        </a:stretch>
                      </p:blipFill>
                      <p:spPr>
                        <a:xfrm>
                          <a:off x="8880" y="5210"/>
                          <a:ext cx="1440" cy="380"/>
                        </a:xfrm>
                        <a:prstGeom prst="rect">
                          <a:avLst/>
                        </a:prstGeom>
                      </p:spPr>
                    </p:pic>
                  </p:oleObj>
                </mc:Fallback>
              </mc:AlternateContent>
            </a:graphicData>
          </a:graphic>
        </p:graphicFrame>
        <p:pic>
          <p:nvPicPr>
            <p:cNvPr id="36" name="图片 35"/>
            <p:cNvPicPr>
              <a:picLocks noChangeAspect="1"/>
            </p:cNvPicPr>
            <p:nvPr/>
          </p:nvPicPr>
          <p:blipFill>
            <a:blip r:embed="rId7"/>
            <a:stretch>
              <a:fillRect/>
            </a:stretch>
          </p:blipFill>
          <p:spPr>
            <a:xfrm>
              <a:off x="3630" y="4706"/>
              <a:ext cx="11339" cy="4800"/>
            </a:xfrm>
            <a:prstGeom prst="rect">
              <a:avLst/>
            </a:prstGeom>
          </p:spPr>
        </p:pic>
        <p:sp>
          <p:nvSpPr>
            <p:cNvPr id="37" name="文本框 36"/>
            <p:cNvSpPr txBox="1"/>
            <p:nvPr/>
          </p:nvSpPr>
          <p:spPr>
            <a:xfrm>
              <a:off x="14728" y="5591"/>
              <a:ext cx="3008" cy="1637"/>
            </a:xfrm>
            <a:prstGeom prst="rect">
              <a:avLst/>
            </a:prstGeom>
            <a:noFill/>
          </p:spPr>
          <p:txBody>
            <a:bodyPr wrap="square" rtlCol="0">
              <a:spAutoFit/>
            </a:bodyPr>
            <a:lstStyle/>
            <a:p>
              <a:r>
                <a:rPr lang="zh-CN" altLang="en-US" sz="900">
                  <a:latin typeface="微软雅黑" panose="020B0503020204020204" charset="-122"/>
                  <a:ea typeface="微软雅黑" panose="020B0503020204020204" charset="-122"/>
                  <a:cs typeface="微软雅黑" panose="020B0503020204020204" charset="-122"/>
                  <a:sym typeface="+mn-ea"/>
                </a:rPr>
                <a:t>（</a:t>
              </a:r>
              <a:r>
                <a:rPr lang="en-US" altLang="zh-CN" sz="900">
                  <a:latin typeface="微软雅黑" panose="020B0503020204020204" charset="-122"/>
                  <a:ea typeface="微软雅黑" panose="020B0503020204020204" charset="-122"/>
                  <a:cs typeface="微软雅黑" panose="020B0503020204020204" charset="-122"/>
                  <a:sym typeface="+mn-ea"/>
                </a:rPr>
                <a:t>1,4</a:t>
              </a:r>
              <a:r>
                <a:rPr lang="zh-CN" altLang="en-US" sz="900">
                  <a:latin typeface="微软雅黑" panose="020B0503020204020204" charset="-122"/>
                  <a:ea typeface="微软雅黑" panose="020B0503020204020204" charset="-122"/>
                  <a:cs typeface="微软雅黑" panose="020B0503020204020204" charset="-122"/>
                  <a:sym typeface="+mn-ea"/>
                </a:rPr>
                <a:t>结构）</a:t>
              </a:r>
              <a:endParaRPr lang="zh-CN" altLang="en-US" sz="900">
                <a:latin typeface="微软雅黑" panose="020B0503020204020204" charset="-122"/>
                <a:ea typeface="微软雅黑" panose="020B0503020204020204" charset="-122"/>
                <a:cs typeface="微软雅黑" panose="020B0503020204020204" charset="-122"/>
                <a:sym typeface="+mn-ea"/>
              </a:endParaRPr>
            </a:p>
          </p:txBody>
        </p:sp>
        <p:sp>
          <p:nvSpPr>
            <p:cNvPr id="38" name="文本框 37"/>
            <p:cNvSpPr txBox="1"/>
            <p:nvPr/>
          </p:nvSpPr>
          <p:spPr>
            <a:xfrm>
              <a:off x="14727" y="7925"/>
              <a:ext cx="3564" cy="1022"/>
            </a:xfrm>
            <a:prstGeom prst="rect">
              <a:avLst/>
            </a:prstGeom>
            <a:noFill/>
          </p:spPr>
          <p:txBody>
            <a:bodyPr wrap="none" rtlCol="0" anchor="t">
              <a:spAutoFit/>
            </a:bodyPr>
            <a:lstStyle/>
            <a:p>
              <a:r>
                <a:rPr lang="zh-CN" altLang="en-US" sz="900">
                  <a:latin typeface="微软雅黑" panose="020B0503020204020204" charset="-122"/>
                  <a:ea typeface="微软雅黑" panose="020B0503020204020204" charset="-122"/>
                  <a:cs typeface="微软雅黑" panose="020B0503020204020204" charset="-122"/>
                  <a:sym typeface="+mn-ea"/>
                </a:rPr>
                <a:t>（</a:t>
              </a:r>
              <a:r>
                <a:rPr lang="en-US" altLang="zh-CN" sz="900">
                  <a:latin typeface="微软雅黑" panose="020B0503020204020204" charset="-122"/>
                  <a:ea typeface="微软雅黑" panose="020B0503020204020204" charset="-122"/>
                  <a:cs typeface="微软雅黑" panose="020B0503020204020204" charset="-122"/>
                  <a:sym typeface="+mn-ea"/>
                </a:rPr>
                <a:t>1,2</a:t>
              </a:r>
              <a:r>
                <a:rPr lang="zh-CN" altLang="en-US" sz="900">
                  <a:latin typeface="微软雅黑" panose="020B0503020204020204" charset="-122"/>
                  <a:ea typeface="微软雅黑" panose="020B0503020204020204" charset="-122"/>
                  <a:cs typeface="微软雅黑" panose="020B0503020204020204" charset="-122"/>
                  <a:sym typeface="+mn-ea"/>
                </a:rPr>
                <a:t>结构）</a:t>
              </a:r>
              <a:endParaRPr lang="zh-CN" altLang="en-US" sz="9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32261" y="206317"/>
            <a:ext cx="2000885" cy="414020"/>
          </a:xfrm>
          <a:prstGeom prst="rect">
            <a:avLst/>
          </a:prstGeom>
          <a:noFill/>
        </p:spPr>
        <p:txBody>
          <a:bodyPr wrap="none" rtlCol="0">
            <a:spAutoFit/>
          </a:bodyPr>
          <a:lstStyle/>
          <a:p>
            <a:r>
              <a:rPr lang="en-US" altLang="zh-CN" sz="2100" b="1" dirty="0">
                <a:latin typeface="+mj-ea"/>
                <a:ea typeface="+mj-ea"/>
                <a:cs typeface="+mj-ea"/>
              </a:rPr>
              <a:t>1.1 </a:t>
            </a:r>
            <a:r>
              <a:rPr lang="zh-CN" altLang="en-US" sz="2100" b="1" dirty="0">
                <a:latin typeface="+mj-ea"/>
                <a:ea typeface="+mj-ea"/>
                <a:cs typeface="+mj-ea"/>
              </a:rPr>
              <a:t>丁二烯介绍</a:t>
            </a:r>
            <a:endParaRPr lang="zh-CN" altLang="en-US" sz="2100" b="1" dirty="0">
              <a:latin typeface="+mj-ea"/>
              <a:ea typeface="+mj-ea"/>
              <a:cs typeface="+mj-ea"/>
            </a:endParaRPr>
          </a:p>
        </p:txBody>
      </p:sp>
      <p:grpSp>
        <p:nvGrpSpPr>
          <p:cNvPr id="38" name="组合 37"/>
          <p:cNvGrpSpPr/>
          <p:nvPr/>
        </p:nvGrpSpPr>
        <p:grpSpPr>
          <a:xfrm>
            <a:off x="8084424" y="4811277"/>
            <a:ext cx="853754" cy="249320"/>
            <a:chOff x="9765454" y="5238729"/>
            <a:chExt cx="1138338" cy="332426"/>
          </a:xfrm>
        </p:grpSpPr>
        <p:sp>
          <p:nvSpPr>
            <p:cNvPr id="34" name="arrows-in-dart-boards_16065"/>
            <p:cNvSpPr/>
            <p:nvPr/>
          </p:nvSpPr>
          <p:spPr bwMode="auto">
            <a:xfrm>
              <a:off x="10570741" y="5238729"/>
              <a:ext cx="333051" cy="332426"/>
            </a:xfrm>
            <a:custGeom>
              <a:avLst/>
              <a:gdLst>
                <a:gd name="connsiteX0" fmla="*/ 278663 w 601358"/>
                <a:gd name="connsiteY0" fmla="*/ 227291 h 600230"/>
                <a:gd name="connsiteX1" fmla="*/ 321097 w 601358"/>
                <a:gd name="connsiteY1" fmla="*/ 237836 h 600230"/>
                <a:gd name="connsiteX2" fmla="*/ 278077 w 601358"/>
                <a:gd name="connsiteY2" fmla="*/ 280600 h 600230"/>
                <a:gd name="connsiteX3" fmla="*/ 237207 w 601358"/>
                <a:gd name="connsiteY3" fmla="*/ 321998 h 600230"/>
                <a:gd name="connsiteX4" fmla="*/ 278663 w 601358"/>
                <a:gd name="connsiteY4" fmla="*/ 363591 h 600230"/>
                <a:gd name="connsiteX5" fmla="*/ 320119 w 601358"/>
                <a:gd name="connsiteY5" fmla="*/ 322779 h 600230"/>
                <a:gd name="connsiteX6" fmla="*/ 363139 w 601358"/>
                <a:gd name="connsiteY6" fmla="*/ 279819 h 600230"/>
                <a:gd name="connsiteX7" fmla="*/ 373503 w 601358"/>
                <a:gd name="connsiteY7" fmla="*/ 321998 h 600230"/>
                <a:gd name="connsiteX8" fmla="*/ 278663 w 601358"/>
                <a:gd name="connsiteY8" fmla="*/ 416900 h 600230"/>
                <a:gd name="connsiteX9" fmla="*/ 183823 w 601358"/>
                <a:gd name="connsiteY9" fmla="*/ 321998 h 600230"/>
                <a:gd name="connsiteX10" fmla="*/ 278663 w 601358"/>
                <a:gd name="connsiteY10" fmla="*/ 227291 h 600230"/>
                <a:gd name="connsiteX11" fmla="*/ 278663 w 601358"/>
                <a:gd name="connsiteY11" fmla="*/ 135486 h 600230"/>
                <a:gd name="connsiteX12" fmla="*/ 387996 w 601358"/>
                <a:gd name="connsiteY12" fmla="*/ 171031 h 600230"/>
                <a:gd name="connsiteX13" fmla="*/ 349466 w 601358"/>
                <a:gd name="connsiteY13" fmla="*/ 209310 h 600230"/>
                <a:gd name="connsiteX14" fmla="*/ 278663 w 601358"/>
                <a:gd name="connsiteY14" fmla="*/ 188803 h 600230"/>
                <a:gd name="connsiteX15" fmla="*/ 145271 w 601358"/>
                <a:gd name="connsiteY15" fmla="*/ 321999 h 600230"/>
                <a:gd name="connsiteX16" fmla="*/ 278663 w 601358"/>
                <a:gd name="connsiteY16" fmla="*/ 455390 h 600230"/>
                <a:gd name="connsiteX17" fmla="*/ 412249 w 601358"/>
                <a:gd name="connsiteY17" fmla="*/ 321999 h 600230"/>
                <a:gd name="connsiteX18" fmla="*/ 391517 w 601358"/>
                <a:gd name="connsiteY18" fmla="*/ 251300 h 600230"/>
                <a:gd name="connsiteX19" fmla="*/ 430048 w 601358"/>
                <a:gd name="connsiteY19" fmla="*/ 213021 h 600230"/>
                <a:gd name="connsiteX20" fmla="*/ 465449 w 601358"/>
                <a:gd name="connsiteY20" fmla="*/ 321999 h 600230"/>
                <a:gd name="connsiteX21" fmla="*/ 278663 w 601358"/>
                <a:gd name="connsiteY21" fmla="*/ 508707 h 600230"/>
                <a:gd name="connsiteX22" fmla="*/ 91876 w 601358"/>
                <a:gd name="connsiteY22" fmla="*/ 321999 h 600230"/>
                <a:gd name="connsiteX23" fmla="*/ 278663 w 601358"/>
                <a:gd name="connsiteY23" fmla="*/ 135486 h 600230"/>
                <a:gd name="connsiteX24" fmla="*/ 278671 w 601358"/>
                <a:gd name="connsiteY24" fmla="*/ 43751 h 600230"/>
                <a:gd name="connsiteX25" fmla="*/ 453500 w 601358"/>
                <a:gd name="connsiteY25" fmla="*/ 105647 h 600230"/>
                <a:gd name="connsiteX26" fmla="*/ 415366 w 601358"/>
                <a:gd name="connsiteY26" fmla="*/ 143527 h 600230"/>
                <a:gd name="connsiteX27" fmla="*/ 278671 w 601358"/>
                <a:gd name="connsiteY27" fmla="*/ 97056 h 600230"/>
                <a:gd name="connsiteX28" fmla="*/ 53387 w 601358"/>
                <a:gd name="connsiteY28" fmla="*/ 321991 h 600230"/>
                <a:gd name="connsiteX29" fmla="*/ 278671 w 601358"/>
                <a:gd name="connsiteY29" fmla="*/ 547120 h 600230"/>
                <a:gd name="connsiteX30" fmla="*/ 504150 w 601358"/>
                <a:gd name="connsiteY30" fmla="*/ 321991 h 600230"/>
                <a:gd name="connsiteX31" fmla="*/ 457411 w 601358"/>
                <a:gd name="connsiteY31" fmla="*/ 185507 h 600230"/>
                <a:gd name="connsiteX32" fmla="*/ 495545 w 601358"/>
                <a:gd name="connsiteY32" fmla="*/ 147627 h 600230"/>
                <a:gd name="connsiteX33" fmla="*/ 557537 w 601358"/>
                <a:gd name="connsiteY33" fmla="*/ 321991 h 600230"/>
                <a:gd name="connsiteX34" fmla="*/ 278671 w 601358"/>
                <a:gd name="connsiteY34" fmla="*/ 600230 h 600230"/>
                <a:gd name="connsiteX35" fmla="*/ 0 w 601358"/>
                <a:gd name="connsiteY35" fmla="*/ 321991 h 600230"/>
                <a:gd name="connsiteX36" fmla="*/ 278671 w 601358"/>
                <a:gd name="connsiteY36" fmla="*/ 43751 h 600230"/>
                <a:gd name="connsiteX37" fmla="*/ 531345 w 601358"/>
                <a:gd name="connsiteY37" fmla="*/ 0 h 600230"/>
                <a:gd name="connsiteX38" fmla="*/ 549142 w 601358"/>
                <a:gd name="connsiteY38" fmla="*/ 17770 h 600230"/>
                <a:gd name="connsiteX39" fmla="*/ 549142 w 601358"/>
                <a:gd name="connsiteY39" fmla="*/ 52138 h 600230"/>
                <a:gd name="connsiteX40" fmla="*/ 583562 w 601358"/>
                <a:gd name="connsiteY40" fmla="*/ 52138 h 600230"/>
                <a:gd name="connsiteX41" fmla="*/ 601358 w 601358"/>
                <a:gd name="connsiteY41" fmla="*/ 69907 h 600230"/>
                <a:gd name="connsiteX42" fmla="*/ 583562 w 601358"/>
                <a:gd name="connsiteY42" fmla="*/ 87677 h 600230"/>
                <a:gd name="connsiteX43" fmla="*/ 538777 w 601358"/>
                <a:gd name="connsiteY43" fmla="*/ 87677 h 600230"/>
                <a:gd name="connsiteX44" fmla="*/ 522936 w 601358"/>
                <a:gd name="connsiteY44" fmla="*/ 103299 h 600230"/>
                <a:gd name="connsiteX45" fmla="*/ 531150 w 601358"/>
                <a:gd name="connsiteY45" fmla="*/ 103299 h 600230"/>
                <a:gd name="connsiteX46" fmla="*/ 548946 w 601358"/>
                <a:gd name="connsiteY46" fmla="*/ 121069 h 600230"/>
                <a:gd name="connsiteX47" fmla="*/ 531150 w 601358"/>
                <a:gd name="connsiteY47" fmla="*/ 138838 h 600230"/>
                <a:gd name="connsiteX48" fmla="*/ 487343 w 601358"/>
                <a:gd name="connsiteY48" fmla="*/ 138838 h 600230"/>
                <a:gd name="connsiteX49" fmla="*/ 291385 w 601358"/>
                <a:gd name="connsiteY49" fmla="*/ 334696 h 600230"/>
                <a:gd name="connsiteX50" fmla="*/ 278673 w 601358"/>
                <a:gd name="connsiteY50" fmla="*/ 339773 h 600230"/>
                <a:gd name="connsiteX51" fmla="*/ 266157 w 601358"/>
                <a:gd name="connsiteY51" fmla="*/ 334696 h 600230"/>
                <a:gd name="connsiteX52" fmla="*/ 266157 w 601358"/>
                <a:gd name="connsiteY52" fmla="*/ 309506 h 600230"/>
                <a:gd name="connsiteX53" fmla="*/ 461332 w 601358"/>
                <a:gd name="connsiteY53" fmla="*/ 114625 h 600230"/>
                <a:gd name="connsiteX54" fmla="*/ 461332 w 601358"/>
                <a:gd name="connsiteY54" fmla="*/ 69126 h 600230"/>
                <a:gd name="connsiteX55" fmla="*/ 479129 w 601358"/>
                <a:gd name="connsiteY55" fmla="*/ 51356 h 600230"/>
                <a:gd name="connsiteX56" fmla="*/ 496926 w 601358"/>
                <a:gd name="connsiteY56" fmla="*/ 69126 h 600230"/>
                <a:gd name="connsiteX57" fmla="*/ 496926 w 601358"/>
                <a:gd name="connsiteY57" fmla="*/ 79085 h 600230"/>
                <a:gd name="connsiteX58" fmla="*/ 513549 w 601358"/>
                <a:gd name="connsiteY58" fmla="*/ 62487 h 600230"/>
                <a:gd name="connsiteX59" fmla="*/ 513549 w 601358"/>
                <a:gd name="connsiteY59" fmla="*/ 17770 h 600230"/>
                <a:gd name="connsiteX60" fmla="*/ 531345 w 601358"/>
                <a:gd name="connsiteY60" fmla="*/ 0 h 60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1358" h="600230">
                  <a:moveTo>
                    <a:pt x="278663" y="227291"/>
                  </a:moveTo>
                  <a:cubicBezTo>
                    <a:pt x="293916" y="227291"/>
                    <a:pt x="308191" y="231392"/>
                    <a:pt x="321097" y="237836"/>
                  </a:cubicBezTo>
                  <a:lnTo>
                    <a:pt x="278077" y="280600"/>
                  </a:lnTo>
                  <a:cubicBezTo>
                    <a:pt x="255393" y="280991"/>
                    <a:pt x="237207" y="299346"/>
                    <a:pt x="237207" y="321998"/>
                  </a:cubicBezTo>
                  <a:cubicBezTo>
                    <a:pt x="237207" y="344845"/>
                    <a:pt x="255784" y="363591"/>
                    <a:pt x="278663" y="363591"/>
                  </a:cubicBezTo>
                  <a:cubicBezTo>
                    <a:pt x="301347" y="363591"/>
                    <a:pt x="319728" y="345235"/>
                    <a:pt x="320119" y="322779"/>
                  </a:cubicBezTo>
                  <a:lnTo>
                    <a:pt x="363139" y="279819"/>
                  </a:lnTo>
                  <a:cubicBezTo>
                    <a:pt x="369592" y="292512"/>
                    <a:pt x="373503" y="306767"/>
                    <a:pt x="373503" y="321998"/>
                  </a:cubicBezTo>
                  <a:cubicBezTo>
                    <a:pt x="373503" y="374331"/>
                    <a:pt x="331070" y="416900"/>
                    <a:pt x="278663" y="416900"/>
                  </a:cubicBezTo>
                  <a:cubicBezTo>
                    <a:pt x="226452" y="416900"/>
                    <a:pt x="183823" y="374331"/>
                    <a:pt x="183823" y="321998"/>
                  </a:cubicBezTo>
                  <a:cubicBezTo>
                    <a:pt x="183823" y="269860"/>
                    <a:pt x="226452" y="227291"/>
                    <a:pt x="278663" y="227291"/>
                  </a:cubicBezTo>
                  <a:close/>
                  <a:moveTo>
                    <a:pt x="278663" y="135486"/>
                  </a:moveTo>
                  <a:cubicBezTo>
                    <a:pt x="319541" y="135486"/>
                    <a:pt x="357094" y="148766"/>
                    <a:pt x="387996" y="171031"/>
                  </a:cubicBezTo>
                  <a:lnTo>
                    <a:pt x="349466" y="209310"/>
                  </a:lnTo>
                  <a:cubicBezTo>
                    <a:pt x="328929" y="196420"/>
                    <a:pt x="304676" y="188803"/>
                    <a:pt x="278663" y="188803"/>
                  </a:cubicBezTo>
                  <a:cubicBezTo>
                    <a:pt x="205121" y="188803"/>
                    <a:pt x="145271" y="248566"/>
                    <a:pt x="145271" y="321999"/>
                  </a:cubicBezTo>
                  <a:cubicBezTo>
                    <a:pt x="145271" y="395432"/>
                    <a:pt x="205121" y="455390"/>
                    <a:pt x="278663" y="455390"/>
                  </a:cubicBezTo>
                  <a:cubicBezTo>
                    <a:pt x="352204" y="455390"/>
                    <a:pt x="412249" y="395627"/>
                    <a:pt x="412249" y="321999"/>
                  </a:cubicBezTo>
                  <a:cubicBezTo>
                    <a:pt x="412249" y="296024"/>
                    <a:pt x="404621" y="271806"/>
                    <a:pt x="391517" y="251300"/>
                  </a:cubicBezTo>
                  <a:lnTo>
                    <a:pt x="430048" y="213021"/>
                  </a:lnTo>
                  <a:cubicBezTo>
                    <a:pt x="452345" y="243683"/>
                    <a:pt x="465449" y="281376"/>
                    <a:pt x="465449" y="321999"/>
                  </a:cubicBezTo>
                  <a:cubicBezTo>
                    <a:pt x="465449" y="424923"/>
                    <a:pt x="381738" y="508707"/>
                    <a:pt x="278663" y="508707"/>
                  </a:cubicBezTo>
                  <a:cubicBezTo>
                    <a:pt x="175587" y="508707"/>
                    <a:pt x="91876" y="424923"/>
                    <a:pt x="91876" y="321999"/>
                  </a:cubicBezTo>
                  <a:cubicBezTo>
                    <a:pt x="91876" y="219270"/>
                    <a:pt x="175587" y="135486"/>
                    <a:pt x="278663" y="135486"/>
                  </a:cubicBezTo>
                  <a:close/>
                  <a:moveTo>
                    <a:pt x="278671" y="43751"/>
                  </a:moveTo>
                  <a:cubicBezTo>
                    <a:pt x="344770" y="43751"/>
                    <a:pt x="405588" y="66986"/>
                    <a:pt x="453500" y="105647"/>
                  </a:cubicBezTo>
                  <a:lnTo>
                    <a:pt x="415366" y="143527"/>
                  </a:lnTo>
                  <a:cubicBezTo>
                    <a:pt x="377428" y="114629"/>
                    <a:pt x="330103" y="97056"/>
                    <a:pt x="278671" y="97056"/>
                  </a:cubicBezTo>
                  <a:cubicBezTo>
                    <a:pt x="154491" y="97056"/>
                    <a:pt x="53387" y="198003"/>
                    <a:pt x="53387" y="321991"/>
                  </a:cubicBezTo>
                  <a:cubicBezTo>
                    <a:pt x="53387" y="446173"/>
                    <a:pt x="154491" y="547120"/>
                    <a:pt x="278671" y="547120"/>
                  </a:cubicBezTo>
                  <a:cubicBezTo>
                    <a:pt x="403046" y="547120"/>
                    <a:pt x="504150" y="446173"/>
                    <a:pt x="504150" y="321991"/>
                  </a:cubicBezTo>
                  <a:cubicBezTo>
                    <a:pt x="504150" y="270638"/>
                    <a:pt x="486550" y="223582"/>
                    <a:pt x="457411" y="185507"/>
                  </a:cubicBezTo>
                  <a:lnTo>
                    <a:pt x="495545" y="147627"/>
                  </a:lnTo>
                  <a:cubicBezTo>
                    <a:pt x="534070" y="195269"/>
                    <a:pt x="557537" y="255994"/>
                    <a:pt x="557537" y="321991"/>
                  </a:cubicBezTo>
                  <a:cubicBezTo>
                    <a:pt x="557537" y="475462"/>
                    <a:pt x="432380" y="600230"/>
                    <a:pt x="278671" y="600230"/>
                  </a:cubicBezTo>
                  <a:cubicBezTo>
                    <a:pt x="124962" y="600230"/>
                    <a:pt x="0" y="475462"/>
                    <a:pt x="0" y="321991"/>
                  </a:cubicBezTo>
                  <a:cubicBezTo>
                    <a:pt x="0" y="168519"/>
                    <a:pt x="124962" y="43751"/>
                    <a:pt x="278671" y="43751"/>
                  </a:cubicBezTo>
                  <a:close/>
                  <a:moveTo>
                    <a:pt x="531345" y="0"/>
                  </a:moveTo>
                  <a:cubicBezTo>
                    <a:pt x="541124" y="0"/>
                    <a:pt x="549142" y="8006"/>
                    <a:pt x="549142" y="17770"/>
                  </a:cubicBezTo>
                  <a:lnTo>
                    <a:pt x="549142" y="52138"/>
                  </a:lnTo>
                  <a:lnTo>
                    <a:pt x="583562" y="52138"/>
                  </a:lnTo>
                  <a:cubicBezTo>
                    <a:pt x="593340" y="52138"/>
                    <a:pt x="601358" y="59948"/>
                    <a:pt x="601358" y="69907"/>
                  </a:cubicBezTo>
                  <a:cubicBezTo>
                    <a:pt x="601358" y="79671"/>
                    <a:pt x="593340" y="87677"/>
                    <a:pt x="583562" y="87677"/>
                  </a:cubicBezTo>
                  <a:lnTo>
                    <a:pt x="538777" y="87677"/>
                  </a:lnTo>
                  <a:lnTo>
                    <a:pt x="522936" y="103299"/>
                  </a:lnTo>
                  <a:lnTo>
                    <a:pt x="531150" y="103299"/>
                  </a:lnTo>
                  <a:cubicBezTo>
                    <a:pt x="541124" y="103299"/>
                    <a:pt x="548946" y="111305"/>
                    <a:pt x="548946" y="121069"/>
                  </a:cubicBezTo>
                  <a:cubicBezTo>
                    <a:pt x="548946" y="130832"/>
                    <a:pt x="541124" y="138838"/>
                    <a:pt x="531150" y="138838"/>
                  </a:cubicBezTo>
                  <a:lnTo>
                    <a:pt x="487343" y="138838"/>
                  </a:lnTo>
                  <a:lnTo>
                    <a:pt x="291385" y="334696"/>
                  </a:lnTo>
                  <a:cubicBezTo>
                    <a:pt x="287865" y="338016"/>
                    <a:pt x="283367" y="339773"/>
                    <a:pt x="278673" y="339773"/>
                  </a:cubicBezTo>
                  <a:cubicBezTo>
                    <a:pt x="274175" y="339773"/>
                    <a:pt x="269677" y="338016"/>
                    <a:pt x="266157" y="334696"/>
                  </a:cubicBezTo>
                  <a:cubicBezTo>
                    <a:pt x="259116" y="327666"/>
                    <a:pt x="259116" y="316536"/>
                    <a:pt x="266157" y="309506"/>
                  </a:cubicBezTo>
                  <a:lnTo>
                    <a:pt x="461332" y="114625"/>
                  </a:lnTo>
                  <a:lnTo>
                    <a:pt x="461332" y="69126"/>
                  </a:lnTo>
                  <a:cubicBezTo>
                    <a:pt x="461332" y="59167"/>
                    <a:pt x="469155" y="51356"/>
                    <a:pt x="479129" y="51356"/>
                  </a:cubicBezTo>
                  <a:cubicBezTo>
                    <a:pt x="488907" y="51356"/>
                    <a:pt x="496926" y="59167"/>
                    <a:pt x="496926" y="69126"/>
                  </a:cubicBezTo>
                  <a:lnTo>
                    <a:pt x="496926" y="79085"/>
                  </a:lnTo>
                  <a:lnTo>
                    <a:pt x="513549" y="62487"/>
                  </a:lnTo>
                  <a:lnTo>
                    <a:pt x="513549" y="17770"/>
                  </a:lnTo>
                  <a:cubicBezTo>
                    <a:pt x="513549" y="8006"/>
                    <a:pt x="521567" y="0"/>
                    <a:pt x="531345" y="0"/>
                  </a:cubicBezTo>
                  <a:close/>
                </a:path>
              </a:pathLst>
            </a:custGeom>
            <a:solidFill>
              <a:srgbClr val="C00000"/>
            </a:solidFill>
            <a:ln>
              <a:noFill/>
            </a:ln>
          </p:spPr>
        </p:sp>
        <p:sp>
          <p:nvSpPr>
            <p:cNvPr id="36" name="arrows-in-dart-boards_16065"/>
            <p:cNvSpPr/>
            <p:nvPr/>
          </p:nvSpPr>
          <p:spPr bwMode="auto">
            <a:xfrm>
              <a:off x="9765454" y="5238729"/>
              <a:ext cx="333051" cy="332426"/>
            </a:xfrm>
            <a:custGeom>
              <a:avLst/>
              <a:gdLst>
                <a:gd name="connsiteX0" fmla="*/ 278663 w 601358"/>
                <a:gd name="connsiteY0" fmla="*/ 227291 h 600230"/>
                <a:gd name="connsiteX1" fmla="*/ 321097 w 601358"/>
                <a:gd name="connsiteY1" fmla="*/ 237836 h 600230"/>
                <a:gd name="connsiteX2" fmla="*/ 278077 w 601358"/>
                <a:gd name="connsiteY2" fmla="*/ 280600 h 600230"/>
                <a:gd name="connsiteX3" fmla="*/ 237207 w 601358"/>
                <a:gd name="connsiteY3" fmla="*/ 321998 h 600230"/>
                <a:gd name="connsiteX4" fmla="*/ 278663 w 601358"/>
                <a:gd name="connsiteY4" fmla="*/ 363591 h 600230"/>
                <a:gd name="connsiteX5" fmla="*/ 320119 w 601358"/>
                <a:gd name="connsiteY5" fmla="*/ 322779 h 600230"/>
                <a:gd name="connsiteX6" fmla="*/ 363139 w 601358"/>
                <a:gd name="connsiteY6" fmla="*/ 279819 h 600230"/>
                <a:gd name="connsiteX7" fmla="*/ 373503 w 601358"/>
                <a:gd name="connsiteY7" fmla="*/ 321998 h 600230"/>
                <a:gd name="connsiteX8" fmla="*/ 278663 w 601358"/>
                <a:gd name="connsiteY8" fmla="*/ 416900 h 600230"/>
                <a:gd name="connsiteX9" fmla="*/ 183823 w 601358"/>
                <a:gd name="connsiteY9" fmla="*/ 321998 h 600230"/>
                <a:gd name="connsiteX10" fmla="*/ 278663 w 601358"/>
                <a:gd name="connsiteY10" fmla="*/ 227291 h 600230"/>
                <a:gd name="connsiteX11" fmla="*/ 278663 w 601358"/>
                <a:gd name="connsiteY11" fmla="*/ 135486 h 600230"/>
                <a:gd name="connsiteX12" fmla="*/ 387996 w 601358"/>
                <a:gd name="connsiteY12" fmla="*/ 171031 h 600230"/>
                <a:gd name="connsiteX13" fmla="*/ 349466 w 601358"/>
                <a:gd name="connsiteY13" fmla="*/ 209310 h 600230"/>
                <a:gd name="connsiteX14" fmla="*/ 278663 w 601358"/>
                <a:gd name="connsiteY14" fmla="*/ 188803 h 600230"/>
                <a:gd name="connsiteX15" fmla="*/ 145271 w 601358"/>
                <a:gd name="connsiteY15" fmla="*/ 321999 h 600230"/>
                <a:gd name="connsiteX16" fmla="*/ 278663 w 601358"/>
                <a:gd name="connsiteY16" fmla="*/ 455390 h 600230"/>
                <a:gd name="connsiteX17" fmla="*/ 412249 w 601358"/>
                <a:gd name="connsiteY17" fmla="*/ 321999 h 600230"/>
                <a:gd name="connsiteX18" fmla="*/ 391517 w 601358"/>
                <a:gd name="connsiteY18" fmla="*/ 251300 h 600230"/>
                <a:gd name="connsiteX19" fmla="*/ 430048 w 601358"/>
                <a:gd name="connsiteY19" fmla="*/ 213021 h 600230"/>
                <a:gd name="connsiteX20" fmla="*/ 465449 w 601358"/>
                <a:gd name="connsiteY20" fmla="*/ 321999 h 600230"/>
                <a:gd name="connsiteX21" fmla="*/ 278663 w 601358"/>
                <a:gd name="connsiteY21" fmla="*/ 508707 h 600230"/>
                <a:gd name="connsiteX22" fmla="*/ 91876 w 601358"/>
                <a:gd name="connsiteY22" fmla="*/ 321999 h 600230"/>
                <a:gd name="connsiteX23" fmla="*/ 278663 w 601358"/>
                <a:gd name="connsiteY23" fmla="*/ 135486 h 600230"/>
                <a:gd name="connsiteX24" fmla="*/ 278671 w 601358"/>
                <a:gd name="connsiteY24" fmla="*/ 43751 h 600230"/>
                <a:gd name="connsiteX25" fmla="*/ 453500 w 601358"/>
                <a:gd name="connsiteY25" fmla="*/ 105647 h 600230"/>
                <a:gd name="connsiteX26" fmla="*/ 415366 w 601358"/>
                <a:gd name="connsiteY26" fmla="*/ 143527 h 600230"/>
                <a:gd name="connsiteX27" fmla="*/ 278671 w 601358"/>
                <a:gd name="connsiteY27" fmla="*/ 97056 h 600230"/>
                <a:gd name="connsiteX28" fmla="*/ 53387 w 601358"/>
                <a:gd name="connsiteY28" fmla="*/ 321991 h 600230"/>
                <a:gd name="connsiteX29" fmla="*/ 278671 w 601358"/>
                <a:gd name="connsiteY29" fmla="*/ 547120 h 600230"/>
                <a:gd name="connsiteX30" fmla="*/ 504150 w 601358"/>
                <a:gd name="connsiteY30" fmla="*/ 321991 h 600230"/>
                <a:gd name="connsiteX31" fmla="*/ 457411 w 601358"/>
                <a:gd name="connsiteY31" fmla="*/ 185507 h 600230"/>
                <a:gd name="connsiteX32" fmla="*/ 495545 w 601358"/>
                <a:gd name="connsiteY32" fmla="*/ 147627 h 600230"/>
                <a:gd name="connsiteX33" fmla="*/ 557537 w 601358"/>
                <a:gd name="connsiteY33" fmla="*/ 321991 h 600230"/>
                <a:gd name="connsiteX34" fmla="*/ 278671 w 601358"/>
                <a:gd name="connsiteY34" fmla="*/ 600230 h 600230"/>
                <a:gd name="connsiteX35" fmla="*/ 0 w 601358"/>
                <a:gd name="connsiteY35" fmla="*/ 321991 h 600230"/>
                <a:gd name="connsiteX36" fmla="*/ 278671 w 601358"/>
                <a:gd name="connsiteY36" fmla="*/ 43751 h 600230"/>
                <a:gd name="connsiteX37" fmla="*/ 531345 w 601358"/>
                <a:gd name="connsiteY37" fmla="*/ 0 h 600230"/>
                <a:gd name="connsiteX38" fmla="*/ 549142 w 601358"/>
                <a:gd name="connsiteY38" fmla="*/ 17770 h 600230"/>
                <a:gd name="connsiteX39" fmla="*/ 549142 w 601358"/>
                <a:gd name="connsiteY39" fmla="*/ 52138 h 600230"/>
                <a:gd name="connsiteX40" fmla="*/ 583562 w 601358"/>
                <a:gd name="connsiteY40" fmla="*/ 52138 h 600230"/>
                <a:gd name="connsiteX41" fmla="*/ 601358 w 601358"/>
                <a:gd name="connsiteY41" fmla="*/ 69907 h 600230"/>
                <a:gd name="connsiteX42" fmla="*/ 583562 w 601358"/>
                <a:gd name="connsiteY42" fmla="*/ 87677 h 600230"/>
                <a:gd name="connsiteX43" fmla="*/ 538777 w 601358"/>
                <a:gd name="connsiteY43" fmla="*/ 87677 h 600230"/>
                <a:gd name="connsiteX44" fmla="*/ 522936 w 601358"/>
                <a:gd name="connsiteY44" fmla="*/ 103299 h 600230"/>
                <a:gd name="connsiteX45" fmla="*/ 531150 w 601358"/>
                <a:gd name="connsiteY45" fmla="*/ 103299 h 600230"/>
                <a:gd name="connsiteX46" fmla="*/ 548946 w 601358"/>
                <a:gd name="connsiteY46" fmla="*/ 121069 h 600230"/>
                <a:gd name="connsiteX47" fmla="*/ 531150 w 601358"/>
                <a:gd name="connsiteY47" fmla="*/ 138838 h 600230"/>
                <a:gd name="connsiteX48" fmla="*/ 487343 w 601358"/>
                <a:gd name="connsiteY48" fmla="*/ 138838 h 600230"/>
                <a:gd name="connsiteX49" fmla="*/ 291385 w 601358"/>
                <a:gd name="connsiteY49" fmla="*/ 334696 h 600230"/>
                <a:gd name="connsiteX50" fmla="*/ 278673 w 601358"/>
                <a:gd name="connsiteY50" fmla="*/ 339773 h 600230"/>
                <a:gd name="connsiteX51" fmla="*/ 266157 w 601358"/>
                <a:gd name="connsiteY51" fmla="*/ 334696 h 600230"/>
                <a:gd name="connsiteX52" fmla="*/ 266157 w 601358"/>
                <a:gd name="connsiteY52" fmla="*/ 309506 h 600230"/>
                <a:gd name="connsiteX53" fmla="*/ 461332 w 601358"/>
                <a:gd name="connsiteY53" fmla="*/ 114625 h 600230"/>
                <a:gd name="connsiteX54" fmla="*/ 461332 w 601358"/>
                <a:gd name="connsiteY54" fmla="*/ 69126 h 600230"/>
                <a:gd name="connsiteX55" fmla="*/ 479129 w 601358"/>
                <a:gd name="connsiteY55" fmla="*/ 51356 h 600230"/>
                <a:gd name="connsiteX56" fmla="*/ 496926 w 601358"/>
                <a:gd name="connsiteY56" fmla="*/ 69126 h 600230"/>
                <a:gd name="connsiteX57" fmla="*/ 496926 w 601358"/>
                <a:gd name="connsiteY57" fmla="*/ 79085 h 600230"/>
                <a:gd name="connsiteX58" fmla="*/ 513549 w 601358"/>
                <a:gd name="connsiteY58" fmla="*/ 62487 h 600230"/>
                <a:gd name="connsiteX59" fmla="*/ 513549 w 601358"/>
                <a:gd name="connsiteY59" fmla="*/ 17770 h 600230"/>
                <a:gd name="connsiteX60" fmla="*/ 531345 w 601358"/>
                <a:gd name="connsiteY60" fmla="*/ 0 h 60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1358" h="600230">
                  <a:moveTo>
                    <a:pt x="278663" y="227291"/>
                  </a:moveTo>
                  <a:cubicBezTo>
                    <a:pt x="293916" y="227291"/>
                    <a:pt x="308191" y="231392"/>
                    <a:pt x="321097" y="237836"/>
                  </a:cubicBezTo>
                  <a:lnTo>
                    <a:pt x="278077" y="280600"/>
                  </a:lnTo>
                  <a:cubicBezTo>
                    <a:pt x="255393" y="280991"/>
                    <a:pt x="237207" y="299346"/>
                    <a:pt x="237207" y="321998"/>
                  </a:cubicBezTo>
                  <a:cubicBezTo>
                    <a:pt x="237207" y="344845"/>
                    <a:pt x="255784" y="363591"/>
                    <a:pt x="278663" y="363591"/>
                  </a:cubicBezTo>
                  <a:cubicBezTo>
                    <a:pt x="301347" y="363591"/>
                    <a:pt x="319728" y="345235"/>
                    <a:pt x="320119" y="322779"/>
                  </a:cubicBezTo>
                  <a:lnTo>
                    <a:pt x="363139" y="279819"/>
                  </a:lnTo>
                  <a:cubicBezTo>
                    <a:pt x="369592" y="292512"/>
                    <a:pt x="373503" y="306767"/>
                    <a:pt x="373503" y="321998"/>
                  </a:cubicBezTo>
                  <a:cubicBezTo>
                    <a:pt x="373503" y="374331"/>
                    <a:pt x="331070" y="416900"/>
                    <a:pt x="278663" y="416900"/>
                  </a:cubicBezTo>
                  <a:cubicBezTo>
                    <a:pt x="226452" y="416900"/>
                    <a:pt x="183823" y="374331"/>
                    <a:pt x="183823" y="321998"/>
                  </a:cubicBezTo>
                  <a:cubicBezTo>
                    <a:pt x="183823" y="269860"/>
                    <a:pt x="226452" y="227291"/>
                    <a:pt x="278663" y="227291"/>
                  </a:cubicBezTo>
                  <a:close/>
                  <a:moveTo>
                    <a:pt x="278663" y="135486"/>
                  </a:moveTo>
                  <a:cubicBezTo>
                    <a:pt x="319541" y="135486"/>
                    <a:pt x="357094" y="148766"/>
                    <a:pt x="387996" y="171031"/>
                  </a:cubicBezTo>
                  <a:lnTo>
                    <a:pt x="349466" y="209310"/>
                  </a:lnTo>
                  <a:cubicBezTo>
                    <a:pt x="328929" y="196420"/>
                    <a:pt x="304676" y="188803"/>
                    <a:pt x="278663" y="188803"/>
                  </a:cubicBezTo>
                  <a:cubicBezTo>
                    <a:pt x="205121" y="188803"/>
                    <a:pt x="145271" y="248566"/>
                    <a:pt x="145271" y="321999"/>
                  </a:cubicBezTo>
                  <a:cubicBezTo>
                    <a:pt x="145271" y="395432"/>
                    <a:pt x="205121" y="455390"/>
                    <a:pt x="278663" y="455390"/>
                  </a:cubicBezTo>
                  <a:cubicBezTo>
                    <a:pt x="352204" y="455390"/>
                    <a:pt x="412249" y="395627"/>
                    <a:pt x="412249" y="321999"/>
                  </a:cubicBezTo>
                  <a:cubicBezTo>
                    <a:pt x="412249" y="296024"/>
                    <a:pt x="404621" y="271806"/>
                    <a:pt x="391517" y="251300"/>
                  </a:cubicBezTo>
                  <a:lnTo>
                    <a:pt x="430048" y="213021"/>
                  </a:lnTo>
                  <a:cubicBezTo>
                    <a:pt x="452345" y="243683"/>
                    <a:pt x="465449" y="281376"/>
                    <a:pt x="465449" y="321999"/>
                  </a:cubicBezTo>
                  <a:cubicBezTo>
                    <a:pt x="465449" y="424923"/>
                    <a:pt x="381738" y="508707"/>
                    <a:pt x="278663" y="508707"/>
                  </a:cubicBezTo>
                  <a:cubicBezTo>
                    <a:pt x="175587" y="508707"/>
                    <a:pt x="91876" y="424923"/>
                    <a:pt x="91876" y="321999"/>
                  </a:cubicBezTo>
                  <a:cubicBezTo>
                    <a:pt x="91876" y="219270"/>
                    <a:pt x="175587" y="135486"/>
                    <a:pt x="278663" y="135486"/>
                  </a:cubicBezTo>
                  <a:close/>
                  <a:moveTo>
                    <a:pt x="278671" y="43751"/>
                  </a:moveTo>
                  <a:cubicBezTo>
                    <a:pt x="344770" y="43751"/>
                    <a:pt x="405588" y="66986"/>
                    <a:pt x="453500" y="105647"/>
                  </a:cubicBezTo>
                  <a:lnTo>
                    <a:pt x="415366" y="143527"/>
                  </a:lnTo>
                  <a:cubicBezTo>
                    <a:pt x="377428" y="114629"/>
                    <a:pt x="330103" y="97056"/>
                    <a:pt x="278671" y="97056"/>
                  </a:cubicBezTo>
                  <a:cubicBezTo>
                    <a:pt x="154491" y="97056"/>
                    <a:pt x="53387" y="198003"/>
                    <a:pt x="53387" y="321991"/>
                  </a:cubicBezTo>
                  <a:cubicBezTo>
                    <a:pt x="53387" y="446173"/>
                    <a:pt x="154491" y="547120"/>
                    <a:pt x="278671" y="547120"/>
                  </a:cubicBezTo>
                  <a:cubicBezTo>
                    <a:pt x="403046" y="547120"/>
                    <a:pt x="504150" y="446173"/>
                    <a:pt x="504150" y="321991"/>
                  </a:cubicBezTo>
                  <a:cubicBezTo>
                    <a:pt x="504150" y="270638"/>
                    <a:pt x="486550" y="223582"/>
                    <a:pt x="457411" y="185507"/>
                  </a:cubicBezTo>
                  <a:lnTo>
                    <a:pt x="495545" y="147627"/>
                  </a:lnTo>
                  <a:cubicBezTo>
                    <a:pt x="534070" y="195269"/>
                    <a:pt x="557537" y="255994"/>
                    <a:pt x="557537" y="321991"/>
                  </a:cubicBezTo>
                  <a:cubicBezTo>
                    <a:pt x="557537" y="475462"/>
                    <a:pt x="432380" y="600230"/>
                    <a:pt x="278671" y="600230"/>
                  </a:cubicBezTo>
                  <a:cubicBezTo>
                    <a:pt x="124962" y="600230"/>
                    <a:pt x="0" y="475462"/>
                    <a:pt x="0" y="321991"/>
                  </a:cubicBezTo>
                  <a:cubicBezTo>
                    <a:pt x="0" y="168519"/>
                    <a:pt x="124962" y="43751"/>
                    <a:pt x="278671" y="43751"/>
                  </a:cubicBezTo>
                  <a:close/>
                  <a:moveTo>
                    <a:pt x="531345" y="0"/>
                  </a:moveTo>
                  <a:cubicBezTo>
                    <a:pt x="541124" y="0"/>
                    <a:pt x="549142" y="8006"/>
                    <a:pt x="549142" y="17770"/>
                  </a:cubicBezTo>
                  <a:lnTo>
                    <a:pt x="549142" y="52138"/>
                  </a:lnTo>
                  <a:lnTo>
                    <a:pt x="583562" y="52138"/>
                  </a:lnTo>
                  <a:cubicBezTo>
                    <a:pt x="593340" y="52138"/>
                    <a:pt x="601358" y="59948"/>
                    <a:pt x="601358" y="69907"/>
                  </a:cubicBezTo>
                  <a:cubicBezTo>
                    <a:pt x="601358" y="79671"/>
                    <a:pt x="593340" y="87677"/>
                    <a:pt x="583562" y="87677"/>
                  </a:cubicBezTo>
                  <a:lnTo>
                    <a:pt x="538777" y="87677"/>
                  </a:lnTo>
                  <a:lnTo>
                    <a:pt x="522936" y="103299"/>
                  </a:lnTo>
                  <a:lnTo>
                    <a:pt x="531150" y="103299"/>
                  </a:lnTo>
                  <a:cubicBezTo>
                    <a:pt x="541124" y="103299"/>
                    <a:pt x="548946" y="111305"/>
                    <a:pt x="548946" y="121069"/>
                  </a:cubicBezTo>
                  <a:cubicBezTo>
                    <a:pt x="548946" y="130832"/>
                    <a:pt x="541124" y="138838"/>
                    <a:pt x="531150" y="138838"/>
                  </a:cubicBezTo>
                  <a:lnTo>
                    <a:pt x="487343" y="138838"/>
                  </a:lnTo>
                  <a:lnTo>
                    <a:pt x="291385" y="334696"/>
                  </a:lnTo>
                  <a:cubicBezTo>
                    <a:pt x="287865" y="338016"/>
                    <a:pt x="283367" y="339773"/>
                    <a:pt x="278673" y="339773"/>
                  </a:cubicBezTo>
                  <a:cubicBezTo>
                    <a:pt x="274175" y="339773"/>
                    <a:pt x="269677" y="338016"/>
                    <a:pt x="266157" y="334696"/>
                  </a:cubicBezTo>
                  <a:cubicBezTo>
                    <a:pt x="259116" y="327666"/>
                    <a:pt x="259116" y="316536"/>
                    <a:pt x="266157" y="309506"/>
                  </a:cubicBezTo>
                  <a:lnTo>
                    <a:pt x="461332" y="114625"/>
                  </a:lnTo>
                  <a:lnTo>
                    <a:pt x="461332" y="69126"/>
                  </a:lnTo>
                  <a:cubicBezTo>
                    <a:pt x="461332" y="59167"/>
                    <a:pt x="469155" y="51356"/>
                    <a:pt x="479129" y="51356"/>
                  </a:cubicBezTo>
                  <a:cubicBezTo>
                    <a:pt x="488907" y="51356"/>
                    <a:pt x="496926" y="59167"/>
                    <a:pt x="496926" y="69126"/>
                  </a:cubicBezTo>
                  <a:lnTo>
                    <a:pt x="496926" y="79085"/>
                  </a:lnTo>
                  <a:lnTo>
                    <a:pt x="513549" y="62487"/>
                  </a:lnTo>
                  <a:lnTo>
                    <a:pt x="513549" y="17770"/>
                  </a:lnTo>
                  <a:cubicBezTo>
                    <a:pt x="513549" y="8006"/>
                    <a:pt x="521567" y="0"/>
                    <a:pt x="531345" y="0"/>
                  </a:cubicBezTo>
                  <a:close/>
                </a:path>
              </a:pathLst>
            </a:custGeom>
            <a:solidFill>
              <a:srgbClr val="C00000"/>
            </a:solidFill>
            <a:ln>
              <a:noFill/>
            </a:ln>
          </p:spPr>
        </p:sp>
        <p:sp>
          <p:nvSpPr>
            <p:cNvPr id="37" name="arrows-in-dart-boards_16065"/>
            <p:cNvSpPr/>
            <p:nvPr/>
          </p:nvSpPr>
          <p:spPr bwMode="auto">
            <a:xfrm>
              <a:off x="10168097" y="5238729"/>
              <a:ext cx="333051" cy="332426"/>
            </a:xfrm>
            <a:custGeom>
              <a:avLst/>
              <a:gdLst>
                <a:gd name="connsiteX0" fmla="*/ 278663 w 601358"/>
                <a:gd name="connsiteY0" fmla="*/ 227291 h 600230"/>
                <a:gd name="connsiteX1" fmla="*/ 321097 w 601358"/>
                <a:gd name="connsiteY1" fmla="*/ 237836 h 600230"/>
                <a:gd name="connsiteX2" fmla="*/ 278077 w 601358"/>
                <a:gd name="connsiteY2" fmla="*/ 280600 h 600230"/>
                <a:gd name="connsiteX3" fmla="*/ 237207 w 601358"/>
                <a:gd name="connsiteY3" fmla="*/ 321998 h 600230"/>
                <a:gd name="connsiteX4" fmla="*/ 278663 w 601358"/>
                <a:gd name="connsiteY4" fmla="*/ 363591 h 600230"/>
                <a:gd name="connsiteX5" fmla="*/ 320119 w 601358"/>
                <a:gd name="connsiteY5" fmla="*/ 322779 h 600230"/>
                <a:gd name="connsiteX6" fmla="*/ 363139 w 601358"/>
                <a:gd name="connsiteY6" fmla="*/ 279819 h 600230"/>
                <a:gd name="connsiteX7" fmla="*/ 373503 w 601358"/>
                <a:gd name="connsiteY7" fmla="*/ 321998 h 600230"/>
                <a:gd name="connsiteX8" fmla="*/ 278663 w 601358"/>
                <a:gd name="connsiteY8" fmla="*/ 416900 h 600230"/>
                <a:gd name="connsiteX9" fmla="*/ 183823 w 601358"/>
                <a:gd name="connsiteY9" fmla="*/ 321998 h 600230"/>
                <a:gd name="connsiteX10" fmla="*/ 278663 w 601358"/>
                <a:gd name="connsiteY10" fmla="*/ 227291 h 600230"/>
                <a:gd name="connsiteX11" fmla="*/ 278663 w 601358"/>
                <a:gd name="connsiteY11" fmla="*/ 135486 h 600230"/>
                <a:gd name="connsiteX12" fmla="*/ 387996 w 601358"/>
                <a:gd name="connsiteY12" fmla="*/ 171031 h 600230"/>
                <a:gd name="connsiteX13" fmla="*/ 349466 w 601358"/>
                <a:gd name="connsiteY13" fmla="*/ 209310 h 600230"/>
                <a:gd name="connsiteX14" fmla="*/ 278663 w 601358"/>
                <a:gd name="connsiteY14" fmla="*/ 188803 h 600230"/>
                <a:gd name="connsiteX15" fmla="*/ 145271 w 601358"/>
                <a:gd name="connsiteY15" fmla="*/ 321999 h 600230"/>
                <a:gd name="connsiteX16" fmla="*/ 278663 w 601358"/>
                <a:gd name="connsiteY16" fmla="*/ 455390 h 600230"/>
                <a:gd name="connsiteX17" fmla="*/ 412249 w 601358"/>
                <a:gd name="connsiteY17" fmla="*/ 321999 h 600230"/>
                <a:gd name="connsiteX18" fmla="*/ 391517 w 601358"/>
                <a:gd name="connsiteY18" fmla="*/ 251300 h 600230"/>
                <a:gd name="connsiteX19" fmla="*/ 430048 w 601358"/>
                <a:gd name="connsiteY19" fmla="*/ 213021 h 600230"/>
                <a:gd name="connsiteX20" fmla="*/ 465449 w 601358"/>
                <a:gd name="connsiteY20" fmla="*/ 321999 h 600230"/>
                <a:gd name="connsiteX21" fmla="*/ 278663 w 601358"/>
                <a:gd name="connsiteY21" fmla="*/ 508707 h 600230"/>
                <a:gd name="connsiteX22" fmla="*/ 91876 w 601358"/>
                <a:gd name="connsiteY22" fmla="*/ 321999 h 600230"/>
                <a:gd name="connsiteX23" fmla="*/ 278663 w 601358"/>
                <a:gd name="connsiteY23" fmla="*/ 135486 h 600230"/>
                <a:gd name="connsiteX24" fmla="*/ 278671 w 601358"/>
                <a:gd name="connsiteY24" fmla="*/ 43751 h 600230"/>
                <a:gd name="connsiteX25" fmla="*/ 453500 w 601358"/>
                <a:gd name="connsiteY25" fmla="*/ 105647 h 600230"/>
                <a:gd name="connsiteX26" fmla="*/ 415366 w 601358"/>
                <a:gd name="connsiteY26" fmla="*/ 143527 h 600230"/>
                <a:gd name="connsiteX27" fmla="*/ 278671 w 601358"/>
                <a:gd name="connsiteY27" fmla="*/ 97056 h 600230"/>
                <a:gd name="connsiteX28" fmla="*/ 53387 w 601358"/>
                <a:gd name="connsiteY28" fmla="*/ 321991 h 600230"/>
                <a:gd name="connsiteX29" fmla="*/ 278671 w 601358"/>
                <a:gd name="connsiteY29" fmla="*/ 547120 h 600230"/>
                <a:gd name="connsiteX30" fmla="*/ 504150 w 601358"/>
                <a:gd name="connsiteY30" fmla="*/ 321991 h 600230"/>
                <a:gd name="connsiteX31" fmla="*/ 457411 w 601358"/>
                <a:gd name="connsiteY31" fmla="*/ 185507 h 600230"/>
                <a:gd name="connsiteX32" fmla="*/ 495545 w 601358"/>
                <a:gd name="connsiteY32" fmla="*/ 147627 h 600230"/>
                <a:gd name="connsiteX33" fmla="*/ 557537 w 601358"/>
                <a:gd name="connsiteY33" fmla="*/ 321991 h 600230"/>
                <a:gd name="connsiteX34" fmla="*/ 278671 w 601358"/>
                <a:gd name="connsiteY34" fmla="*/ 600230 h 600230"/>
                <a:gd name="connsiteX35" fmla="*/ 0 w 601358"/>
                <a:gd name="connsiteY35" fmla="*/ 321991 h 600230"/>
                <a:gd name="connsiteX36" fmla="*/ 278671 w 601358"/>
                <a:gd name="connsiteY36" fmla="*/ 43751 h 600230"/>
                <a:gd name="connsiteX37" fmla="*/ 531345 w 601358"/>
                <a:gd name="connsiteY37" fmla="*/ 0 h 600230"/>
                <a:gd name="connsiteX38" fmla="*/ 549142 w 601358"/>
                <a:gd name="connsiteY38" fmla="*/ 17770 h 600230"/>
                <a:gd name="connsiteX39" fmla="*/ 549142 w 601358"/>
                <a:gd name="connsiteY39" fmla="*/ 52138 h 600230"/>
                <a:gd name="connsiteX40" fmla="*/ 583562 w 601358"/>
                <a:gd name="connsiteY40" fmla="*/ 52138 h 600230"/>
                <a:gd name="connsiteX41" fmla="*/ 601358 w 601358"/>
                <a:gd name="connsiteY41" fmla="*/ 69907 h 600230"/>
                <a:gd name="connsiteX42" fmla="*/ 583562 w 601358"/>
                <a:gd name="connsiteY42" fmla="*/ 87677 h 600230"/>
                <a:gd name="connsiteX43" fmla="*/ 538777 w 601358"/>
                <a:gd name="connsiteY43" fmla="*/ 87677 h 600230"/>
                <a:gd name="connsiteX44" fmla="*/ 522936 w 601358"/>
                <a:gd name="connsiteY44" fmla="*/ 103299 h 600230"/>
                <a:gd name="connsiteX45" fmla="*/ 531150 w 601358"/>
                <a:gd name="connsiteY45" fmla="*/ 103299 h 600230"/>
                <a:gd name="connsiteX46" fmla="*/ 548946 w 601358"/>
                <a:gd name="connsiteY46" fmla="*/ 121069 h 600230"/>
                <a:gd name="connsiteX47" fmla="*/ 531150 w 601358"/>
                <a:gd name="connsiteY47" fmla="*/ 138838 h 600230"/>
                <a:gd name="connsiteX48" fmla="*/ 487343 w 601358"/>
                <a:gd name="connsiteY48" fmla="*/ 138838 h 600230"/>
                <a:gd name="connsiteX49" fmla="*/ 291385 w 601358"/>
                <a:gd name="connsiteY49" fmla="*/ 334696 h 600230"/>
                <a:gd name="connsiteX50" fmla="*/ 278673 w 601358"/>
                <a:gd name="connsiteY50" fmla="*/ 339773 h 600230"/>
                <a:gd name="connsiteX51" fmla="*/ 266157 w 601358"/>
                <a:gd name="connsiteY51" fmla="*/ 334696 h 600230"/>
                <a:gd name="connsiteX52" fmla="*/ 266157 w 601358"/>
                <a:gd name="connsiteY52" fmla="*/ 309506 h 600230"/>
                <a:gd name="connsiteX53" fmla="*/ 461332 w 601358"/>
                <a:gd name="connsiteY53" fmla="*/ 114625 h 600230"/>
                <a:gd name="connsiteX54" fmla="*/ 461332 w 601358"/>
                <a:gd name="connsiteY54" fmla="*/ 69126 h 600230"/>
                <a:gd name="connsiteX55" fmla="*/ 479129 w 601358"/>
                <a:gd name="connsiteY55" fmla="*/ 51356 h 600230"/>
                <a:gd name="connsiteX56" fmla="*/ 496926 w 601358"/>
                <a:gd name="connsiteY56" fmla="*/ 69126 h 600230"/>
                <a:gd name="connsiteX57" fmla="*/ 496926 w 601358"/>
                <a:gd name="connsiteY57" fmla="*/ 79085 h 600230"/>
                <a:gd name="connsiteX58" fmla="*/ 513549 w 601358"/>
                <a:gd name="connsiteY58" fmla="*/ 62487 h 600230"/>
                <a:gd name="connsiteX59" fmla="*/ 513549 w 601358"/>
                <a:gd name="connsiteY59" fmla="*/ 17770 h 600230"/>
                <a:gd name="connsiteX60" fmla="*/ 531345 w 601358"/>
                <a:gd name="connsiteY60" fmla="*/ 0 h 60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1358" h="600230">
                  <a:moveTo>
                    <a:pt x="278663" y="227291"/>
                  </a:moveTo>
                  <a:cubicBezTo>
                    <a:pt x="293916" y="227291"/>
                    <a:pt x="308191" y="231392"/>
                    <a:pt x="321097" y="237836"/>
                  </a:cubicBezTo>
                  <a:lnTo>
                    <a:pt x="278077" y="280600"/>
                  </a:lnTo>
                  <a:cubicBezTo>
                    <a:pt x="255393" y="280991"/>
                    <a:pt x="237207" y="299346"/>
                    <a:pt x="237207" y="321998"/>
                  </a:cubicBezTo>
                  <a:cubicBezTo>
                    <a:pt x="237207" y="344845"/>
                    <a:pt x="255784" y="363591"/>
                    <a:pt x="278663" y="363591"/>
                  </a:cubicBezTo>
                  <a:cubicBezTo>
                    <a:pt x="301347" y="363591"/>
                    <a:pt x="319728" y="345235"/>
                    <a:pt x="320119" y="322779"/>
                  </a:cubicBezTo>
                  <a:lnTo>
                    <a:pt x="363139" y="279819"/>
                  </a:lnTo>
                  <a:cubicBezTo>
                    <a:pt x="369592" y="292512"/>
                    <a:pt x="373503" y="306767"/>
                    <a:pt x="373503" y="321998"/>
                  </a:cubicBezTo>
                  <a:cubicBezTo>
                    <a:pt x="373503" y="374331"/>
                    <a:pt x="331070" y="416900"/>
                    <a:pt x="278663" y="416900"/>
                  </a:cubicBezTo>
                  <a:cubicBezTo>
                    <a:pt x="226452" y="416900"/>
                    <a:pt x="183823" y="374331"/>
                    <a:pt x="183823" y="321998"/>
                  </a:cubicBezTo>
                  <a:cubicBezTo>
                    <a:pt x="183823" y="269860"/>
                    <a:pt x="226452" y="227291"/>
                    <a:pt x="278663" y="227291"/>
                  </a:cubicBezTo>
                  <a:close/>
                  <a:moveTo>
                    <a:pt x="278663" y="135486"/>
                  </a:moveTo>
                  <a:cubicBezTo>
                    <a:pt x="319541" y="135486"/>
                    <a:pt x="357094" y="148766"/>
                    <a:pt x="387996" y="171031"/>
                  </a:cubicBezTo>
                  <a:lnTo>
                    <a:pt x="349466" y="209310"/>
                  </a:lnTo>
                  <a:cubicBezTo>
                    <a:pt x="328929" y="196420"/>
                    <a:pt x="304676" y="188803"/>
                    <a:pt x="278663" y="188803"/>
                  </a:cubicBezTo>
                  <a:cubicBezTo>
                    <a:pt x="205121" y="188803"/>
                    <a:pt x="145271" y="248566"/>
                    <a:pt x="145271" y="321999"/>
                  </a:cubicBezTo>
                  <a:cubicBezTo>
                    <a:pt x="145271" y="395432"/>
                    <a:pt x="205121" y="455390"/>
                    <a:pt x="278663" y="455390"/>
                  </a:cubicBezTo>
                  <a:cubicBezTo>
                    <a:pt x="352204" y="455390"/>
                    <a:pt x="412249" y="395627"/>
                    <a:pt x="412249" y="321999"/>
                  </a:cubicBezTo>
                  <a:cubicBezTo>
                    <a:pt x="412249" y="296024"/>
                    <a:pt x="404621" y="271806"/>
                    <a:pt x="391517" y="251300"/>
                  </a:cubicBezTo>
                  <a:lnTo>
                    <a:pt x="430048" y="213021"/>
                  </a:lnTo>
                  <a:cubicBezTo>
                    <a:pt x="452345" y="243683"/>
                    <a:pt x="465449" y="281376"/>
                    <a:pt x="465449" y="321999"/>
                  </a:cubicBezTo>
                  <a:cubicBezTo>
                    <a:pt x="465449" y="424923"/>
                    <a:pt x="381738" y="508707"/>
                    <a:pt x="278663" y="508707"/>
                  </a:cubicBezTo>
                  <a:cubicBezTo>
                    <a:pt x="175587" y="508707"/>
                    <a:pt x="91876" y="424923"/>
                    <a:pt x="91876" y="321999"/>
                  </a:cubicBezTo>
                  <a:cubicBezTo>
                    <a:pt x="91876" y="219270"/>
                    <a:pt x="175587" y="135486"/>
                    <a:pt x="278663" y="135486"/>
                  </a:cubicBezTo>
                  <a:close/>
                  <a:moveTo>
                    <a:pt x="278671" y="43751"/>
                  </a:moveTo>
                  <a:cubicBezTo>
                    <a:pt x="344770" y="43751"/>
                    <a:pt x="405588" y="66986"/>
                    <a:pt x="453500" y="105647"/>
                  </a:cubicBezTo>
                  <a:lnTo>
                    <a:pt x="415366" y="143527"/>
                  </a:lnTo>
                  <a:cubicBezTo>
                    <a:pt x="377428" y="114629"/>
                    <a:pt x="330103" y="97056"/>
                    <a:pt x="278671" y="97056"/>
                  </a:cubicBezTo>
                  <a:cubicBezTo>
                    <a:pt x="154491" y="97056"/>
                    <a:pt x="53387" y="198003"/>
                    <a:pt x="53387" y="321991"/>
                  </a:cubicBezTo>
                  <a:cubicBezTo>
                    <a:pt x="53387" y="446173"/>
                    <a:pt x="154491" y="547120"/>
                    <a:pt x="278671" y="547120"/>
                  </a:cubicBezTo>
                  <a:cubicBezTo>
                    <a:pt x="403046" y="547120"/>
                    <a:pt x="504150" y="446173"/>
                    <a:pt x="504150" y="321991"/>
                  </a:cubicBezTo>
                  <a:cubicBezTo>
                    <a:pt x="504150" y="270638"/>
                    <a:pt x="486550" y="223582"/>
                    <a:pt x="457411" y="185507"/>
                  </a:cubicBezTo>
                  <a:lnTo>
                    <a:pt x="495545" y="147627"/>
                  </a:lnTo>
                  <a:cubicBezTo>
                    <a:pt x="534070" y="195269"/>
                    <a:pt x="557537" y="255994"/>
                    <a:pt x="557537" y="321991"/>
                  </a:cubicBezTo>
                  <a:cubicBezTo>
                    <a:pt x="557537" y="475462"/>
                    <a:pt x="432380" y="600230"/>
                    <a:pt x="278671" y="600230"/>
                  </a:cubicBezTo>
                  <a:cubicBezTo>
                    <a:pt x="124962" y="600230"/>
                    <a:pt x="0" y="475462"/>
                    <a:pt x="0" y="321991"/>
                  </a:cubicBezTo>
                  <a:cubicBezTo>
                    <a:pt x="0" y="168519"/>
                    <a:pt x="124962" y="43751"/>
                    <a:pt x="278671" y="43751"/>
                  </a:cubicBezTo>
                  <a:close/>
                  <a:moveTo>
                    <a:pt x="531345" y="0"/>
                  </a:moveTo>
                  <a:cubicBezTo>
                    <a:pt x="541124" y="0"/>
                    <a:pt x="549142" y="8006"/>
                    <a:pt x="549142" y="17770"/>
                  </a:cubicBezTo>
                  <a:lnTo>
                    <a:pt x="549142" y="52138"/>
                  </a:lnTo>
                  <a:lnTo>
                    <a:pt x="583562" y="52138"/>
                  </a:lnTo>
                  <a:cubicBezTo>
                    <a:pt x="593340" y="52138"/>
                    <a:pt x="601358" y="59948"/>
                    <a:pt x="601358" y="69907"/>
                  </a:cubicBezTo>
                  <a:cubicBezTo>
                    <a:pt x="601358" y="79671"/>
                    <a:pt x="593340" y="87677"/>
                    <a:pt x="583562" y="87677"/>
                  </a:cubicBezTo>
                  <a:lnTo>
                    <a:pt x="538777" y="87677"/>
                  </a:lnTo>
                  <a:lnTo>
                    <a:pt x="522936" y="103299"/>
                  </a:lnTo>
                  <a:lnTo>
                    <a:pt x="531150" y="103299"/>
                  </a:lnTo>
                  <a:cubicBezTo>
                    <a:pt x="541124" y="103299"/>
                    <a:pt x="548946" y="111305"/>
                    <a:pt x="548946" y="121069"/>
                  </a:cubicBezTo>
                  <a:cubicBezTo>
                    <a:pt x="548946" y="130832"/>
                    <a:pt x="541124" y="138838"/>
                    <a:pt x="531150" y="138838"/>
                  </a:cubicBezTo>
                  <a:lnTo>
                    <a:pt x="487343" y="138838"/>
                  </a:lnTo>
                  <a:lnTo>
                    <a:pt x="291385" y="334696"/>
                  </a:lnTo>
                  <a:cubicBezTo>
                    <a:pt x="287865" y="338016"/>
                    <a:pt x="283367" y="339773"/>
                    <a:pt x="278673" y="339773"/>
                  </a:cubicBezTo>
                  <a:cubicBezTo>
                    <a:pt x="274175" y="339773"/>
                    <a:pt x="269677" y="338016"/>
                    <a:pt x="266157" y="334696"/>
                  </a:cubicBezTo>
                  <a:cubicBezTo>
                    <a:pt x="259116" y="327666"/>
                    <a:pt x="259116" y="316536"/>
                    <a:pt x="266157" y="309506"/>
                  </a:cubicBezTo>
                  <a:lnTo>
                    <a:pt x="461332" y="114625"/>
                  </a:lnTo>
                  <a:lnTo>
                    <a:pt x="461332" y="69126"/>
                  </a:lnTo>
                  <a:cubicBezTo>
                    <a:pt x="461332" y="59167"/>
                    <a:pt x="469155" y="51356"/>
                    <a:pt x="479129" y="51356"/>
                  </a:cubicBezTo>
                  <a:cubicBezTo>
                    <a:pt x="488907" y="51356"/>
                    <a:pt x="496926" y="59167"/>
                    <a:pt x="496926" y="69126"/>
                  </a:cubicBezTo>
                  <a:lnTo>
                    <a:pt x="496926" y="79085"/>
                  </a:lnTo>
                  <a:lnTo>
                    <a:pt x="513549" y="62487"/>
                  </a:lnTo>
                  <a:lnTo>
                    <a:pt x="513549" y="17770"/>
                  </a:lnTo>
                  <a:cubicBezTo>
                    <a:pt x="513549" y="8006"/>
                    <a:pt x="521567" y="0"/>
                    <a:pt x="531345" y="0"/>
                  </a:cubicBezTo>
                  <a:close/>
                </a:path>
              </a:pathLst>
            </a:custGeom>
            <a:solidFill>
              <a:srgbClr val="C00000"/>
            </a:solidFill>
            <a:ln>
              <a:noFill/>
            </a:ln>
          </p:spPr>
        </p:sp>
      </p:grpSp>
      <p:pic>
        <p:nvPicPr>
          <p:cNvPr id="2" name="图片 1"/>
          <p:cNvPicPr>
            <a:picLocks noChangeAspect="1"/>
          </p:cNvPicPr>
          <p:nvPr/>
        </p:nvPicPr>
        <p:blipFill>
          <a:blip r:embed="rId1"/>
          <a:stretch>
            <a:fillRect/>
          </a:stretch>
        </p:blipFill>
        <p:spPr>
          <a:xfrm>
            <a:off x="3761899" y="1294421"/>
            <a:ext cx="1620000" cy="520715"/>
          </a:xfrm>
          <a:prstGeom prst="rect">
            <a:avLst/>
          </a:prstGeom>
        </p:spPr>
      </p:pic>
      <p:sp>
        <p:nvSpPr>
          <p:cNvPr id="3" name="文本框 2"/>
          <p:cNvSpPr txBox="1"/>
          <p:nvPr/>
        </p:nvSpPr>
        <p:spPr>
          <a:xfrm>
            <a:off x="887730" y="765307"/>
            <a:ext cx="5389245" cy="344805"/>
          </a:xfrm>
          <a:prstGeom prst="rect">
            <a:avLst/>
          </a:prstGeom>
          <a:noFill/>
        </p:spPr>
        <p:txBody>
          <a:bodyPr wrap="square" rtlCol="0">
            <a:spAutoFit/>
          </a:bodyPr>
          <a:lstStyle/>
          <a:p>
            <a:pPr marL="342900" indent="-342900">
              <a:lnSpc>
                <a:spcPct val="110000"/>
              </a:lnSpc>
              <a:buFont typeface="Wingdings" panose="05000000000000000000" charset="0"/>
              <a:buChar char="Ø"/>
            </a:pPr>
            <a:r>
              <a:rPr lang="zh-CN" altLang="en-US" sz="1500" b="1"/>
              <a:t>丁二烯来源：</a:t>
            </a:r>
            <a:r>
              <a:rPr lang="zh-CN" altLang="en-US" sz="1500"/>
              <a:t>石脑油裂解的碳四馏分中的重要组分之一</a:t>
            </a:r>
            <a:endParaRPr lang="zh-CN" altLang="en-US" sz="1500"/>
          </a:p>
        </p:txBody>
      </p:sp>
      <p:sp>
        <p:nvSpPr>
          <p:cNvPr id="5" name="文本框 4"/>
          <p:cNvSpPr txBox="1"/>
          <p:nvPr/>
        </p:nvSpPr>
        <p:spPr>
          <a:xfrm>
            <a:off x="3569494" y="1882590"/>
            <a:ext cx="2004536" cy="299085"/>
          </a:xfrm>
          <a:prstGeom prst="rect">
            <a:avLst/>
          </a:prstGeom>
          <a:noFill/>
        </p:spPr>
        <p:txBody>
          <a:bodyPr wrap="square" rtlCol="0">
            <a:spAutoFit/>
          </a:bodyPr>
          <a:lstStyle/>
          <a:p>
            <a:pPr algn="ctr"/>
            <a:r>
              <a:rPr lang="zh-CN" altLang="en-US" sz="1350">
                <a:latin typeface="微软雅黑" panose="020B0503020204020204" charset="-122"/>
                <a:ea typeface="微软雅黑" panose="020B0503020204020204" charset="-122"/>
                <a:cs typeface="微软雅黑" panose="020B0503020204020204" charset="-122"/>
              </a:rPr>
              <a:t>图 </a:t>
            </a:r>
            <a:r>
              <a:rPr lang="en-US" altLang="zh-CN" sz="1350">
                <a:latin typeface="微软雅黑" panose="020B0503020204020204" charset="-122"/>
                <a:ea typeface="微软雅黑" panose="020B0503020204020204" charset="-122"/>
                <a:cs typeface="微软雅黑" panose="020B0503020204020204" charset="-122"/>
              </a:rPr>
              <a:t>1.1 1,3-</a:t>
            </a:r>
            <a:r>
              <a:rPr lang="zh-CN" altLang="en-US" sz="1350">
                <a:latin typeface="微软雅黑" panose="020B0503020204020204" charset="-122"/>
                <a:ea typeface="微软雅黑" panose="020B0503020204020204" charset="-122"/>
                <a:cs typeface="微软雅黑" panose="020B0503020204020204" charset="-122"/>
              </a:rPr>
              <a:t>丁二烯结构</a:t>
            </a:r>
            <a:endParaRPr lang="zh-CN" altLang="en-US" sz="1350">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2">
            <a:lum contrast="12000"/>
          </a:blip>
          <a:srcRect l="16205" t="10483" r="7021" b="6243"/>
          <a:stretch>
            <a:fillRect/>
          </a:stretch>
        </p:blipFill>
        <p:spPr>
          <a:xfrm>
            <a:off x="1767364" y="2994157"/>
            <a:ext cx="1350000" cy="993845"/>
          </a:xfrm>
          <a:prstGeom prst="rect">
            <a:avLst/>
          </a:prstGeom>
        </p:spPr>
      </p:pic>
      <p:sp>
        <p:nvSpPr>
          <p:cNvPr id="11" name="文本框 10"/>
          <p:cNvSpPr txBox="1"/>
          <p:nvPr/>
        </p:nvSpPr>
        <p:spPr>
          <a:xfrm>
            <a:off x="1671955" y="4104005"/>
            <a:ext cx="1539875" cy="299085"/>
          </a:xfrm>
          <a:prstGeom prst="rect">
            <a:avLst/>
          </a:prstGeom>
          <a:noFill/>
        </p:spPr>
        <p:txBody>
          <a:bodyPr wrap="square" rtlCol="0">
            <a:spAutoFit/>
          </a:bodyPr>
          <a:lstStyle/>
          <a:p>
            <a:pPr algn="ctr"/>
            <a:r>
              <a:rPr lang="zh-CN" altLang="en-US" sz="1350">
                <a:latin typeface="微软雅黑" panose="020B0503020204020204" charset="-122"/>
                <a:ea typeface="微软雅黑" panose="020B0503020204020204" charset="-122"/>
                <a:cs typeface="微软雅黑" panose="020B0503020204020204" charset="-122"/>
              </a:rPr>
              <a:t>图</a:t>
            </a:r>
            <a:r>
              <a:rPr lang="en-US" altLang="zh-CN" sz="1350">
                <a:latin typeface="微软雅黑" panose="020B0503020204020204" charset="-122"/>
                <a:ea typeface="微软雅黑" panose="020B0503020204020204" charset="-122"/>
                <a:cs typeface="微软雅黑" panose="020B0503020204020204" charset="-122"/>
              </a:rPr>
              <a:t>1.2 </a:t>
            </a:r>
            <a:r>
              <a:rPr lang="zh-CN" altLang="en-US" sz="1350">
                <a:latin typeface="微软雅黑" panose="020B0503020204020204" charset="-122"/>
                <a:ea typeface="微软雅黑" panose="020B0503020204020204" charset="-122"/>
                <a:cs typeface="微软雅黑" panose="020B0503020204020204" charset="-122"/>
              </a:rPr>
              <a:t>丁苯橡胶</a:t>
            </a:r>
            <a:endParaRPr lang="zh-CN" altLang="en-US" sz="1350">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nvPicPr>
        <p:blipFill>
          <a:blip r:embed="rId3">
            <a:lum contrast="6000"/>
          </a:blip>
          <a:srcRect l="3087" t="6543" r="2364" b="12467"/>
          <a:stretch>
            <a:fillRect/>
          </a:stretch>
        </p:blipFill>
        <p:spPr>
          <a:xfrm>
            <a:off x="5258753" y="3055117"/>
            <a:ext cx="2552700" cy="872490"/>
          </a:xfrm>
          <a:prstGeom prst="rect">
            <a:avLst/>
          </a:prstGeom>
        </p:spPr>
      </p:pic>
      <p:sp>
        <p:nvSpPr>
          <p:cNvPr id="13" name="文本框 12"/>
          <p:cNvSpPr txBox="1"/>
          <p:nvPr/>
        </p:nvSpPr>
        <p:spPr>
          <a:xfrm>
            <a:off x="841534" y="2226442"/>
            <a:ext cx="7794308" cy="714375"/>
          </a:xfrm>
          <a:prstGeom prst="rect">
            <a:avLst/>
          </a:prstGeom>
          <a:noFill/>
        </p:spPr>
        <p:txBody>
          <a:bodyPr wrap="square" rtlCol="0">
            <a:spAutoFit/>
          </a:bodyPr>
          <a:lstStyle/>
          <a:p>
            <a:pPr marL="285750" indent="-285750">
              <a:lnSpc>
                <a:spcPct val="150000"/>
              </a:lnSpc>
              <a:buFont typeface="Wingdings" panose="05000000000000000000" charset="0"/>
              <a:buChar char="Ø"/>
            </a:pPr>
            <a:r>
              <a:rPr lang="zh-CN" altLang="en-US" sz="1350" b="1">
                <a:sym typeface="+mn-ea"/>
              </a:rPr>
              <a:t>丁二烯用途</a:t>
            </a:r>
            <a:r>
              <a:rPr lang="zh-CN" altLang="en-US" sz="1350">
                <a:sym typeface="+mn-ea"/>
              </a:rPr>
              <a:t>：石油化工基础原料，合成橡胶的单体之一，用于生产丁苯橡胶（SBR）、丁腈橡胶、</a:t>
            </a:r>
            <a:r>
              <a:rPr lang="en-US" altLang="zh-CN" sz="1350">
                <a:sym typeface="+mn-ea"/>
              </a:rPr>
              <a:t>SBS</a:t>
            </a:r>
            <a:r>
              <a:rPr lang="zh-CN" altLang="en-US" sz="1350">
                <a:sym typeface="+mn-ea"/>
              </a:rPr>
              <a:t>弹性体、</a:t>
            </a:r>
            <a:r>
              <a:rPr lang="en-US" altLang="zh-CN" sz="1350">
                <a:sym typeface="+mn-ea"/>
              </a:rPr>
              <a:t>ABS</a:t>
            </a:r>
            <a:r>
              <a:rPr lang="zh-CN" altLang="en-US" sz="1350">
                <a:sym typeface="+mn-ea"/>
              </a:rPr>
              <a:t>树脂</a:t>
            </a:r>
            <a:endParaRPr lang="zh-CN" altLang="en-US" sz="1350"/>
          </a:p>
        </p:txBody>
      </p:sp>
      <p:sp>
        <p:nvSpPr>
          <p:cNvPr id="15" name="文本框 14"/>
          <p:cNvSpPr txBox="1"/>
          <p:nvPr/>
        </p:nvSpPr>
        <p:spPr>
          <a:xfrm>
            <a:off x="5704205" y="4104005"/>
            <a:ext cx="1661160" cy="299085"/>
          </a:xfrm>
          <a:prstGeom prst="rect">
            <a:avLst/>
          </a:prstGeom>
          <a:noFill/>
        </p:spPr>
        <p:txBody>
          <a:bodyPr wrap="square" rtlCol="0">
            <a:spAutoFit/>
          </a:bodyPr>
          <a:lstStyle/>
          <a:p>
            <a:pPr algn="ctr"/>
            <a:r>
              <a:rPr lang="zh-CN" altLang="en-US" sz="1350">
                <a:latin typeface="微软雅黑" panose="020B0503020204020204" charset="-122"/>
                <a:ea typeface="微软雅黑" panose="020B0503020204020204" charset="-122"/>
                <a:cs typeface="微软雅黑" panose="020B0503020204020204" charset="-122"/>
              </a:rPr>
              <a:t>图</a:t>
            </a:r>
            <a:r>
              <a:rPr lang="en-US" altLang="zh-CN" sz="1350">
                <a:latin typeface="微软雅黑" panose="020B0503020204020204" charset="-122"/>
                <a:ea typeface="微软雅黑" panose="020B0503020204020204" charset="-122"/>
                <a:cs typeface="微软雅黑" panose="020B0503020204020204" charset="-122"/>
              </a:rPr>
              <a:t>1.3 ABS</a:t>
            </a:r>
            <a:r>
              <a:rPr lang="zh-CN" altLang="en-US" sz="1350">
                <a:latin typeface="微软雅黑" panose="020B0503020204020204" charset="-122"/>
                <a:ea typeface="微软雅黑" panose="020B0503020204020204" charset="-122"/>
                <a:cs typeface="微软雅黑" panose="020B0503020204020204" charset="-122"/>
              </a:rPr>
              <a:t>树脂</a:t>
            </a:r>
            <a:endParaRPr lang="zh-CN" altLang="en-US" sz="1350">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1333976" y="4496726"/>
            <a:ext cx="2216944" cy="252730"/>
          </a:xfrm>
          <a:prstGeom prst="rect">
            <a:avLst/>
          </a:prstGeom>
          <a:noFill/>
        </p:spPr>
        <p:txBody>
          <a:bodyPr wrap="square" rtlCol="0">
            <a:spAutoFit/>
          </a:bodyPr>
          <a:lstStyle/>
          <a:p>
            <a:pPr algn="ctr"/>
            <a:r>
              <a:rPr lang="en-US" altLang="zh-CN" sz="1050">
                <a:latin typeface="微软雅黑" panose="020B0503020204020204" charset="-122"/>
                <a:ea typeface="微软雅黑" panose="020B0503020204020204" charset="-122"/>
                <a:cs typeface="微软雅黑" panose="020B0503020204020204" charset="-122"/>
              </a:rPr>
              <a:t>1,3-</a:t>
            </a:r>
            <a:r>
              <a:rPr lang="zh-CN" altLang="en-US" sz="1050">
                <a:latin typeface="微软雅黑" panose="020B0503020204020204" charset="-122"/>
                <a:ea typeface="微软雅黑" panose="020B0503020204020204" charset="-122"/>
                <a:cs typeface="微软雅黑" panose="020B0503020204020204" charset="-122"/>
              </a:rPr>
              <a:t>丁二烯与苯乙烯共聚体</a:t>
            </a:r>
            <a:endParaRPr lang="zh-CN" altLang="en-US" sz="1050">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5352098" y="4496726"/>
            <a:ext cx="2365534" cy="25273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丙烯腈、</a:t>
            </a:r>
            <a:r>
              <a:rPr lang="en-US" altLang="zh-CN" sz="1050">
                <a:latin typeface="微软雅黑" panose="020B0503020204020204" charset="-122"/>
                <a:ea typeface="微软雅黑" panose="020B0503020204020204" charset="-122"/>
                <a:cs typeface="微软雅黑" panose="020B0503020204020204" charset="-122"/>
              </a:rPr>
              <a:t>1,3-</a:t>
            </a:r>
            <a:r>
              <a:rPr lang="zh-CN" altLang="en-US" sz="1050">
                <a:latin typeface="微软雅黑" panose="020B0503020204020204" charset="-122"/>
                <a:ea typeface="微软雅黑" panose="020B0503020204020204" charset="-122"/>
                <a:cs typeface="微软雅黑" panose="020B0503020204020204" charset="-122"/>
              </a:rPr>
              <a:t>丁二烯、苯乙烯共聚体</a:t>
            </a:r>
            <a:endParaRPr lang="zh-CN" altLang="en-US" sz="10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2.7 </a:t>
            </a:r>
            <a:r>
              <a:rPr lang="zh-CN" altLang="en-US" sz="2100" b="1" dirty="0">
                <a:latin typeface="微软雅黑" panose="020B0503020204020204" charset="-122"/>
                <a:ea typeface="微软雅黑" panose="020B0503020204020204" charset="-122"/>
                <a:cs typeface="微软雅黑" panose="020B0503020204020204" charset="-122"/>
              </a:rPr>
              <a:t>丁二烯端基聚合物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932498" y="777214"/>
            <a:ext cx="4309110" cy="3322955"/>
          </a:xfrm>
          <a:prstGeom prst="rect">
            <a:avLst/>
          </a:prstGeom>
          <a:noFill/>
        </p:spPr>
        <p:txBody>
          <a:bodyPr wrap="square" rtlCol="0">
            <a:spAutoFit/>
          </a:bodyPr>
          <a:lstStyle/>
          <a:p>
            <a:pPr>
              <a:lnSpc>
                <a:spcPct val="200000"/>
              </a:lnSpc>
            </a:pPr>
            <a:r>
              <a:rPr lang="zh-CN" altLang="en-US" sz="1500"/>
              <a:t>丁二烯端基聚合物（爆米花状聚合物）</a:t>
            </a:r>
            <a:endParaRPr lang="zh-CN" altLang="en-US" sz="1500"/>
          </a:p>
          <a:p>
            <a:pPr marL="342900" indent="-342900">
              <a:lnSpc>
                <a:spcPct val="200000"/>
              </a:lnSpc>
              <a:buFont typeface="Wingdings" panose="05000000000000000000" charset="0"/>
              <a:buChar char="Ø"/>
            </a:pPr>
            <a:r>
              <a:rPr lang="zh-CN" altLang="en-US" sz="1500"/>
              <a:t>外观：丁二烯端基聚合物是一种深度交联结构的树脂状聚合物，类似于合成橡胶和树脂中的长链聚合物，外观类似爆米花，也叫爆米花状聚合物，如图</a:t>
            </a:r>
            <a:r>
              <a:rPr lang="en-US" altLang="zh-CN" sz="1500"/>
              <a:t>2.5</a:t>
            </a:r>
            <a:r>
              <a:rPr lang="zh-CN" altLang="en-US" sz="1500"/>
              <a:t>所示。</a:t>
            </a:r>
            <a:endParaRPr lang="zh-CN" altLang="en-US" sz="1500"/>
          </a:p>
          <a:p>
            <a:pPr marL="342900" indent="-342900">
              <a:lnSpc>
                <a:spcPct val="200000"/>
              </a:lnSpc>
              <a:buFont typeface="Wingdings" panose="05000000000000000000" charset="0"/>
              <a:buChar char="Ø"/>
            </a:pPr>
            <a:r>
              <a:rPr lang="zh-CN" altLang="en-US" sz="1500"/>
              <a:t>性质：难熔化，也不溶于碳四和普通有机溶剂，在金属表面缺乏附着力</a:t>
            </a:r>
            <a:endParaRPr lang="zh-CN" altLang="en-US" sz="1500"/>
          </a:p>
        </p:txBody>
      </p:sp>
      <p:pic>
        <p:nvPicPr>
          <p:cNvPr id="6" name="图片 5" descr="精馏系统爆米花状端聚物.JPG"/>
          <p:cNvPicPr>
            <a:picLocks noChangeAspect="1"/>
          </p:cNvPicPr>
          <p:nvPr/>
        </p:nvPicPr>
        <p:blipFill>
          <a:blip r:embed="rId1" cstate="print"/>
          <a:stretch>
            <a:fillRect/>
          </a:stretch>
        </p:blipFill>
        <p:spPr>
          <a:xfrm>
            <a:off x="5673090" y="1626367"/>
            <a:ext cx="2565000" cy="1760052"/>
          </a:xfrm>
          <a:prstGeom prst="rect">
            <a:avLst/>
          </a:prstGeom>
        </p:spPr>
      </p:pic>
      <p:sp>
        <p:nvSpPr>
          <p:cNvPr id="7" name="矩形 6"/>
          <p:cNvSpPr/>
          <p:nvPr/>
        </p:nvSpPr>
        <p:spPr>
          <a:xfrm>
            <a:off x="5974556" y="3615664"/>
            <a:ext cx="1961674" cy="229870"/>
          </a:xfrm>
          <a:prstGeom prst="rect">
            <a:avLst/>
          </a:prstGeom>
          <a:noFill/>
        </p:spPr>
        <p:txBody>
          <a:bodyPr wrap="square" lIns="68580" tIns="34290" rIns="68580" bIns="34290">
            <a:spAutoFit/>
            <a:scene3d>
              <a:camera prst="orthographicFront"/>
              <a:lightRig rig="threePt" dir="t"/>
            </a:scene3d>
          </a:bodyPr>
          <a:lstStyle/>
          <a:p>
            <a:pPr algn="ctr"/>
            <a:r>
              <a:rPr lang="zh-CN" altLang="en-US" sz="1050" cap="all" spc="0"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图</a:t>
            </a:r>
            <a:r>
              <a:rPr lang="en-US" altLang="zh-CN" sz="1050" cap="all" spc="0"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2.5 </a:t>
            </a:r>
            <a:r>
              <a:rPr lang="zh-CN" altLang="en-US" sz="1050" cap="all" spc="0"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爆米花状聚合物</a:t>
            </a:r>
            <a:endParaRPr lang="zh-CN" altLang="en-US" sz="1050" cap="all" spc="0"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2.7 </a:t>
            </a:r>
            <a:r>
              <a:rPr lang="zh-CN" altLang="en-US" sz="2100" b="1" dirty="0">
                <a:latin typeface="微软雅黑" panose="020B0503020204020204" charset="-122"/>
                <a:ea typeface="微软雅黑" panose="020B0503020204020204" charset="-122"/>
                <a:cs typeface="微软雅黑" panose="020B0503020204020204" charset="-122"/>
              </a:rPr>
              <a:t>丁二烯端基聚合物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872490" y="844841"/>
            <a:ext cx="7399496" cy="714375"/>
          </a:xfrm>
          <a:prstGeom prst="rect">
            <a:avLst/>
          </a:prstGeom>
          <a:noFill/>
        </p:spPr>
        <p:txBody>
          <a:bodyPr wrap="square" rtlCol="0" anchor="t">
            <a:spAutoFit/>
          </a:bodyPr>
          <a:lstStyle/>
          <a:p>
            <a:pPr marL="285750" indent="-285750">
              <a:lnSpc>
                <a:spcPct val="150000"/>
              </a:lnSpc>
              <a:buFont typeface="Wingdings" panose="05000000000000000000" charset="0"/>
              <a:buChar char="Ø"/>
            </a:pPr>
            <a:r>
              <a:rPr lang="zh-CN" altLang="en-US" sz="1350" b="1"/>
              <a:t>危险特性：</a:t>
            </a:r>
            <a:r>
              <a:rPr lang="zh-CN" altLang="en-US" sz="1350"/>
              <a:t>端基聚合的特点是</a:t>
            </a:r>
            <a:r>
              <a:rPr lang="zh-CN" altLang="en-US" sz="1350">
                <a:solidFill>
                  <a:srgbClr val="FF0000"/>
                </a:solidFill>
              </a:rPr>
              <a:t>反应速度快</a:t>
            </a:r>
            <a:r>
              <a:rPr lang="zh-CN" altLang="en-US" sz="1350"/>
              <a:t>、</a:t>
            </a:r>
            <a:r>
              <a:rPr lang="zh-CN" altLang="en-US" sz="1350">
                <a:solidFill>
                  <a:srgbClr val="FF0000"/>
                </a:solidFill>
              </a:rPr>
              <a:t>生成物体积大</a:t>
            </a:r>
            <a:r>
              <a:rPr lang="zh-CN" altLang="en-US" sz="1350"/>
              <a:t>，破坏力极强，是堵塞设备、造成设备损毁、酿成安全事故的重要原因。</a:t>
            </a:r>
            <a:endParaRPr lang="zh-CN" altLang="en-US" sz="1350"/>
          </a:p>
        </p:txBody>
      </p:sp>
      <p:sp>
        <p:nvSpPr>
          <p:cNvPr id="15" name="文本框 14"/>
          <p:cNvSpPr txBox="1"/>
          <p:nvPr/>
        </p:nvSpPr>
        <p:spPr>
          <a:xfrm>
            <a:off x="932498" y="4303369"/>
            <a:ext cx="3554730" cy="299085"/>
          </a:xfrm>
          <a:prstGeom prst="rect">
            <a:avLst/>
          </a:prstGeom>
          <a:noFill/>
        </p:spPr>
        <p:txBody>
          <a:bodyPr wrap="none" rtlCol="0" anchor="t">
            <a:spAutoFit/>
          </a:bodyPr>
          <a:lstStyle/>
          <a:p>
            <a:pPr marL="285750" indent="-285750">
              <a:buFont typeface="Wingdings" panose="05000000000000000000" charset="0"/>
              <a:buChar char="Ø"/>
            </a:pPr>
            <a:r>
              <a:rPr lang="zh-CN" altLang="en-US" sz="1350">
                <a:sym typeface="+mn-ea"/>
              </a:rPr>
              <a:t>丁二烯在装置</a:t>
            </a:r>
            <a:r>
              <a:rPr lang="zh-CN" altLang="en-US" sz="1350">
                <a:solidFill>
                  <a:srgbClr val="FF0000"/>
                </a:solidFill>
                <a:sym typeface="+mn-ea"/>
              </a:rPr>
              <a:t>精馏系统中聚合的主要形式</a:t>
            </a:r>
            <a:endParaRPr lang="zh-CN" altLang="en-US" sz="1350"/>
          </a:p>
        </p:txBody>
      </p:sp>
      <p:grpSp>
        <p:nvGrpSpPr>
          <p:cNvPr id="14" name="组合 13"/>
          <p:cNvGrpSpPr/>
          <p:nvPr/>
        </p:nvGrpSpPr>
        <p:grpSpPr>
          <a:xfrm>
            <a:off x="1643539" y="1591125"/>
            <a:ext cx="5857875" cy="1529660"/>
            <a:chOff x="2892" y="3753"/>
            <a:chExt cx="12300" cy="3692"/>
          </a:xfrm>
        </p:grpSpPr>
        <p:sp>
          <p:nvSpPr>
            <p:cNvPr id="24" name="文本框 23"/>
            <p:cNvSpPr txBox="1"/>
            <p:nvPr/>
          </p:nvSpPr>
          <p:spPr>
            <a:xfrm>
              <a:off x="2892" y="3813"/>
              <a:ext cx="1758" cy="1724"/>
            </a:xfrm>
            <a:prstGeom prst="rect">
              <a:avLst/>
            </a:prstGeom>
            <a:noFill/>
            <a:ln>
              <a:solidFill>
                <a:schemeClr val="tx1"/>
              </a:solidFill>
            </a:ln>
          </p:spPr>
          <p:txBody>
            <a:bodyPr wrap="square" rtlCol="0">
              <a:spAutoFit/>
            </a:bodyPr>
            <a:lstStyle/>
            <a:p>
              <a:pPr algn="ctr"/>
              <a:r>
                <a:rPr lang="zh-CN" altLang="en-US" sz="1350"/>
                <a:t>丁二烯</a:t>
              </a:r>
              <a:endParaRPr lang="zh-CN" altLang="en-US" sz="1350"/>
            </a:p>
            <a:p>
              <a:pPr algn="ctr"/>
              <a:r>
                <a:rPr lang="zh-CN" altLang="en-US" sz="1350"/>
                <a:t>过氧化物</a:t>
              </a:r>
              <a:endParaRPr lang="zh-CN" altLang="en-US" sz="1350"/>
            </a:p>
          </p:txBody>
        </p:sp>
        <p:cxnSp>
          <p:nvCxnSpPr>
            <p:cNvPr id="27" name="直接箭头连接符 26"/>
            <p:cNvCxnSpPr/>
            <p:nvPr/>
          </p:nvCxnSpPr>
          <p:spPr>
            <a:xfrm>
              <a:off x="4827" y="4397"/>
              <a:ext cx="1701"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6697" y="3813"/>
              <a:ext cx="2591" cy="1223"/>
            </a:xfrm>
            <a:prstGeom prst="rect">
              <a:avLst/>
            </a:prstGeom>
            <a:noFill/>
            <a:ln>
              <a:solidFill>
                <a:schemeClr val="tx1"/>
              </a:solidFill>
            </a:ln>
          </p:spPr>
          <p:txBody>
            <a:bodyPr wrap="square" rtlCol="0">
              <a:spAutoFit/>
            </a:bodyPr>
            <a:lstStyle/>
            <a:p>
              <a:pPr algn="ctr"/>
              <a:r>
                <a:rPr lang="zh-CN" altLang="en-US" sz="1350"/>
                <a:t>丁二烯</a:t>
              </a:r>
              <a:endParaRPr lang="zh-CN" altLang="en-US" sz="1350"/>
            </a:p>
            <a:p>
              <a:pPr algn="ctr"/>
              <a:r>
                <a:rPr lang="zh-CN" altLang="en-US" sz="1350"/>
                <a:t>过氧化自聚物</a:t>
              </a:r>
              <a:endParaRPr lang="zh-CN" altLang="en-US" sz="1350"/>
            </a:p>
          </p:txBody>
        </p:sp>
        <p:cxnSp>
          <p:nvCxnSpPr>
            <p:cNvPr id="29" name="直接箭头连接符 28"/>
            <p:cNvCxnSpPr/>
            <p:nvPr/>
          </p:nvCxnSpPr>
          <p:spPr>
            <a:xfrm>
              <a:off x="9456" y="4397"/>
              <a:ext cx="1701"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0" name="文本框 29"/>
            <p:cNvSpPr txBox="1"/>
            <p:nvPr/>
          </p:nvSpPr>
          <p:spPr>
            <a:xfrm>
              <a:off x="11379" y="3961"/>
              <a:ext cx="3620" cy="722"/>
            </a:xfrm>
            <a:prstGeom prst="rect">
              <a:avLst/>
            </a:prstGeom>
            <a:noFill/>
            <a:ln>
              <a:solidFill>
                <a:schemeClr val="tx1"/>
              </a:solidFill>
            </a:ln>
          </p:spPr>
          <p:txBody>
            <a:bodyPr wrap="square" rtlCol="0">
              <a:spAutoFit/>
            </a:bodyPr>
            <a:lstStyle/>
            <a:p>
              <a:pPr algn="ctr"/>
              <a:r>
                <a:rPr lang="zh-CN" altLang="en-US" sz="1350"/>
                <a:t>活性氧</a:t>
              </a:r>
              <a:r>
                <a:rPr lang="en-US" altLang="zh-CN" sz="1350"/>
                <a:t>+</a:t>
              </a:r>
              <a:r>
                <a:rPr lang="zh-CN" altLang="en-US" sz="1350">
                  <a:solidFill>
                    <a:srgbClr val="FF0000"/>
                  </a:solidFill>
                </a:rPr>
                <a:t>活性自由基</a:t>
              </a:r>
              <a:endParaRPr lang="zh-CN" altLang="en-US" sz="1350">
                <a:solidFill>
                  <a:srgbClr val="FF0000"/>
                </a:solidFill>
              </a:endParaRPr>
            </a:p>
          </p:txBody>
        </p:sp>
        <p:cxnSp>
          <p:nvCxnSpPr>
            <p:cNvPr id="31" name="直接箭头连接符 30"/>
            <p:cNvCxnSpPr/>
            <p:nvPr/>
          </p:nvCxnSpPr>
          <p:spPr>
            <a:xfrm flipH="1">
              <a:off x="13842" y="4730"/>
              <a:ext cx="0" cy="1434"/>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12601" y="6222"/>
              <a:ext cx="2591" cy="1223"/>
            </a:xfrm>
            <a:prstGeom prst="rect">
              <a:avLst/>
            </a:prstGeom>
            <a:noFill/>
            <a:ln>
              <a:solidFill>
                <a:schemeClr val="tx1"/>
              </a:solidFill>
            </a:ln>
          </p:spPr>
          <p:txBody>
            <a:bodyPr wrap="square" rtlCol="0">
              <a:spAutoFit/>
            </a:bodyPr>
            <a:lstStyle/>
            <a:p>
              <a:pPr algn="ctr"/>
              <a:r>
                <a:rPr lang="zh-CN" altLang="en-US" sz="1350"/>
                <a:t>丁二烯</a:t>
              </a:r>
              <a:endParaRPr lang="zh-CN" altLang="en-US" sz="1350"/>
            </a:p>
            <a:p>
              <a:pPr algn="ctr"/>
              <a:r>
                <a:rPr lang="zh-CN" altLang="en-US" sz="1350"/>
                <a:t>端基聚合物</a:t>
              </a:r>
              <a:endParaRPr lang="zh-CN" altLang="en-US" sz="1350"/>
            </a:p>
          </p:txBody>
        </p:sp>
        <p:sp>
          <p:nvSpPr>
            <p:cNvPr id="33" name="文本框 32"/>
            <p:cNvSpPr txBox="1"/>
            <p:nvPr/>
          </p:nvSpPr>
          <p:spPr>
            <a:xfrm>
              <a:off x="13843" y="5100"/>
              <a:ext cx="1349" cy="610"/>
            </a:xfrm>
            <a:prstGeom prst="rect">
              <a:avLst/>
            </a:prstGeom>
            <a:noFill/>
          </p:spPr>
          <p:txBody>
            <a:bodyPr wrap="square" rtlCol="0">
              <a:spAutoFit/>
            </a:bodyPr>
            <a:lstStyle/>
            <a:p>
              <a:r>
                <a:rPr lang="zh-CN" altLang="en-US" sz="1050"/>
                <a:t>链引发</a:t>
              </a:r>
              <a:endParaRPr lang="zh-CN" altLang="en-US" sz="1050"/>
            </a:p>
          </p:txBody>
        </p:sp>
        <p:cxnSp>
          <p:nvCxnSpPr>
            <p:cNvPr id="34" name="直接箭头连接符 33"/>
            <p:cNvCxnSpPr/>
            <p:nvPr/>
          </p:nvCxnSpPr>
          <p:spPr>
            <a:xfrm flipH="1">
              <a:off x="9832" y="6806"/>
              <a:ext cx="2721"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8201" y="6472"/>
              <a:ext cx="1567" cy="722"/>
            </a:xfrm>
            <a:prstGeom prst="rect">
              <a:avLst/>
            </a:prstGeom>
            <a:noFill/>
            <a:ln>
              <a:solidFill>
                <a:schemeClr val="tx1"/>
              </a:solidFill>
            </a:ln>
          </p:spPr>
          <p:txBody>
            <a:bodyPr wrap="square" rtlCol="0">
              <a:spAutoFit/>
            </a:bodyPr>
            <a:lstStyle/>
            <a:p>
              <a:r>
                <a:rPr lang="zh-CN" altLang="en-US" sz="1350"/>
                <a:t>链增长</a:t>
              </a:r>
              <a:endParaRPr lang="zh-CN" altLang="en-US" sz="1350"/>
            </a:p>
          </p:txBody>
        </p:sp>
        <p:sp>
          <p:nvSpPr>
            <p:cNvPr id="36" name="文本框 35"/>
            <p:cNvSpPr txBox="1"/>
            <p:nvPr/>
          </p:nvSpPr>
          <p:spPr>
            <a:xfrm>
              <a:off x="10012" y="6214"/>
              <a:ext cx="2767" cy="610"/>
            </a:xfrm>
            <a:prstGeom prst="rect">
              <a:avLst/>
            </a:prstGeom>
            <a:noFill/>
          </p:spPr>
          <p:txBody>
            <a:bodyPr wrap="square" rtlCol="0">
              <a:spAutoFit/>
            </a:bodyPr>
            <a:lstStyle/>
            <a:p>
              <a:r>
                <a:rPr lang="zh-CN" altLang="en-US" sz="1050"/>
                <a:t>不受外界环境影响</a:t>
              </a:r>
              <a:endParaRPr lang="zh-CN" altLang="en-US" sz="1050"/>
            </a:p>
          </p:txBody>
        </p:sp>
        <p:sp>
          <p:nvSpPr>
            <p:cNvPr id="37" name="文本框 36"/>
            <p:cNvSpPr txBox="1"/>
            <p:nvPr/>
          </p:nvSpPr>
          <p:spPr>
            <a:xfrm>
              <a:off x="9456" y="3753"/>
              <a:ext cx="1824" cy="610"/>
            </a:xfrm>
            <a:prstGeom prst="rect">
              <a:avLst/>
            </a:prstGeom>
            <a:noFill/>
          </p:spPr>
          <p:txBody>
            <a:bodyPr wrap="square" rtlCol="0">
              <a:spAutoFit/>
            </a:bodyPr>
            <a:lstStyle/>
            <a:p>
              <a:r>
                <a:rPr lang="zh-CN" altLang="en-US" sz="1050"/>
                <a:t>缓慢分解</a:t>
              </a:r>
              <a:endParaRPr lang="zh-CN" altLang="en-US" sz="1050"/>
            </a:p>
          </p:txBody>
        </p:sp>
        <p:sp>
          <p:nvSpPr>
            <p:cNvPr id="38" name="文本框 37"/>
            <p:cNvSpPr txBox="1"/>
            <p:nvPr/>
          </p:nvSpPr>
          <p:spPr>
            <a:xfrm>
              <a:off x="5036" y="3753"/>
              <a:ext cx="1491" cy="610"/>
            </a:xfrm>
            <a:prstGeom prst="rect">
              <a:avLst/>
            </a:prstGeom>
            <a:noFill/>
          </p:spPr>
          <p:txBody>
            <a:bodyPr wrap="square" rtlCol="0">
              <a:spAutoFit/>
            </a:bodyPr>
            <a:lstStyle/>
            <a:p>
              <a:r>
                <a:rPr lang="zh-CN" altLang="en-US" sz="1050"/>
                <a:t>自催化</a:t>
              </a:r>
              <a:endParaRPr lang="zh-CN" altLang="en-US" sz="1050"/>
            </a:p>
          </p:txBody>
        </p:sp>
      </p:grpSp>
      <p:sp>
        <p:nvSpPr>
          <p:cNvPr id="40" name="文本框 39"/>
          <p:cNvSpPr txBox="1"/>
          <p:nvPr/>
        </p:nvSpPr>
        <p:spPr>
          <a:xfrm>
            <a:off x="932498" y="3302767"/>
            <a:ext cx="6956108" cy="714375"/>
          </a:xfrm>
          <a:prstGeom prst="rect">
            <a:avLst/>
          </a:prstGeom>
          <a:noFill/>
        </p:spPr>
        <p:txBody>
          <a:bodyPr wrap="square" rtlCol="0">
            <a:spAutoFit/>
          </a:bodyPr>
          <a:lstStyle/>
          <a:p>
            <a:pPr marL="285750" indent="-285750">
              <a:lnSpc>
                <a:spcPct val="150000"/>
              </a:lnSpc>
              <a:buFont typeface="Wingdings" panose="05000000000000000000" charset="0"/>
              <a:buChar char="Ø"/>
            </a:pPr>
            <a:r>
              <a:rPr lang="zh-CN" altLang="en-US" sz="1350"/>
              <a:t>活性氧是端基聚合物引发条件（引发过氧化物生成，从而引发一系列后续反应），不是丁二烯端基聚合物链增长条件，端基聚合反应一旦开始不受外界环境影响</a:t>
            </a:r>
            <a:endParaRPr lang="zh-CN" altLang="en-US" sz="135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78656" y="797692"/>
            <a:ext cx="8089583" cy="1598295"/>
            <a:chOff x="1812" y="3889"/>
            <a:chExt cx="16986" cy="3356"/>
          </a:xfrm>
        </p:grpSpPr>
        <p:sp>
          <p:nvSpPr>
            <p:cNvPr id="4" name="文本框 3"/>
            <p:cNvSpPr txBox="1"/>
            <p:nvPr/>
          </p:nvSpPr>
          <p:spPr>
            <a:xfrm>
              <a:off x="1812" y="5287"/>
              <a:ext cx="1843" cy="869"/>
            </a:xfrm>
            <a:prstGeom prst="rect">
              <a:avLst/>
            </a:prstGeom>
            <a:noFill/>
            <a:ln w="12700">
              <a:solidFill>
                <a:schemeClr val="tx1"/>
              </a:solidFill>
            </a:ln>
          </p:spPr>
          <p:txBody>
            <a:bodyPr wrap="square" rtlCol="0">
              <a:spAutoFit/>
            </a:bodyPr>
            <a:lstStyle/>
            <a:p>
              <a:pPr algn="ctr"/>
              <a:r>
                <a:rPr lang="zh-CN" altLang="en-US" sz="1050"/>
                <a:t>丁二烯过氧化自聚物</a:t>
              </a:r>
              <a:endParaRPr lang="zh-CN" altLang="en-US" sz="1050"/>
            </a:p>
          </p:txBody>
        </p:sp>
        <p:cxnSp>
          <p:nvCxnSpPr>
            <p:cNvPr id="5" name="直接箭头连接符 4"/>
            <p:cNvCxnSpPr/>
            <p:nvPr/>
          </p:nvCxnSpPr>
          <p:spPr>
            <a:xfrm flipV="1">
              <a:off x="3655" y="5728"/>
              <a:ext cx="1701" cy="0"/>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356" y="5462"/>
              <a:ext cx="1798" cy="531"/>
            </a:xfrm>
            <a:prstGeom prst="rect">
              <a:avLst/>
            </a:prstGeom>
            <a:noFill/>
            <a:ln w="12700">
              <a:solidFill>
                <a:schemeClr val="tx1"/>
              </a:solidFill>
            </a:ln>
          </p:spPr>
          <p:txBody>
            <a:bodyPr wrap="square" rtlCol="0">
              <a:spAutoFit/>
            </a:bodyPr>
            <a:lstStyle/>
            <a:p>
              <a:pPr algn="ctr"/>
              <a:r>
                <a:rPr lang="zh-CN" altLang="en-US" sz="1050"/>
                <a:t>活性自由基</a:t>
              </a:r>
              <a:endParaRPr lang="zh-CN" altLang="en-US" sz="1050"/>
            </a:p>
          </p:txBody>
        </p:sp>
        <p:cxnSp>
          <p:nvCxnSpPr>
            <p:cNvPr id="7" name="直接箭头连接符 6"/>
            <p:cNvCxnSpPr/>
            <p:nvPr/>
          </p:nvCxnSpPr>
          <p:spPr>
            <a:xfrm flipV="1">
              <a:off x="7154" y="5717"/>
              <a:ext cx="1701" cy="0"/>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8855" y="5287"/>
              <a:ext cx="1927" cy="869"/>
            </a:xfrm>
            <a:prstGeom prst="rect">
              <a:avLst/>
            </a:prstGeom>
            <a:noFill/>
            <a:ln w="12700">
              <a:solidFill>
                <a:schemeClr val="tx1"/>
              </a:solidFill>
            </a:ln>
          </p:spPr>
          <p:txBody>
            <a:bodyPr wrap="square" rtlCol="0">
              <a:spAutoFit/>
            </a:bodyPr>
            <a:lstStyle/>
            <a:p>
              <a:pPr algn="ctr"/>
              <a:r>
                <a:rPr lang="zh-CN" altLang="en-US" sz="1050"/>
                <a:t>爆米花状端基聚合物</a:t>
              </a:r>
              <a:endParaRPr lang="zh-CN" altLang="en-US" sz="1050"/>
            </a:p>
          </p:txBody>
        </p:sp>
        <p:sp>
          <p:nvSpPr>
            <p:cNvPr id="9" name="文本框 8"/>
            <p:cNvSpPr txBox="1"/>
            <p:nvPr/>
          </p:nvSpPr>
          <p:spPr>
            <a:xfrm>
              <a:off x="3625" y="4969"/>
              <a:ext cx="1761" cy="773"/>
            </a:xfrm>
            <a:prstGeom prst="rect">
              <a:avLst/>
            </a:prstGeom>
            <a:noFill/>
          </p:spPr>
          <p:txBody>
            <a:bodyPr wrap="square" rtlCol="0">
              <a:spAutoFit/>
            </a:bodyPr>
            <a:lstStyle/>
            <a:p>
              <a:pPr algn="ctr"/>
              <a:r>
                <a:rPr lang="zh-CN" altLang="en-US" sz="900"/>
                <a:t>高温或铁离子催化</a:t>
              </a:r>
              <a:endParaRPr lang="zh-CN" altLang="en-US" sz="900"/>
            </a:p>
          </p:txBody>
        </p:sp>
        <p:sp>
          <p:nvSpPr>
            <p:cNvPr id="10" name="文本框 9"/>
            <p:cNvSpPr txBox="1"/>
            <p:nvPr/>
          </p:nvSpPr>
          <p:spPr>
            <a:xfrm>
              <a:off x="7155" y="5212"/>
              <a:ext cx="1947" cy="483"/>
            </a:xfrm>
            <a:prstGeom prst="rect">
              <a:avLst/>
            </a:prstGeom>
            <a:noFill/>
          </p:spPr>
          <p:txBody>
            <a:bodyPr wrap="square" rtlCol="0">
              <a:spAutoFit/>
            </a:bodyPr>
            <a:lstStyle/>
            <a:p>
              <a:r>
                <a:rPr lang="en-US" altLang="zh-CN" sz="900">
                  <a:latin typeface="微软雅黑" panose="020B0503020204020204" charset="-122"/>
                  <a:ea typeface="微软雅黑" panose="020B0503020204020204" charset="-122"/>
                  <a:cs typeface="微软雅黑" panose="020B0503020204020204" charset="-122"/>
                </a:rPr>
                <a:t>+</a:t>
              </a:r>
              <a:r>
                <a:rPr lang="zh-CN" altLang="en-US" sz="900">
                  <a:latin typeface="微软雅黑" panose="020B0503020204020204" charset="-122"/>
                  <a:ea typeface="微软雅黑" panose="020B0503020204020204" charset="-122"/>
                  <a:cs typeface="微软雅黑" panose="020B0503020204020204" charset="-122"/>
                </a:rPr>
                <a:t>丁二烯分子</a:t>
              </a:r>
              <a:endParaRPr lang="zh-CN" altLang="en-US" sz="90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10782" y="5452"/>
              <a:ext cx="1131" cy="531"/>
            </a:xfrm>
            <a:prstGeom prst="rect">
              <a:avLst/>
            </a:prstGeom>
            <a:noFill/>
          </p:spPr>
          <p:txBody>
            <a:bodyPr wrap="none" rtlCol="0" anchor="t">
              <a:spAutoFit/>
            </a:bodyPr>
            <a:lstStyle/>
            <a:p>
              <a:r>
                <a:rPr lang="zh-CN" altLang="en-US" sz="1050">
                  <a:latin typeface="微软雅黑" panose="020B0503020204020204" charset="-122"/>
                  <a:ea typeface="微软雅黑" panose="020B0503020204020204" charset="-122"/>
                  <a:cs typeface="微软雅黑" panose="020B0503020204020204" charset="-122"/>
                </a:rPr>
                <a:t>(放热)</a:t>
              </a:r>
              <a:endParaRPr lang="zh-CN" altLang="en-US" sz="105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7573" y="5747"/>
              <a:ext cx="863" cy="773"/>
            </a:xfrm>
            <a:prstGeom prst="rect">
              <a:avLst/>
            </a:prstGeom>
            <a:noFill/>
          </p:spPr>
          <p:txBody>
            <a:bodyPr wrap="square" rtlCol="0">
              <a:spAutoFit/>
            </a:bodyPr>
            <a:lstStyle/>
            <a:p>
              <a:pPr algn="ctr"/>
              <a:r>
                <a:rPr lang="zh-CN" altLang="en-US" sz="900"/>
                <a:t>聚合</a:t>
              </a:r>
              <a:endParaRPr lang="zh-CN" altLang="en-US" sz="900"/>
            </a:p>
          </p:txBody>
        </p:sp>
        <p:cxnSp>
          <p:nvCxnSpPr>
            <p:cNvPr id="16" name="肘形连接符 15"/>
            <p:cNvCxnSpPr/>
            <p:nvPr/>
          </p:nvCxnSpPr>
          <p:spPr>
            <a:xfrm rot="5400000">
              <a:off x="8772" y="3417"/>
              <a:ext cx="10" cy="5045"/>
            </a:xfrm>
            <a:prstGeom prst="bentConnector3">
              <a:avLst>
                <a:gd name="adj1" fmla="val 8035000"/>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7426" y="6181"/>
              <a:ext cx="2703" cy="1064"/>
            </a:xfrm>
            <a:prstGeom prst="rect">
              <a:avLst/>
            </a:prstGeom>
            <a:noFill/>
          </p:spPr>
          <p:txBody>
            <a:bodyPr wrap="square" rtlCol="0">
              <a:spAutoFit/>
            </a:bodyPr>
            <a:lstStyle/>
            <a:p>
              <a:pPr algn="ctr">
                <a:lnSpc>
                  <a:spcPct val="150000"/>
                </a:lnSpc>
              </a:pPr>
              <a:r>
                <a:rPr lang="zh-CN" altLang="en-US" sz="900"/>
                <a:t>热量促进过氧化自聚物分解产生自由基</a:t>
              </a:r>
              <a:endParaRPr lang="zh-CN" altLang="en-US" sz="900"/>
            </a:p>
          </p:txBody>
        </p:sp>
        <p:cxnSp>
          <p:nvCxnSpPr>
            <p:cNvPr id="18" name="肘形连接符 17"/>
            <p:cNvCxnSpPr>
              <a:stCxn id="6" idx="0"/>
            </p:cNvCxnSpPr>
            <p:nvPr/>
          </p:nvCxnSpPr>
          <p:spPr>
            <a:xfrm rot="16200000">
              <a:off x="8449" y="2134"/>
              <a:ext cx="1134" cy="5521"/>
            </a:xfrm>
            <a:prstGeom prst="bentConnector2">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11776" y="4106"/>
              <a:ext cx="777" cy="773"/>
            </a:xfrm>
            <a:prstGeom prst="rect">
              <a:avLst/>
            </a:prstGeom>
            <a:noFill/>
          </p:spPr>
          <p:txBody>
            <a:bodyPr wrap="square" rtlCol="0">
              <a:spAutoFit/>
            </a:bodyPr>
            <a:lstStyle/>
            <a:p>
              <a:r>
                <a:rPr lang="zh-CN" altLang="en-US" sz="900"/>
                <a:t>爆聚</a:t>
              </a:r>
              <a:endParaRPr lang="zh-CN" altLang="en-US" sz="900"/>
            </a:p>
          </p:txBody>
        </p:sp>
        <p:sp>
          <p:nvSpPr>
            <p:cNvPr id="20" name="文本框 19"/>
            <p:cNvSpPr txBox="1"/>
            <p:nvPr/>
          </p:nvSpPr>
          <p:spPr>
            <a:xfrm>
              <a:off x="8431" y="3889"/>
              <a:ext cx="1168" cy="483"/>
            </a:xfrm>
            <a:prstGeom prst="rect">
              <a:avLst/>
            </a:prstGeom>
            <a:noFill/>
          </p:spPr>
          <p:txBody>
            <a:bodyPr wrap="square" rtlCol="0">
              <a:spAutoFit/>
            </a:bodyPr>
            <a:lstStyle/>
            <a:p>
              <a:r>
                <a:rPr lang="zh-CN" altLang="en-US" sz="900"/>
                <a:t>链增长</a:t>
              </a:r>
              <a:endParaRPr lang="zh-CN" altLang="en-US" sz="900"/>
            </a:p>
          </p:txBody>
        </p:sp>
        <p:cxnSp>
          <p:nvCxnSpPr>
            <p:cNvPr id="21" name="直接箭头连接符 20"/>
            <p:cNvCxnSpPr/>
            <p:nvPr/>
          </p:nvCxnSpPr>
          <p:spPr>
            <a:xfrm>
              <a:off x="11741" y="5728"/>
              <a:ext cx="1134" cy="0"/>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12875" y="5306"/>
              <a:ext cx="2079" cy="869"/>
            </a:xfrm>
            <a:prstGeom prst="rect">
              <a:avLst/>
            </a:prstGeom>
            <a:noFill/>
            <a:ln w="12700">
              <a:solidFill>
                <a:schemeClr val="tx1"/>
              </a:solidFill>
            </a:ln>
          </p:spPr>
          <p:txBody>
            <a:bodyPr wrap="square" rtlCol="0">
              <a:spAutoFit/>
            </a:bodyPr>
            <a:lstStyle/>
            <a:p>
              <a:pPr algn="ctr"/>
              <a:r>
                <a:rPr lang="zh-CN" altLang="en-US" sz="1050"/>
                <a:t>聚合分子增大体积膨胀</a:t>
              </a:r>
              <a:endParaRPr lang="zh-CN" altLang="en-US" sz="1050"/>
            </a:p>
          </p:txBody>
        </p:sp>
        <p:cxnSp>
          <p:nvCxnSpPr>
            <p:cNvPr id="23" name="肘形连接符 22"/>
            <p:cNvCxnSpPr>
              <a:stCxn id="19" idx="3"/>
              <a:endCxn id="22" idx="0"/>
            </p:cNvCxnSpPr>
            <p:nvPr/>
          </p:nvCxnSpPr>
          <p:spPr>
            <a:xfrm>
              <a:off x="12554" y="4493"/>
              <a:ext cx="1361" cy="813"/>
            </a:xfrm>
            <a:prstGeom prst="bentConnector2">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6200000" flipH="1">
              <a:off x="15521" y="5180"/>
              <a:ext cx="0" cy="1134"/>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6088" y="4997"/>
              <a:ext cx="2710" cy="1548"/>
            </a:xfrm>
            <a:prstGeom prst="rect">
              <a:avLst/>
            </a:prstGeom>
            <a:noFill/>
            <a:ln w="12700">
              <a:solidFill>
                <a:srgbClr val="FF0000"/>
              </a:solidFill>
            </a:ln>
          </p:spPr>
          <p:txBody>
            <a:bodyPr wrap="square" rtlCol="0">
              <a:spAutoFit/>
            </a:bodyPr>
            <a:lstStyle/>
            <a:p>
              <a:pPr algn="ctr"/>
              <a:r>
                <a:rPr lang="zh-CN" altLang="en-US" sz="1050">
                  <a:solidFill>
                    <a:srgbClr val="FF0000"/>
                  </a:solidFill>
                </a:rPr>
                <a:t>堵塞再沸器、塔盘、管线胀裂管线、法兰、换热器，盲端等设备</a:t>
              </a:r>
              <a:endParaRPr lang="zh-CN" altLang="en-US" sz="1050">
                <a:solidFill>
                  <a:srgbClr val="FF0000"/>
                </a:solidFill>
              </a:endParaRPr>
            </a:p>
          </p:txBody>
        </p:sp>
      </p:grpSp>
      <p:sp>
        <p:nvSpPr>
          <p:cNvPr id="2" name="文本框 1"/>
          <p:cNvSpPr txBox="1"/>
          <p:nvPr/>
        </p:nvSpPr>
        <p:spPr>
          <a:xfrm>
            <a:off x="932498" y="2609824"/>
            <a:ext cx="7672864" cy="2030095"/>
          </a:xfrm>
          <a:prstGeom prst="rect">
            <a:avLst/>
          </a:prstGeom>
          <a:noFill/>
        </p:spPr>
        <p:txBody>
          <a:bodyPr wrap="square" rtlCol="0">
            <a:spAutoFit/>
          </a:bodyPr>
          <a:lstStyle/>
          <a:p>
            <a:pPr marL="285750" indent="-285750" algn="just">
              <a:lnSpc>
                <a:spcPct val="150000"/>
              </a:lnSpc>
              <a:buFont typeface="Wingdings" panose="05000000000000000000" charset="0"/>
              <a:buChar char="Ø"/>
            </a:pPr>
            <a:r>
              <a:rPr lang="zh-CN" altLang="en-US" sz="1200">
                <a:solidFill>
                  <a:srgbClr val="FF0000"/>
                </a:solidFill>
                <a:latin typeface="微软雅黑" panose="020B0503020204020204" charset="-122"/>
                <a:ea typeface="微软雅黑" panose="020B0503020204020204" charset="-122"/>
                <a:cs typeface="微软雅黑" panose="020B0503020204020204" charset="-122"/>
              </a:rPr>
              <a:t>丁二烯过氧化自聚物</a:t>
            </a:r>
            <a:r>
              <a:rPr lang="zh-CN" altLang="en-US" sz="1200">
                <a:latin typeface="微软雅黑" panose="020B0503020204020204" charset="-122"/>
                <a:ea typeface="微软雅黑" panose="020B0503020204020204" charset="-122"/>
                <a:cs typeface="微软雅黑" panose="020B0503020204020204" charset="-122"/>
              </a:rPr>
              <a:t>在</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高温</a:t>
            </a:r>
            <a:r>
              <a:rPr lang="zh-CN" altLang="en-US" sz="1200">
                <a:latin typeface="微软雅黑" panose="020B0503020204020204" charset="-122"/>
                <a:ea typeface="微软雅黑" panose="020B0503020204020204" charset="-122"/>
                <a:cs typeface="微软雅黑" panose="020B0503020204020204" charset="-122"/>
              </a:rPr>
              <a:t>或</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铁离子</a:t>
            </a:r>
            <a:r>
              <a:rPr lang="zh-CN" altLang="en-US" sz="1200">
                <a:latin typeface="微软雅黑" panose="020B0503020204020204" charset="-122"/>
                <a:ea typeface="微软雅黑" panose="020B0503020204020204" charset="-122"/>
                <a:cs typeface="微软雅黑" panose="020B0503020204020204" charset="-122"/>
              </a:rPr>
              <a:t>等催化性金属离子催化下断裂成</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活性自由基</a:t>
            </a:r>
            <a:r>
              <a:rPr lang="zh-CN" altLang="en-US" sz="1200">
                <a:latin typeface="微软雅黑" panose="020B0503020204020204" charset="-122"/>
                <a:ea typeface="微软雅黑" panose="020B0503020204020204" charset="-122"/>
                <a:cs typeface="微软雅黑" panose="020B0503020204020204" charset="-122"/>
              </a:rPr>
              <a:t>，自由基与</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丁二烯分子</a:t>
            </a:r>
            <a:r>
              <a:rPr lang="zh-CN" altLang="en-US" sz="1200">
                <a:latin typeface="微软雅黑" panose="020B0503020204020204" charset="-122"/>
                <a:ea typeface="微软雅黑" panose="020B0503020204020204" charset="-122"/>
                <a:cs typeface="微软雅黑" panose="020B0503020204020204" charset="-122"/>
              </a:rPr>
              <a:t>再次发生聚合反应， 按</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线性方向</a:t>
            </a:r>
            <a:r>
              <a:rPr lang="zh-CN" altLang="en-US" sz="1200">
                <a:latin typeface="微软雅黑" panose="020B0503020204020204" charset="-122"/>
                <a:ea typeface="微软雅黑" panose="020B0503020204020204" charset="-122"/>
                <a:cs typeface="微软雅黑" panose="020B0503020204020204" charset="-122"/>
              </a:rPr>
              <a:t>形成</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爆米花状端基聚合物</a:t>
            </a:r>
            <a:r>
              <a:rPr lang="zh-CN" altLang="en-US" sz="1200">
                <a:latin typeface="微软雅黑" panose="020B0503020204020204" charset="-122"/>
                <a:ea typeface="微软雅黑" panose="020B0503020204020204" charset="-122"/>
                <a:cs typeface="微软雅黑" panose="020B0503020204020204" charset="-122"/>
              </a:rPr>
              <a:t>；该过程为</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放热反应</a:t>
            </a:r>
            <a:r>
              <a:rPr lang="zh-CN" altLang="en-US" sz="1200">
                <a:latin typeface="微软雅黑" panose="020B0503020204020204" charset="-122"/>
                <a:ea typeface="微软雅黑" panose="020B0503020204020204" charset="-122"/>
                <a:cs typeface="微软雅黑" panose="020B0503020204020204" charset="-122"/>
              </a:rPr>
              <a:t>，反应速度快，聚合物分子快速增大，体积急剧膨胀，且聚合一旦发生，聚合产生的热量无法在短时间内带走，又加速了自由基的产生及链增长反应，加快聚合，形成循环，最后产生</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爆聚。</a:t>
            </a:r>
            <a:endParaRPr lang="zh-CN" altLang="en-US" sz="1200">
              <a:solidFill>
                <a:srgbClr val="FF0000"/>
              </a:solidFill>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Wingdings" panose="05000000000000000000" charset="0"/>
              <a:buChar char="Ø"/>
            </a:pPr>
            <a:r>
              <a:rPr lang="zh-CN" altLang="en-US" sz="1200">
                <a:solidFill>
                  <a:schemeClr val="tx1"/>
                </a:solidFill>
                <a:latin typeface="微软雅黑" panose="020B0503020204020204" charset="-122"/>
                <a:ea typeface="微软雅黑" panose="020B0503020204020204" charset="-122"/>
                <a:cs typeface="微软雅黑" panose="020B0503020204020204" charset="-122"/>
              </a:rPr>
              <a:t>端基聚合物会堵塞再沸器列管 、 塔盘 、 管线等，在有限空间内增长产生的压力会使管线 、 法兰 、 换热器 、 盲端等设备胀裂或损坏，严重时会导致泄漏 、 火灾 、 爆炸事故，特别是端聚物在空气中受热或光照时很容易产生自燃，在60~80</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 或光照 、 撞击 、 摩擦时能发生爆炸 。</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2.7 </a:t>
            </a:r>
            <a:r>
              <a:rPr lang="zh-CN" altLang="en-US" sz="2100" b="1" dirty="0">
                <a:latin typeface="微软雅黑" panose="020B0503020204020204" charset="-122"/>
                <a:ea typeface="微软雅黑" panose="020B0503020204020204" charset="-122"/>
                <a:cs typeface="微软雅黑" panose="020B0503020204020204" charset="-122"/>
              </a:rPr>
              <a:t>丁二烯端基聚合物</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4289" y="653191"/>
            <a:ext cx="8609195" cy="1878441"/>
            <a:chOff x="240" y="3509"/>
            <a:chExt cx="18361" cy="3968"/>
          </a:xfrm>
        </p:grpSpPr>
        <p:sp>
          <p:nvSpPr>
            <p:cNvPr id="5" name="文本框 4"/>
            <p:cNvSpPr txBox="1"/>
            <p:nvPr/>
          </p:nvSpPr>
          <p:spPr>
            <a:xfrm>
              <a:off x="240" y="6070"/>
              <a:ext cx="1364" cy="875"/>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丁二烯</a:t>
              </a:r>
              <a:endParaRPr lang="zh-CN" altLang="en-US" sz="1050">
                <a:latin typeface="微软雅黑" panose="020B0503020204020204" charset="-122"/>
                <a:ea typeface="微软雅黑" panose="020B0503020204020204" charset="-122"/>
                <a:cs typeface="微软雅黑" panose="020B0503020204020204" charset="-122"/>
              </a:endParaRPr>
            </a:p>
            <a:p>
              <a:pPr algn="ctr"/>
              <a:r>
                <a:rPr lang="en-US" altLang="zh-CN" sz="1050">
                  <a:latin typeface="微软雅黑" panose="020B0503020204020204" charset="-122"/>
                  <a:ea typeface="微软雅黑" panose="020B0503020204020204" charset="-122"/>
                  <a:cs typeface="微软雅黑" panose="020B0503020204020204" charset="-122"/>
                </a:rPr>
                <a:t>+</a:t>
              </a:r>
              <a:r>
                <a:rPr lang="zh-CN" altLang="en-US" sz="1050">
                  <a:solidFill>
                    <a:srgbClr val="FF0000"/>
                  </a:solidFill>
                  <a:latin typeface="微软雅黑" panose="020B0503020204020204" charset="-122"/>
                  <a:ea typeface="微软雅黑" panose="020B0503020204020204" charset="-122"/>
                  <a:cs typeface="微软雅黑" panose="020B0503020204020204" charset="-122"/>
                </a:rPr>
                <a:t>氧气</a:t>
              </a:r>
              <a:endParaRPr lang="zh-CN" altLang="en-US" sz="1050">
                <a:solidFill>
                  <a:srgbClr val="FF0000"/>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118" y="3509"/>
              <a:ext cx="17483" cy="3968"/>
              <a:chOff x="1118" y="3509"/>
              <a:chExt cx="17483" cy="3968"/>
            </a:xfrm>
          </p:grpSpPr>
          <p:sp>
            <p:nvSpPr>
              <p:cNvPr id="26" name="爆炸形 1 25"/>
              <p:cNvSpPr/>
              <p:nvPr/>
            </p:nvSpPr>
            <p:spPr>
              <a:xfrm>
                <a:off x="16493" y="5491"/>
                <a:ext cx="2108" cy="1986"/>
              </a:xfrm>
              <a:prstGeom prst="irregularSeal1">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云形标注 19"/>
              <p:cNvSpPr/>
              <p:nvPr/>
            </p:nvSpPr>
            <p:spPr>
              <a:xfrm>
                <a:off x="1118" y="3509"/>
                <a:ext cx="2126" cy="2438"/>
              </a:xfrm>
              <a:prstGeom prst="cloudCallout">
                <a:avLst>
                  <a:gd name="adj1" fmla="val -805"/>
                  <a:gd name="adj2" fmla="val 709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箭头连接符 6"/>
              <p:cNvCxnSpPr/>
              <p:nvPr/>
            </p:nvCxnSpPr>
            <p:spPr>
              <a:xfrm>
                <a:off x="1604" y="6483"/>
                <a:ext cx="1152"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756" y="6070"/>
                <a:ext cx="1543" cy="875"/>
              </a:xfrm>
              <a:prstGeom prst="rect">
                <a:avLst/>
              </a:prstGeom>
              <a:noFill/>
            </p:spPr>
            <p:txBody>
              <a:bodyPr wrap="square" rtlCol="0">
                <a:spAutoFit/>
              </a:bodyPr>
              <a:lstStyle/>
              <a:p>
                <a:pPr algn="ctr"/>
                <a:r>
                  <a:rPr lang="zh-CN" altLang="en-US" sz="1050"/>
                  <a:t>丁二烯过氧化物</a:t>
                </a:r>
                <a:endParaRPr lang="zh-CN" altLang="en-US" sz="1050"/>
              </a:p>
            </p:txBody>
          </p:sp>
          <p:cxnSp>
            <p:nvCxnSpPr>
              <p:cNvPr id="11" name="直接箭头连接符 10"/>
              <p:cNvCxnSpPr>
                <a:stCxn id="8" idx="3"/>
              </p:cNvCxnSpPr>
              <p:nvPr/>
            </p:nvCxnSpPr>
            <p:spPr>
              <a:xfrm flipV="1">
                <a:off x="4299" y="6507"/>
                <a:ext cx="1152" cy="0"/>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5451" y="6070"/>
                <a:ext cx="1936" cy="875"/>
              </a:xfrm>
              <a:prstGeom prst="rect">
                <a:avLst/>
              </a:prstGeom>
              <a:noFill/>
            </p:spPr>
            <p:txBody>
              <a:bodyPr wrap="square" rtlCol="0">
                <a:spAutoFit/>
              </a:bodyPr>
              <a:lstStyle/>
              <a:p>
                <a:pPr algn="ctr"/>
                <a:r>
                  <a:rPr lang="zh-CN" altLang="en-US" sz="1050"/>
                  <a:t>丁二烯过氧化自聚物</a:t>
                </a:r>
                <a:endParaRPr lang="zh-CN" altLang="en-US" sz="1050"/>
              </a:p>
            </p:txBody>
          </p:sp>
          <p:cxnSp>
            <p:nvCxnSpPr>
              <p:cNvPr id="13" name="直接箭头连接符 12"/>
              <p:cNvCxnSpPr/>
              <p:nvPr/>
            </p:nvCxnSpPr>
            <p:spPr>
              <a:xfrm>
                <a:off x="7296" y="6483"/>
                <a:ext cx="1152" cy="0"/>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342" y="6070"/>
                <a:ext cx="2145" cy="875"/>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活性自由基</a:t>
                </a:r>
                <a:r>
                  <a:rPr lang="en-US" altLang="zh-CN" sz="1050">
                    <a:latin typeface="微软雅黑" panose="020B0503020204020204" charset="-122"/>
                    <a:ea typeface="微软雅黑" panose="020B0503020204020204" charset="-122"/>
                    <a:cs typeface="微软雅黑" panose="020B0503020204020204" charset="-122"/>
                  </a:rPr>
                  <a:t>+</a:t>
                </a:r>
                <a:r>
                  <a:rPr lang="zh-CN" altLang="en-US" sz="1050">
                    <a:latin typeface="微软雅黑" panose="020B0503020204020204" charset="-122"/>
                    <a:ea typeface="微软雅黑" panose="020B0503020204020204" charset="-122"/>
                    <a:cs typeface="微软雅黑" panose="020B0503020204020204" charset="-122"/>
                  </a:rPr>
                  <a:t>丁二烯</a:t>
                </a:r>
                <a:endParaRPr lang="zh-CN" altLang="en-US" sz="1050">
                  <a:latin typeface="微软雅黑" panose="020B0503020204020204" charset="-122"/>
                  <a:ea typeface="微软雅黑" panose="020B0503020204020204" charset="-122"/>
                  <a:cs typeface="微软雅黑" panose="020B0503020204020204" charset="-122"/>
                </a:endParaRPr>
              </a:p>
            </p:txBody>
          </p:sp>
          <p:cxnSp>
            <p:nvCxnSpPr>
              <p:cNvPr id="15" name="直接箭头连接符 14"/>
              <p:cNvCxnSpPr/>
              <p:nvPr/>
            </p:nvCxnSpPr>
            <p:spPr>
              <a:xfrm flipV="1">
                <a:off x="10293" y="6484"/>
                <a:ext cx="1152"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1444" y="6070"/>
                <a:ext cx="1779" cy="875"/>
              </a:xfrm>
              <a:prstGeom prst="rect">
                <a:avLst/>
              </a:prstGeom>
              <a:noFill/>
            </p:spPr>
            <p:txBody>
              <a:bodyPr wrap="square" rtlCol="0">
                <a:spAutoFit/>
              </a:bodyPr>
              <a:lstStyle/>
              <a:p>
                <a:pPr algn="ctr"/>
                <a:r>
                  <a:rPr lang="zh-CN" altLang="en-US" sz="1050"/>
                  <a:t>丁二烯端基聚合物</a:t>
                </a:r>
                <a:endParaRPr lang="zh-CN" altLang="en-US" sz="1050"/>
              </a:p>
            </p:txBody>
          </p:sp>
          <p:sp>
            <p:nvSpPr>
              <p:cNvPr id="18" name="文本框 17"/>
              <p:cNvSpPr txBox="1"/>
              <p:nvPr/>
            </p:nvSpPr>
            <p:spPr>
              <a:xfrm>
                <a:off x="1306" y="3688"/>
                <a:ext cx="1748" cy="2582"/>
              </a:xfrm>
              <a:prstGeom prst="rect">
                <a:avLst/>
              </a:prstGeom>
              <a:noFill/>
            </p:spPr>
            <p:txBody>
              <a:bodyPr wrap="square" rtlCol="0">
                <a:spAutoFit/>
              </a:bodyPr>
              <a:lstStyle/>
              <a:p>
                <a:pPr algn="ctr"/>
                <a:r>
                  <a:rPr lang="zh-CN" altLang="en-US" sz="1050">
                    <a:sym typeface="+mn-ea"/>
                  </a:rPr>
                  <a:t>丁二烯浓度</a:t>
                </a:r>
                <a:endParaRPr lang="zh-CN" altLang="en-US" sz="1050">
                  <a:sym typeface="+mn-ea"/>
                </a:endParaRPr>
              </a:p>
              <a:p>
                <a:pPr algn="ctr"/>
                <a:r>
                  <a:rPr lang="zh-CN" altLang="en-US" sz="1050">
                    <a:sym typeface="+mn-ea"/>
                  </a:rPr>
                  <a:t>金属离子</a:t>
                </a:r>
                <a:endParaRPr lang="zh-CN" altLang="en-US" sz="1050"/>
              </a:p>
              <a:p>
                <a:pPr algn="ctr"/>
                <a:r>
                  <a:rPr lang="zh-CN" altLang="en-US" sz="1050">
                    <a:sym typeface="+mn-ea"/>
                  </a:rPr>
                  <a:t>反应时间</a:t>
                </a:r>
                <a:endParaRPr lang="zh-CN" altLang="en-US" sz="1050">
                  <a:sym typeface="+mn-ea"/>
                </a:endParaRPr>
              </a:p>
              <a:p>
                <a:pPr algn="ctr"/>
                <a:r>
                  <a:rPr lang="zh-CN" altLang="en-US" sz="1050">
                    <a:sym typeface="+mn-ea"/>
                  </a:rPr>
                  <a:t>氧含量</a:t>
                </a:r>
                <a:endParaRPr lang="zh-CN" altLang="en-US" sz="1050">
                  <a:sym typeface="+mn-ea"/>
                </a:endParaRPr>
              </a:p>
              <a:p>
                <a:pPr algn="ctr"/>
                <a:r>
                  <a:rPr lang="zh-CN" altLang="en-US" sz="1050">
                    <a:sym typeface="+mn-ea"/>
                  </a:rPr>
                  <a:t>温度</a:t>
                </a:r>
                <a:endParaRPr lang="zh-CN" altLang="en-US" sz="1050"/>
              </a:p>
              <a:p>
                <a:pPr algn="ctr"/>
                <a:r>
                  <a:rPr lang="zh-CN" altLang="en-US" sz="1050">
                    <a:sym typeface="+mn-ea"/>
                  </a:rPr>
                  <a:t>压力</a:t>
                </a:r>
                <a:endParaRPr lang="zh-CN" altLang="en-US" sz="1050">
                  <a:sym typeface="+mn-ea"/>
                </a:endParaRPr>
              </a:p>
            </p:txBody>
          </p:sp>
          <p:cxnSp>
            <p:nvCxnSpPr>
              <p:cNvPr id="21" name="直接箭头连接符 20"/>
              <p:cNvCxnSpPr/>
              <p:nvPr/>
            </p:nvCxnSpPr>
            <p:spPr>
              <a:xfrm rot="16200000">
                <a:off x="13722" y="5907"/>
                <a:ext cx="0" cy="1152"/>
              </a:xfrm>
              <a:prstGeom prst="straightConnector1">
                <a:avLst/>
              </a:prstGeom>
              <a:ln w="12700">
                <a:tailEnd type="triangle" w="med" len="lg"/>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14297" y="6070"/>
                <a:ext cx="1577" cy="875"/>
              </a:xfrm>
              <a:prstGeom prst="rect">
                <a:avLst/>
              </a:prstGeom>
              <a:noFill/>
            </p:spPr>
            <p:txBody>
              <a:bodyPr wrap="square" rtlCol="0">
                <a:spAutoFit/>
              </a:bodyPr>
              <a:lstStyle/>
              <a:p>
                <a:pPr algn="ctr"/>
                <a:r>
                  <a:rPr lang="zh-CN" altLang="en-US" sz="1050"/>
                  <a:t>自加速分解温度</a:t>
                </a:r>
                <a:endParaRPr lang="zh-CN" altLang="en-US" sz="1050"/>
              </a:p>
            </p:txBody>
          </p:sp>
          <p:cxnSp>
            <p:nvCxnSpPr>
              <p:cNvPr id="23" name="直接箭头连接符 22"/>
              <p:cNvCxnSpPr/>
              <p:nvPr/>
            </p:nvCxnSpPr>
            <p:spPr>
              <a:xfrm rot="10800000" flipH="1">
                <a:off x="15673" y="6483"/>
                <a:ext cx="1152"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936" y="6191"/>
                <a:ext cx="1222" cy="632"/>
              </a:xfrm>
              <a:prstGeom prst="rect">
                <a:avLst/>
              </a:prstGeom>
              <a:noFill/>
            </p:spPr>
            <p:txBody>
              <a:bodyPr wrap="square" rtlCol="0">
                <a:spAutoFit/>
              </a:bodyPr>
              <a:lstStyle/>
              <a:p>
                <a:pPr algn="ctr"/>
                <a:r>
                  <a:rPr lang="zh-CN" altLang="en-US" sz="1350"/>
                  <a:t>爆炸</a:t>
                </a:r>
                <a:endParaRPr lang="zh-CN" altLang="en-US" sz="1350"/>
              </a:p>
            </p:txBody>
          </p:sp>
          <p:sp>
            <p:nvSpPr>
              <p:cNvPr id="27" name="文本框 26"/>
              <p:cNvSpPr txBox="1"/>
              <p:nvPr/>
            </p:nvSpPr>
            <p:spPr>
              <a:xfrm>
                <a:off x="15691" y="5881"/>
                <a:ext cx="991" cy="534"/>
              </a:xfrm>
              <a:prstGeom prst="rect">
                <a:avLst/>
              </a:prstGeom>
              <a:noFill/>
            </p:spPr>
            <p:txBody>
              <a:bodyPr wrap="square" rtlCol="0">
                <a:spAutoFit/>
              </a:bodyPr>
              <a:lstStyle/>
              <a:p>
                <a:r>
                  <a:rPr lang="zh-CN" altLang="en-US" sz="1050">
                    <a:solidFill>
                      <a:srgbClr val="FF0000"/>
                    </a:solidFill>
                  </a:rPr>
                  <a:t>放热</a:t>
                </a:r>
                <a:endParaRPr lang="zh-CN" altLang="en-US" sz="1050">
                  <a:solidFill>
                    <a:srgbClr val="FF0000"/>
                  </a:solidFill>
                </a:endParaRPr>
              </a:p>
            </p:txBody>
          </p:sp>
        </p:grpSp>
      </p:grpSp>
      <p:sp>
        <p:nvSpPr>
          <p:cNvPr id="4" name="文本框 3"/>
          <p:cNvSpPr txBox="1"/>
          <p:nvPr/>
        </p:nvSpPr>
        <p:spPr>
          <a:xfrm>
            <a:off x="932261" y="206317"/>
            <a:ext cx="30676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2.8 </a:t>
            </a:r>
            <a:r>
              <a:rPr lang="zh-CN" altLang="en-US" sz="2100" b="1" dirty="0">
                <a:latin typeface="微软雅黑" panose="020B0503020204020204" charset="-122"/>
                <a:ea typeface="微软雅黑" panose="020B0503020204020204" charset="-122"/>
                <a:cs typeface="微软雅黑" panose="020B0503020204020204" charset="-122"/>
              </a:rPr>
              <a:t>聚合物危险特性总结</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932498" y="2803181"/>
            <a:ext cx="7654290" cy="1649095"/>
          </a:xfrm>
          <a:prstGeom prst="rect">
            <a:avLst/>
          </a:prstGeom>
          <a:noFill/>
        </p:spPr>
        <p:txBody>
          <a:bodyPr wrap="square" rtlCol="0" anchor="t">
            <a:spAutoFit/>
          </a:bodyPr>
          <a:lstStyle/>
          <a:p>
            <a:pPr>
              <a:lnSpc>
                <a:spcPct val="150000"/>
              </a:lnSpc>
            </a:pPr>
            <a:r>
              <a:rPr lang="zh-CN" altLang="en-US" sz="1350">
                <a:solidFill>
                  <a:srgbClr val="FF0000"/>
                </a:solidFill>
              </a:rPr>
              <a:t>丁二烯过氧化物</a:t>
            </a:r>
            <a:r>
              <a:rPr lang="zh-CN" altLang="en-US" sz="1350"/>
              <a:t>和</a:t>
            </a:r>
            <a:r>
              <a:rPr lang="zh-CN" altLang="en-US" sz="1350">
                <a:solidFill>
                  <a:srgbClr val="FF0000"/>
                </a:solidFill>
              </a:rPr>
              <a:t>端聚物</a:t>
            </a:r>
            <a:r>
              <a:rPr lang="zh-CN" altLang="en-US" sz="1350"/>
              <a:t>存在相互促进生长，在丁二烯的系统内，如果存在爆米花聚合物</a:t>
            </a:r>
            <a:r>
              <a:rPr lang="en-US" altLang="zh-CN" sz="1350"/>
              <a:t>“</a:t>
            </a:r>
            <a:r>
              <a:rPr lang="zh-CN" altLang="en-US" sz="1350"/>
              <a:t>活性种</a:t>
            </a:r>
            <a:r>
              <a:rPr lang="en-US" altLang="zh-CN" sz="1350"/>
              <a:t>”</a:t>
            </a:r>
            <a:r>
              <a:rPr lang="zh-CN" altLang="en-US" sz="1350"/>
              <a:t>随着系统内</a:t>
            </a:r>
            <a:r>
              <a:rPr lang="zh-CN" altLang="en-US" sz="1350">
                <a:solidFill>
                  <a:srgbClr val="FF0000"/>
                </a:solidFill>
              </a:rPr>
              <a:t>氧含量 、 金属离子 、 丁二烯单体 、 温度 、 压力</a:t>
            </a:r>
            <a:r>
              <a:rPr lang="zh-CN" altLang="en-US" sz="1350"/>
              <a:t>等因素的作用，系统内就会大量生成爆米花聚合物，当超过自加速分解温度，系统最高压力可达到 </a:t>
            </a:r>
            <a:r>
              <a:rPr lang="zh-CN" altLang="en-US" sz="1350">
                <a:solidFill>
                  <a:srgbClr val="FF0000"/>
                </a:solidFill>
                <a:latin typeface="微软雅黑" panose="020B0503020204020204" charset="-122"/>
                <a:ea typeface="微软雅黑" panose="020B0503020204020204" charset="-122"/>
              </a:rPr>
              <a:t>12</a:t>
            </a:r>
            <a:r>
              <a:rPr lang="en-US" altLang="zh-CN" sz="1350">
                <a:solidFill>
                  <a:srgbClr val="FF0000"/>
                </a:solidFill>
                <a:latin typeface="微软雅黑" panose="020B0503020204020204" charset="-122"/>
                <a:ea typeface="微软雅黑" panose="020B0503020204020204" charset="-122"/>
              </a:rPr>
              <a:t>.</a:t>
            </a:r>
            <a:r>
              <a:rPr lang="zh-CN" altLang="en-US" sz="1350">
                <a:solidFill>
                  <a:srgbClr val="FF0000"/>
                </a:solidFill>
                <a:latin typeface="微软雅黑" panose="020B0503020204020204" charset="-122"/>
                <a:ea typeface="微软雅黑" panose="020B0503020204020204" charset="-122"/>
              </a:rPr>
              <a:t>5~14</a:t>
            </a:r>
            <a:r>
              <a:rPr lang="en-US" altLang="zh-CN" sz="1350">
                <a:solidFill>
                  <a:srgbClr val="FF0000"/>
                </a:solidFill>
                <a:latin typeface="微软雅黑" panose="020B0503020204020204" charset="-122"/>
                <a:ea typeface="微软雅黑" panose="020B0503020204020204" charset="-122"/>
              </a:rPr>
              <a:t>.</a:t>
            </a:r>
            <a:r>
              <a:rPr lang="zh-CN" altLang="en-US" sz="1350">
                <a:solidFill>
                  <a:srgbClr val="FF0000"/>
                </a:solidFill>
                <a:latin typeface="微软雅黑" panose="020B0503020204020204" charset="-122"/>
                <a:ea typeface="微软雅黑" panose="020B0503020204020204" charset="-122"/>
              </a:rPr>
              <a:t>0 M</a:t>
            </a:r>
            <a:r>
              <a:rPr lang="en-US" altLang="zh-CN" sz="1350">
                <a:solidFill>
                  <a:srgbClr val="FF0000"/>
                </a:solidFill>
                <a:latin typeface="微软雅黑" panose="020B0503020204020204" charset="-122"/>
                <a:ea typeface="微软雅黑" panose="020B0503020204020204" charset="-122"/>
              </a:rPr>
              <a:t>P</a:t>
            </a:r>
            <a:r>
              <a:rPr lang="zh-CN" altLang="en-US" sz="1350">
                <a:solidFill>
                  <a:srgbClr val="FF0000"/>
                </a:solidFill>
                <a:latin typeface="微软雅黑" panose="020B0503020204020204" charset="-122"/>
                <a:ea typeface="微软雅黑" panose="020B0503020204020204" charset="-122"/>
              </a:rPr>
              <a:t>a</a:t>
            </a:r>
            <a:r>
              <a:rPr lang="zh-CN" altLang="en-US" sz="1350"/>
              <a:t>，远远超过压力容器的设计压力，因而导致容器发生爆炸，使丁二烯系统更加危险 。 由此可以看出丁二烯过氧化物和端聚物对装置的安全生产存在极大的威胁 。</a:t>
            </a:r>
            <a:endParaRPr lang="zh-CN" altLang="en-US" sz="135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261" y="206317"/>
            <a:ext cx="282067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2.9 </a:t>
            </a:r>
            <a:r>
              <a:rPr lang="zh-CN" altLang="en-US" sz="2100" b="1" dirty="0">
                <a:latin typeface="微软雅黑" panose="020B0503020204020204" charset="-122"/>
                <a:ea typeface="微软雅黑" panose="020B0503020204020204" charset="-122"/>
                <a:cs typeface="微软雅黑" panose="020B0503020204020204" charset="-122"/>
              </a:rPr>
              <a:t>原料中</a:t>
            </a:r>
            <a:r>
              <a:rPr lang="en-US" altLang="zh-CN" sz="2100" b="1" dirty="0">
                <a:latin typeface="微软雅黑" panose="020B0503020204020204" charset="-122"/>
                <a:ea typeface="微软雅黑" panose="020B0503020204020204" charset="-122"/>
                <a:cs typeface="微软雅黑" panose="020B0503020204020204" charset="-122"/>
              </a:rPr>
              <a:t>C</a:t>
            </a:r>
            <a:r>
              <a:rPr lang="en-US" altLang="zh-CN" sz="2100" b="1" baseline="-25000" dirty="0">
                <a:latin typeface="微软雅黑" panose="020B0503020204020204" charset="-122"/>
                <a:ea typeface="微软雅黑" panose="020B0503020204020204" charset="-122"/>
                <a:cs typeface="微软雅黑" panose="020B0503020204020204" charset="-122"/>
              </a:rPr>
              <a:t>5</a:t>
            </a:r>
            <a:r>
              <a:rPr lang="zh-CN" altLang="en-US" sz="2100" b="1" dirty="0">
                <a:latin typeface="微软雅黑" panose="020B0503020204020204" charset="-122"/>
                <a:ea typeface="微软雅黑" panose="020B0503020204020204" charset="-122"/>
                <a:cs typeface="微软雅黑" panose="020B0503020204020204" charset="-122"/>
              </a:rPr>
              <a:t>危险特性</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932498" y="741495"/>
            <a:ext cx="4102894" cy="2999740"/>
          </a:xfrm>
          <a:prstGeom prst="rect">
            <a:avLst/>
          </a:prstGeom>
          <a:noFill/>
        </p:spPr>
        <p:txBody>
          <a:bodyPr wrap="square" rtlCol="0" anchor="t">
            <a:spAutoFit/>
          </a:bodyPr>
          <a:lstStyle/>
          <a:p>
            <a:pPr marL="285750" indent="-285750" algn="just">
              <a:lnSpc>
                <a:spcPct val="200000"/>
              </a:lnSpc>
              <a:buFont typeface="Wingdings" panose="05000000000000000000" charset="0"/>
              <a:buChar char="Ø"/>
            </a:pPr>
            <a:r>
              <a:rPr lang="zh-CN" altLang="en-US" sz="1350">
                <a:latin typeface="微软雅黑" panose="020B0503020204020204" charset="-122"/>
                <a:ea typeface="微软雅黑" panose="020B0503020204020204" charset="-122"/>
                <a:cs typeface="微软雅黑" panose="020B0503020204020204" charset="-122"/>
              </a:rPr>
              <a:t>原料混合碳四中C</a:t>
            </a:r>
            <a:r>
              <a:rPr lang="zh-CN" altLang="en-US" sz="1350" baseline="-25000">
                <a:latin typeface="微软雅黑" panose="020B0503020204020204" charset="-122"/>
                <a:ea typeface="微软雅黑" panose="020B0503020204020204" charset="-122"/>
                <a:cs typeface="微软雅黑" panose="020B0503020204020204" charset="-122"/>
              </a:rPr>
              <a:t>5</a:t>
            </a:r>
            <a:r>
              <a:rPr lang="zh-CN" altLang="en-US" sz="1350">
                <a:latin typeface="微软雅黑" panose="020B0503020204020204" charset="-122"/>
                <a:ea typeface="微软雅黑" panose="020B0503020204020204" charset="-122"/>
                <a:cs typeface="微软雅黑" panose="020B0503020204020204" charset="-122"/>
              </a:rPr>
              <a:t>含量的影响</a:t>
            </a:r>
            <a:r>
              <a:rPr lang="zh-CN" altLang="en-US" sz="1350"/>
              <a:t>：</a:t>
            </a:r>
            <a:endParaRPr lang="zh-CN" altLang="en-US" sz="1350"/>
          </a:p>
          <a:p>
            <a:pPr marL="342900" indent="-342900" algn="just" fontAlgn="auto">
              <a:lnSpc>
                <a:spcPct val="200000"/>
              </a:lnSpc>
              <a:buFont typeface="+mj-ea"/>
              <a:buAutoNum type="circleNumDbPlain"/>
            </a:pPr>
            <a:r>
              <a:rPr lang="zh-CN" altLang="en-US" sz="1350">
                <a:latin typeface="微软雅黑" panose="020B0503020204020204" charset="-122"/>
                <a:ea typeface="微软雅黑" panose="020B0503020204020204" charset="-122"/>
                <a:cs typeface="微软雅黑" panose="020B0503020204020204" charset="-122"/>
              </a:rPr>
              <a:t>异戊二烯和环戊二烯会</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加速丁二烯低聚物的聚合</a:t>
            </a:r>
            <a:endParaRPr lang="zh-CN" altLang="en-US" sz="1350">
              <a:latin typeface="微软雅黑" panose="020B0503020204020204" charset="-122"/>
              <a:ea typeface="微软雅黑" panose="020B0503020204020204" charset="-122"/>
              <a:cs typeface="微软雅黑" panose="020B0503020204020204" charset="-122"/>
            </a:endParaRPr>
          </a:p>
          <a:p>
            <a:pPr marL="342900" indent="-342900" algn="just" fontAlgn="auto">
              <a:lnSpc>
                <a:spcPct val="200000"/>
              </a:lnSpc>
              <a:buFont typeface="+mj-ea"/>
              <a:buAutoNum type="circleNumDbPlain"/>
            </a:pPr>
            <a:r>
              <a:rPr lang="zh-CN" altLang="en-US" sz="1350">
                <a:latin typeface="微软雅黑" panose="020B0503020204020204" charset="-122"/>
                <a:ea typeface="微软雅黑" panose="020B0503020204020204" charset="-122"/>
                <a:cs typeface="微软雅黑" panose="020B0503020204020204" charset="-122"/>
                <a:sym typeface="+mn-ea"/>
              </a:rPr>
              <a:t>C</a:t>
            </a:r>
            <a:r>
              <a:rPr lang="zh-CN" altLang="en-US" sz="1350" baseline="-25000">
                <a:latin typeface="微软雅黑" panose="020B0503020204020204" charset="-122"/>
                <a:ea typeface="微软雅黑" panose="020B0503020204020204" charset="-122"/>
                <a:cs typeface="微软雅黑" panose="020B0503020204020204" charset="-122"/>
                <a:sym typeface="+mn-ea"/>
              </a:rPr>
              <a:t>5</a:t>
            </a:r>
            <a:r>
              <a:rPr lang="zh-CN" altLang="en-US" sz="1350">
                <a:latin typeface="微软雅黑" panose="020B0503020204020204" charset="-122"/>
                <a:ea typeface="微软雅黑" panose="020B0503020204020204" charset="-122"/>
                <a:cs typeface="微软雅黑" panose="020B0503020204020204" charset="-122"/>
                <a:sym typeface="+mn-ea"/>
              </a:rPr>
              <a:t>含量超过0</a:t>
            </a:r>
            <a:r>
              <a:rPr lang="en-US" altLang="zh-CN" sz="1350">
                <a:latin typeface="微软雅黑" panose="020B0503020204020204" charset="-122"/>
                <a:ea typeface="微软雅黑" panose="020B0503020204020204" charset="-122"/>
                <a:cs typeface="微软雅黑" panose="020B0503020204020204" charset="-122"/>
                <a:sym typeface="+mn-ea"/>
              </a:rPr>
              <a:t>.</a:t>
            </a:r>
            <a:r>
              <a:rPr lang="zh-CN" altLang="en-US" sz="1350">
                <a:latin typeface="微软雅黑" panose="020B0503020204020204" charset="-122"/>
                <a:ea typeface="微软雅黑" panose="020B0503020204020204" charset="-122"/>
                <a:cs typeface="微软雅黑" panose="020B0503020204020204" charset="-122"/>
                <a:sym typeface="+mn-ea"/>
              </a:rPr>
              <a:t> 5%时会对生产有一定影响，正常操作会发生波动，装置难于控制</a:t>
            </a:r>
            <a:endParaRPr lang="zh-CN" altLang="en-US" sz="1350">
              <a:latin typeface="微软雅黑" panose="020B0503020204020204" charset="-122"/>
              <a:ea typeface="微软雅黑" panose="020B0503020204020204" charset="-122"/>
              <a:cs typeface="微软雅黑" panose="020B0503020204020204" charset="-122"/>
            </a:endParaRPr>
          </a:p>
          <a:p>
            <a:pPr marL="342900" indent="-342900" algn="just" fontAlgn="auto">
              <a:lnSpc>
                <a:spcPct val="200000"/>
              </a:lnSpc>
              <a:buFont typeface="+mj-ea"/>
              <a:buAutoNum type="circleNumDbPlain"/>
            </a:pPr>
            <a:r>
              <a:rPr lang="zh-CN" altLang="en-US" sz="1350">
                <a:latin typeface="微软雅黑" panose="020B0503020204020204" charset="-122"/>
                <a:ea typeface="微软雅黑" panose="020B0503020204020204" charset="-122"/>
                <a:cs typeface="微软雅黑" panose="020B0503020204020204" charset="-122"/>
                <a:sym typeface="+mn-ea"/>
              </a:rPr>
              <a:t>C</a:t>
            </a:r>
            <a:r>
              <a:rPr lang="zh-CN" altLang="en-US" sz="1350" baseline="-25000">
                <a:latin typeface="微软雅黑" panose="020B0503020204020204" charset="-122"/>
                <a:ea typeface="微软雅黑" panose="020B0503020204020204" charset="-122"/>
                <a:cs typeface="微软雅黑" panose="020B0503020204020204" charset="-122"/>
                <a:sym typeface="+mn-ea"/>
              </a:rPr>
              <a:t>5</a:t>
            </a:r>
            <a:r>
              <a:rPr lang="zh-CN" altLang="en-US" sz="1350">
                <a:latin typeface="微软雅黑" panose="020B0503020204020204" charset="-122"/>
                <a:ea typeface="微软雅黑" panose="020B0503020204020204" charset="-122"/>
                <a:cs typeface="微软雅黑" panose="020B0503020204020204" charset="-122"/>
                <a:sym typeface="+mn-ea"/>
              </a:rPr>
              <a:t>含量增加会导致系统中重组分增加，环戊二烯二聚生成</a:t>
            </a:r>
            <a:r>
              <a:rPr lang="zh-CN" altLang="en-US" sz="1350">
                <a:solidFill>
                  <a:srgbClr val="FF0000"/>
                </a:solidFill>
                <a:latin typeface="微软雅黑" panose="020B0503020204020204" charset="-122"/>
                <a:ea typeface="微软雅黑" panose="020B0503020204020204" charset="-122"/>
                <a:cs typeface="微软雅黑" panose="020B0503020204020204" charset="-122"/>
                <a:sym typeface="+mn-ea"/>
              </a:rPr>
              <a:t>双环戊二烯</a:t>
            </a:r>
            <a:r>
              <a:rPr lang="en-US" altLang="zh-CN" sz="1350">
                <a:solidFill>
                  <a:srgbClr val="FF0000"/>
                </a:solidFill>
                <a:latin typeface="微软雅黑" panose="020B0503020204020204" charset="-122"/>
                <a:ea typeface="微软雅黑" panose="020B0503020204020204" charset="-122"/>
                <a:cs typeface="微软雅黑" panose="020B0503020204020204" charset="-122"/>
                <a:sym typeface="+mn-ea"/>
              </a:rPr>
              <a:t>(DCPD)</a:t>
            </a:r>
            <a:endParaRPr lang="zh-CN" altLang="en-US" sz="135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1562100" y="3616616"/>
            <a:ext cx="2843618" cy="675000"/>
          </a:xfrm>
          <a:prstGeom prst="rect">
            <a:avLst/>
          </a:prstGeom>
        </p:spPr>
      </p:pic>
      <p:grpSp>
        <p:nvGrpSpPr>
          <p:cNvPr id="11" name="组合 10"/>
          <p:cNvGrpSpPr/>
          <p:nvPr/>
        </p:nvGrpSpPr>
        <p:grpSpPr>
          <a:xfrm>
            <a:off x="5437823" y="1232032"/>
            <a:ext cx="3168015" cy="2462213"/>
            <a:chOff x="12144" y="2934"/>
            <a:chExt cx="6034" cy="4821"/>
          </a:xfrm>
        </p:grpSpPr>
        <p:pic>
          <p:nvPicPr>
            <p:cNvPr id="7" name="图片 6" descr="e2597c56d820d328bd5e715c0b90b8c"/>
            <p:cNvPicPr>
              <a:picLocks noChangeAspect="1"/>
            </p:cNvPicPr>
            <p:nvPr/>
          </p:nvPicPr>
          <p:blipFill>
            <a:blip r:embed="rId2"/>
            <a:srcRect l="14395" r="14395"/>
            <a:stretch>
              <a:fillRect/>
            </a:stretch>
          </p:blipFill>
          <p:spPr>
            <a:xfrm>
              <a:off x="12144" y="2934"/>
              <a:ext cx="3005" cy="2536"/>
            </a:xfrm>
            <a:prstGeom prst="rect">
              <a:avLst/>
            </a:prstGeom>
          </p:spPr>
        </p:pic>
        <p:pic>
          <p:nvPicPr>
            <p:cNvPr id="8" name="图片 7" descr="bc36afa9df3385d130891f4d4d0c205"/>
            <p:cNvPicPr>
              <a:picLocks noChangeAspect="1"/>
            </p:cNvPicPr>
            <p:nvPr/>
          </p:nvPicPr>
          <p:blipFill>
            <a:blip r:embed="rId3"/>
            <a:stretch>
              <a:fillRect/>
            </a:stretch>
          </p:blipFill>
          <p:spPr>
            <a:xfrm>
              <a:off x="15154" y="2934"/>
              <a:ext cx="3005" cy="2518"/>
            </a:xfrm>
            <a:prstGeom prst="rect">
              <a:avLst/>
            </a:prstGeom>
          </p:spPr>
        </p:pic>
        <p:pic>
          <p:nvPicPr>
            <p:cNvPr id="63" name="图片 63" descr="5b399dd5737420ea22b437ed98b1202"/>
            <p:cNvPicPr>
              <a:picLocks noChangeAspect="1"/>
            </p:cNvPicPr>
            <p:nvPr/>
          </p:nvPicPr>
          <p:blipFill>
            <a:blip r:embed="rId4"/>
            <a:stretch>
              <a:fillRect/>
            </a:stretch>
          </p:blipFill>
          <p:spPr>
            <a:xfrm>
              <a:off x="12144" y="5461"/>
              <a:ext cx="3020" cy="2295"/>
            </a:xfrm>
            <a:prstGeom prst="rect">
              <a:avLst/>
            </a:prstGeom>
          </p:spPr>
        </p:pic>
        <p:pic>
          <p:nvPicPr>
            <p:cNvPr id="64" name="图片 64" descr="b86e7a6574ebb56dae97bd711602c5d"/>
            <p:cNvPicPr>
              <a:picLocks noChangeAspect="1"/>
            </p:cNvPicPr>
            <p:nvPr/>
          </p:nvPicPr>
          <p:blipFill>
            <a:blip r:embed="rId5"/>
            <a:stretch>
              <a:fillRect/>
            </a:stretch>
          </p:blipFill>
          <p:spPr>
            <a:xfrm>
              <a:off x="15154" y="5443"/>
              <a:ext cx="3025" cy="2313"/>
            </a:xfrm>
            <a:prstGeom prst="rect">
              <a:avLst/>
            </a:prstGeom>
          </p:spPr>
        </p:pic>
      </p:grpSp>
      <p:sp>
        <p:nvSpPr>
          <p:cNvPr id="12" name="文本框 11"/>
          <p:cNvSpPr txBox="1"/>
          <p:nvPr/>
        </p:nvSpPr>
        <p:spPr>
          <a:xfrm>
            <a:off x="5907405" y="2131192"/>
            <a:ext cx="819626" cy="414020"/>
          </a:xfrm>
          <a:prstGeom prst="rect">
            <a:avLst/>
          </a:prstGeom>
          <a:noFill/>
        </p:spPr>
        <p:txBody>
          <a:bodyPr wrap="square" rtlCol="0">
            <a:spAutoFit/>
          </a:bodyPr>
          <a:lstStyle/>
          <a:p>
            <a:pPr algn="ctr"/>
            <a:r>
              <a:rPr lang="en-US" altLang="zh-CN" sz="1050">
                <a:solidFill>
                  <a:srgbClr val="FF0000"/>
                </a:solidFill>
                <a:latin typeface="微软雅黑" panose="020B0503020204020204" charset="-122"/>
                <a:ea typeface="微软雅黑" panose="020B0503020204020204" charset="-122"/>
                <a:cs typeface="微软雅黑" panose="020B0503020204020204" charset="-122"/>
              </a:rPr>
              <a:t>D-101</a:t>
            </a:r>
            <a:r>
              <a:rPr lang="zh-CN" altLang="en-US" sz="1050">
                <a:solidFill>
                  <a:srgbClr val="FF0000"/>
                </a:solidFill>
                <a:latin typeface="微软雅黑" panose="020B0503020204020204" charset="-122"/>
                <a:ea typeface="微软雅黑" panose="020B0503020204020204" charset="-122"/>
                <a:cs typeface="微软雅黑" panose="020B0503020204020204" charset="-122"/>
              </a:rPr>
              <a:t>罐底聚合物</a:t>
            </a:r>
            <a:endParaRPr lang="zh-CN" altLang="en-US" sz="105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7490460" y="2135955"/>
            <a:ext cx="819626" cy="414020"/>
          </a:xfrm>
          <a:prstGeom prst="rect">
            <a:avLst/>
          </a:prstGeom>
          <a:noFill/>
        </p:spPr>
        <p:txBody>
          <a:bodyPr wrap="square" rtlCol="0">
            <a:spAutoFit/>
          </a:bodyPr>
          <a:lstStyle/>
          <a:p>
            <a:pPr algn="ctr"/>
            <a:r>
              <a:rPr lang="en-US" altLang="zh-CN" sz="1050">
                <a:solidFill>
                  <a:srgbClr val="FF0000"/>
                </a:solidFill>
                <a:latin typeface="微软雅黑" panose="020B0503020204020204" charset="-122"/>
                <a:ea typeface="微软雅黑" panose="020B0503020204020204" charset="-122"/>
                <a:cs typeface="微软雅黑" panose="020B0503020204020204" charset="-122"/>
              </a:rPr>
              <a:t>D-101</a:t>
            </a:r>
            <a:r>
              <a:rPr lang="zh-CN" altLang="en-US" sz="1050">
                <a:solidFill>
                  <a:srgbClr val="FF0000"/>
                </a:solidFill>
                <a:latin typeface="微软雅黑" panose="020B0503020204020204" charset="-122"/>
                <a:ea typeface="微软雅黑" panose="020B0503020204020204" charset="-122"/>
                <a:cs typeface="微软雅黑" panose="020B0503020204020204" charset="-122"/>
              </a:rPr>
              <a:t>罐底过滤器</a:t>
            </a:r>
            <a:endParaRPr lang="zh-CN" altLang="en-US" sz="105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5836920" y="3302767"/>
            <a:ext cx="960120" cy="252730"/>
          </a:xfrm>
          <a:prstGeom prst="rect">
            <a:avLst/>
          </a:prstGeom>
          <a:noFill/>
        </p:spPr>
        <p:txBody>
          <a:bodyPr wrap="square" rtlCol="0">
            <a:spAutoFit/>
          </a:bodyPr>
          <a:lstStyle/>
          <a:p>
            <a:pPr algn="ctr"/>
            <a:r>
              <a:rPr lang="en-US" altLang="zh-CN" sz="1050">
                <a:solidFill>
                  <a:srgbClr val="FF0000"/>
                </a:solidFill>
                <a:latin typeface="微软雅黑" panose="020B0503020204020204" charset="-122"/>
                <a:ea typeface="微软雅黑" panose="020B0503020204020204" charset="-122"/>
                <a:cs typeface="微软雅黑" panose="020B0503020204020204" charset="-122"/>
              </a:rPr>
              <a:t>E-101</a:t>
            </a:r>
            <a:r>
              <a:rPr lang="zh-CN" altLang="en-US" sz="1050">
                <a:solidFill>
                  <a:srgbClr val="FF0000"/>
                </a:solidFill>
                <a:latin typeface="微软雅黑" panose="020B0503020204020204" charset="-122"/>
                <a:ea typeface="微软雅黑" panose="020B0503020204020204" charset="-122"/>
                <a:cs typeface="微软雅黑" panose="020B0503020204020204" charset="-122"/>
              </a:rPr>
              <a:t>下封头</a:t>
            </a:r>
            <a:endParaRPr lang="zh-CN" altLang="en-US" sz="105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7402354" y="3302767"/>
            <a:ext cx="819626" cy="414020"/>
          </a:xfrm>
          <a:prstGeom prst="rect">
            <a:avLst/>
          </a:prstGeom>
          <a:noFill/>
        </p:spPr>
        <p:txBody>
          <a:bodyPr wrap="square" rtlCol="0">
            <a:spAutoFit/>
          </a:bodyPr>
          <a:lstStyle/>
          <a:p>
            <a:pPr algn="ctr"/>
            <a:r>
              <a:rPr lang="en-US" altLang="zh-CN" sz="1050">
                <a:solidFill>
                  <a:srgbClr val="FF0000"/>
                </a:solidFill>
                <a:latin typeface="微软雅黑" panose="020B0503020204020204" charset="-122"/>
                <a:ea typeface="微软雅黑" panose="020B0503020204020204" charset="-122"/>
                <a:cs typeface="微软雅黑" panose="020B0503020204020204" charset="-122"/>
              </a:rPr>
              <a:t>E-101</a:t>
            </a:r>
            <a:r>
              <a:rPr lang="zh-CN" altLang="en-US" sz="1050">
                <a:solidFill>
                  <a:srgbClr val="FF0000"/>
                </a:solidFill>
                <a:latin typeface="微软雅黑" panose="020B0503020204020204" charset="-122"/>
                <a:ea typeface="微软雅黑" panose="020B0503020204020204" charset="-122"/>
                <a:cs typeface="微软雅黑" panose="020B0503020204020204" charset="-122"/>
              </a:rPr>
              <a:t>加热列管</a:t>
            </a:r>
            <a:endParaRPr lang="zh-CN" altLang="en-US" sz="105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6266974" y="3951896"/>
            <a:ext cx="1754981"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2.6 </a:t>
            </a:r>
            <a:r>
              <a:rPr lang="zh-CN" altLang="en-US" sz="1050">
                <a:latin typeface="微软雅黑" panose="020B0503020204020204" charset="-122"/>
                <a:ea typeface="微软雅黑" panose="020B0503020204020204" charset="-122"/>
                <a:cs typeface="微软雅黑" panose="020B0503020204020204" charset="-122"/>
              </a:rPr>
              <a:t>原料蒸发系统聚合物</a:t>
            </a:r>
            <a:endParaRPr lang="zh-CN" altLang="en-US" sz="10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261" y="206317"/>
            <a:ext cx="304292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2.10 </a:t>
            </a:r>
            <a:r>
              <a:rPr lang="zh-CN" altLang="en-US" sz="2100" b="1" dirty="0">
                <a:latin typeface="微软雅黑" panose="020B0503020204020204" charset="-122"/>
                <a:ea typeface="微软雅黑" panose="020B0503020204020204" charset="-122"/>
                <a:cs typeface="微软雅黑" panose="020B0503020204020204" charset="-122"/>
              </a:rPr>
              <a:t>原料中</a:t>
            </a:r>
            <a:r>
              <a:rPr lang="en-US" altLang="zh-CN" sz="2100" b="1" dirty="0">
                <a:latin typeface="微软雅黑" panose="020B0503020204020204" charset="-122"/>
                <a:ea typeface="微软雅黑" panose="020B0503020204020204" charset="-122"/>
                <a:cs typeface="微软雅黑" panose="020B0503020204020204" charset="-122"/>
              </a:rPr>
              <a:t>C5</a:t>
            </a:r>
            <a:r>
              <a:rPr lang="zh-CN" altLang="en-US" sz="2100" b="1" dirty="0">
                <a:latin typeface="微软雅黑" panose="020B0503020204020204" charset="-122"/>
                <a:ea typeface="微软雅黑" panose="020B0503020204020204" charset="-122"/>
                <a:cs typeface="微软雅黑" panose="020B0503020204020204" charset="-122"/>
              </a:rPr>
              <a:t>危险特性</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32498" y="698632"/>
            <a:ext cx="4212431" cy="4246245"/>
          </a:xfrm>
          <a:prstGeom prst="rect">
            <a:avLst/>
          </a:prstGeom>
          <a:noFill/>
        </p:spPr>
        <p:txBody>
          <a:bodyPr wrap="square" rtlCol="0" anchor="t">
            <a:spAutoFit/>
          </a:bodyPr>
          <a:lstStyle/>
          <a:p>
            <a:pPr marL="342265" indent="-342900" algn="just" fontAlgn="auto">
              <a:lnSpc>
                <a:spcPct val="200000"/>
              </a:lnSpc>
              <a:buFont typeface="Wingdings" panose="05000000000000000000" charset="0"/>
              <a:buChar char="Ø"/>
            </a:pPr>
            <a:r>
              <a:rPr lang="zh-CN" altLang="en-US" sz="1350" b="1">
                <a:latin typeface="微软雅黑" panose="020B0503020204020204" charset="-122"/>
                <a:ea typeface="微软雅黑" panose="020B0503020204020204" charset="-122"/>
                <a:cs typeface="微软雅黑" panose="020B0503020204020204" charset="-122"/>
                <a:sym typeface="+mn-ea"/>
              </a:rPr>
              <a:t>原料混合碳四中C</a:t>
            </a:r>
            <a:r>
              <a:rPr lang="zh-CN" altLang="en-US" sz="1350" b="1" baseline="-25000">
                <a:latin typeface="微软雅黑" panose="020B0503020204020204" charset="-122"/>
                <a:ea typeface="微软雅黑" panose="020B0503020204020204" charset="-122"/>
                <a:cs typeface="微软雅黑" panose="020B0503020204020204" charset="-122"/>
                <a:sym typeface="+mn-ea"/>
              </a:rPr>
              <a:t>5</a:t>
            </a:r>
            <a:r>
              <a:rPr lang="zh-CN" altLang="en-US" sz="1350" b="1">
                <a:latin typeface="微软雅黑" panose="020B0503020204020204" charset="-122"/>
                <a:ea typeface="微软雅黑" panose="020B0503020204020204" charset="-122"/>
                <a:cs typeface="微软雅黑" panose="020B0503020204020204" charset="-122"/>
                <a:sym typeface="+mn-ea"/>
              </a:rPr>
              <a:t>含量的影响：</a:t>
            </a:r>
            <a:endParaRPr lang="zh-CN" altLang="en-US" sz="1350" b="1">
              <a:latin typeface="微软雅黑" panose="020B0503020204020204" charset="-122"/>
              <a:ea typeface="微软雅黑" panose="020B0503020204020204" charset="-122"/>
              <a:cs typeface="微软雅黑" panose="020B0503020204020204" charset="-122"/>
              <a:sym typeface="+mn-ea"/>
            </a:endParaRPr>
          </a:p>
          <a:p>
            <a:pPr marL="342265" indent="-342900" algn="just" fontAlgn="auto">
              <a:lnSpc>
                <a:spcPct val="200000"/>
              </a:lnSpc>
              <a:buFont typeface="+mj-ea"/>
              <a:buAutoNum type="circleNumDbPlain" startAt="4"/>
            </a:pPr>
            <a:r>
              <a:rPr lang="zh-CN" altLang="en-US" sz="1350">
                <a:latin typeface="微软雅黑" panose="020B0503020204020204" charset="-122"/>
                <a:ea typeface="微软雅黑" panose="020B0503020204020204" charset="-122"/>
                <a:cs typeface="微软雅黑" panose="020B0503020204020204" charset="-122"/>
              </a:rPr>
              <a:t>积聚在原料蒸发罐</a:t>
            </a:r>
            <a:r>
              <a:rPr lang="en-US" altLang="zh-CN" sz="1350">
                <a:latin typeface="微软雅黑" panose="020B0503020204020204" charset="-122"/>
                <a:ea typeface="微软雅黑" panose="020B0503020204020204" charset="-122"/>
                <a:cs typeface="微软雅黑" panose="020B0503020204020204" charset="-122"/>
              </a:rPr>
              <a:t>D-101</a:t>
            </a:r>
            <a:r>
              <a:rPr lang="zh-CN" altLang="en-US" sz="1350">
                <a:latin typeface="微软雅黑" panose="020B0503020204020204" charset="-122"/>
                <a:ea typeface="微软雅黑" panose="020B0503020204020204" charset="-122"/>
                <a:cs typeface="微软雅黑" panose="020B0503020204020204" charset="-122"/>
              </a:rPr>
              <a:t>的底部，粘结在</a:t>
            </a:r>
            <a:r>
              <a:rPr lang="en-US" altLang="zh-CN" sz="1350">
                <a:latin typeface="微软雅黑" panose="020B0503020204020204" charset="-122"/>
                <a:ea typeface="微软雅黑" panose="020B0503020204020204" charset="-122"/>
                <a:cs typeface="微软雅黑" panose="020B0503020204020204" charset="-122"/>
              </a:rPr>
              <a:t>E-101</a:t>
            </a:r>
            <a:r>
              <a:rPr lang="zh-CN" altLang="en-US" sz="1350">
                <a:latin typeface="微软雅黑" panose="020B0503020204020204" charset="-122"/>
                <a:ea typeface="微软雅黑" panose="020B0503020204020204" charset="-122"/>
                <a:cs typeface="微软雅黑" panose="020B0503020204020204" charset="-122"/>
              </a:rPr>
              <a:t>列管上，影响换热并造成堵塞，</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如图</a:t>
            </a:r>
            <a:r>
              <a:rPr lang="en-US" altLang="zh-CN" sz="1350">
                <a:solidFill>
                  <a:srgbClr val="FF0000"/>
                </a:solidFill>
                <a:latin typeface="微软雅黑" panose="020B0503020204020204" charset="-122"/>
                <a:ea typeface="微软雅黑" panose="020B0503020204020204" charset="-122"/>
                <a:cs typeface="微软雅黑" panose="020B0503020204020204" charset="-122"/>
              </a:rPr>
              <a:t>2.6</a:t>
            </a:r>
            <a:r>
              <a:rPr lang="zh-CN" altLang="en-US" sz="1350">
                <a:latin typeface="微软雅黑" panose="020B0503020204020204" charset="-122"/>
                <a:ea typeface="微软雅黑" panose="020B0503020204020204" charset="-122"/>
                <a:cs typeface="微软雅黑" panose="020B0503020204020204" charset="-122"/>
              </a:rPr>
              <a:t>。</a:t>
            </a:r>
            <a:endParaRPr lang="zh-CN" altLang="en-US" sz="1350">
              <a:latin typeface="微软雅黑" panose="020B0503020204020204" charset="-122"/>
              <a:ea typeface="微软雅黑" panose="020B0503020204020204" charset="-122"/>
              <a:cs typeface="微软雅黑" panose="020B0503020204020204" charset="-122"/>
            </a:endParaRPr>
          </a:p>
          <a:p>
            <a:pPr marL="342265" indent="-342900" algn="just" fontAlgn="auto">
              <a:lnSpc>
                <a:spcPct val="200000"/>
              </a:lnSpc>
              <a:buFont typeface="+mj-ea"/>
              <a:buAutoNum type="circleNumDbPlain" startAt="4"/>
            </a:pPr>
            <a:r>
              <a:rPr lang="zh-CN" altLang="en-US" sz="1350">
                <a:latin typeface="微软雅黑" panose="020B0503020204020204" charset="-122"/>
                <a:ea typeface="微软雅黑" panose="020B0503020204020204" charset="-122"/>
                <a:cs typeface="微软雅黑" panose="020B0503020204020204" charset="-122"/>
              </a:rPr>
              <a:t>会导致汽提塔底部溶剂中烃类解析不干净，使得产品中炔烃含量超标。</a:t>
            </a:r>
            <a:endParaRPr lang="zh-CN" altLang="en-US" sz="1350">
              <a:latin typeface="微软雅黑" panose="020B0503020204020204" charset="-122"/>
              <a:ea typeface="微软雅黑" panose="020B0503020204020204" charset="-122"/>
              <a:cs typeface="微软雅黑" panose="020B0503020204020204" charset="-122"/>
            </a:endParaRPr>
          </a:p>
          <a:p>
            <a:pPr marL="342265" indent="-342900" algn="just" fontAlgn="auto">
              <a:lnSpc>
                <a:spcPct val="200000"/>
              </a:lnSpc>
              <a:buFont typeface="+mj-ea"/>
              <a:buAutoNum type="circleNumDbPlain" startAt="4"/>
            </a:pPr>
            <a:r>
              <a:rPr lang="zh-CN" altLang="en-US" sz="1350">
                <a:latin typeface="微软雅黑" panose="020B0503020204020204" charset="-122"/>
                <a:ea typeface="微软雅黑" panose="020B0503020204020204" charset="-122"/>
                <a:cs typeface="微软雅黑" panose="020B0503020204020204" charset="-122"/>
              </a:rPr>
              <a:t>DMF溶剂中应保持一定的</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糠醛</a:t>
            </a:r>
            <a:r>
              <a:rPr lang="zh-CN" altLang="en-US" sz="1350">
                <a:latin typeface="微软雅黑" panose="020B0503020204020204" charset="-122"/>
                <a:ea typeface="微软雅黑" panose="020B0503020204020204" charset="-122"/>
                <a:cs typeface="微软雅黑" panose="020B0503020204020204" charset="-122"/>
              </a:rPr>
              <a:t>和</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焦油</a:t>
            </a:r>
            <a:r>
              <a:rPr lang="zh-CN" altLang="en-US" sz="1350">
                <a:latin typeface="微软雅黑" panose="020B0503020204020204" charset="-122"/>
                <a:ea typeface="微软雅黑" panose="020B0503020204020204" charset="-122"/>
                <a:cs typeface="微软雅黑" panose="020B0503020204020204" charset="-122"/>
              </a:rPr>
              <a:t>（＜</a:t>
            </a:r>
            <a:r>
              <a:rPr lang="en-US" altLang="zh-CN" sz="1350">
                <a:latin typeface="微软雅黑" panose="020B0503020204020204" charset="-122"/>
                <a:ea typeface="微软雅黑" panose="020B0503020204020204" charset="-122"/>
                <a:cs typeface="微软雅黑" panose="020B0503020204020204" charset="-122"/>
              </a:rPr>
              <a:t>4%</a:t>
            </a:r>
            <a:r>
              <a:rPr lang="zh-CN" altLang="en-US" sz="1350">
                <a:latin typeface="微软雅黑" panose="020B0503020204020204" charset="-122"/>
                <a:ea typeface="微软雅黑" panose="020B0503020204020204" charset="-122"/>
                <a:cs typeface="微软雅黑" panose="020B0503020204020204" charset="-122"/>
              </a:rPr>
              <a:t>）总量，当C</a:t>
            </a:r>
            <a:r>
              <a:rPr lang="zh-CN" altLang="en-US" sz="1350" baseline="-25000">
                <a:latin typeface="微软雅黑" panose="020B0503020204020204" charset="-122"/>
                <a:ea typeface="微软雅黑" panose="020B0503020204020204" charset="-122"/>
                <a:cs typeface="微软雅黑" panose="020B0503020204020204" charset="-122"/>
              </a:rPr>
              <a:t>5</a:t>
            </a:r>
            <a:r>
              <a:rPr lang="zh-CN" altLang="en-US" sz="1350">
                <a:latin typeface="微软雅黑" panose="020B0503020204020204" charset="-122"/>
                <a:ea typeface="微软雅黑" panose="020B0503020204020204" charset="-122"/>
                <a:cs typeface="微软雅黑" panose="020B0503020204020204" charset="-122"/>
              </a:rPr>
              <a:t>含量超标，</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1350" baseline="-25000">
                <a:solidFill>
                  <a:srgbClr val="FF0000"/>
                </a:solidFill>
                <a:latin typeface="微软雅黑" panose="020B0503020204020204" charset="-122"/>
                <a:ea typeface="微软雅黑" panose="020B0503020204020204" charset="-122"/>
                <a:cs typeface="微软雅黑" panose="020B0503020204020204" charset="-122"/>
              </a:rPr>
              <a:t>5</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会与糠醛结合生成焦油</a:t>
            </a:r>
            <a:r>
              <a:rPr lang="zh-CN" altLang="en-US" sz="1350">
                <a:latin typeface="微软雅黑" panose="020B0503020204020204" charset="-122"/>
                <a:ea typeface="微软雅黑" panose="020B0503020204020204" charset="-122"/>
                <a:cs typeface="微软雅黑" panose="020B0503020204020204" charset="-122"/>
              </a:rPr>
              <a:t>，使其在循环溶剂含量下降，</a:t>
            </a:r>
            <a:r>
              <a:rPr lang="zh-CN" altLang="en-US" sz="1350">
                <a:latin typeface="微软雅黑" panose="020B0503020204020204" charset="-122"/>
                <a:ea typeface="微软雅黑" panose="020B0503020204020204" charset="-122"/>
                <a:cs typeface="微软雅黑" panose="020B0503020204020204" charset="-122"/>
                <a:sym typeface="+mn-ea"/>
              </a:rPr>
              <a:t>同时糠醛消耗量增加，</a:t>
            </a:r>
            <a:r>
              <a:rPr lang="zh-CN" altLang="en-US" sz="1350">
                <a:latin typeface="微软雅黑" panose="020B0503020204020204" charset="-122"/>
                <a:ea typeface="微软雅黑" panose="020B0503020204020204" charset="-122"/>
                <a:cs typeface="微软雅黑" panose="020B0503020204020204" charset="-122"/>
              </a:rPr>
              <a:t>焦油量上升、</a:t>
            </a:r>
            <a:r>
              <a:rPr lang="zh-CN" altLang="en-US" sz="1350">
                <a:latin typeface="微软雅黑" panose="020B0503020204020204" charset="-122"/>
                <a:ea typeface="微软雅黑" panose="020B0503020204020204" charset="-122"/>
                <a:cs typeface="微软雅黑" panose="020B0503020204020204" charset="-122"/>
                <a:sym typeface="+mn-ea"/>
              </a:rPr>
              <a:t>使</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溶剂再生釜</a:t>
            </a:r>
            <a:r>
              <a:rPr lang="en-US" altLang="zh-CN" sz="1350">
                <a:solidFill>
                  <a:srgbClr val="FF0000"/>
                </a:solidFill>
                <a:latin typeface="微软雅黑" panose="020B0503020204020204" charset="-122"/>
                <a:ea typeface="微软雅黑" panose="020B0503020204020204" charset="-122"/>
                <a:cs typeface="微软雅黑" panose="020B0503020204020204" charset="-122"/>
              </a:rPr>
              <a:t>E-404A/B</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的负荷增加</a:t>
            </a:r>
            <a:r>
              <a:rPr lang="zh-CN" altLang="en-US" sz="1350">
                <a:latin typeface="微软雅黑" panose="020B0503020204020204" charset="-122"/>
                <a:ea typeface="微软雅黑" panose="020B0503020204020204" charset="-122"/>
                <a:cs typeface="微软雅黑" panose="020B0503020204020204" charset="-122"/>
              </a:rPr>
              <a:t>( 溶剂损失加大)</a:t>
            </a:r>
            <a:endParaRPr lang="zh-CN" altLang="en-US" sz="135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519738" y="3588994"/>
            <a:ext cx="2836069"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2.7 </a:t>
            </a:r>
            <a:r>
              <a:rPr lang="zh-CN" altLang="en-US" sz="1050">
                <a:latin typeface="微软雅黑" panose="020B0503020204020204" charset="-122"/>
                <a:ea typeface="微软雅黑" panose="020B0503020204020204" charset="-122"/>
                <a:cs typeface="微软雅黑" panose="020B0503020204020204" charset="-122"/>
              </a:rPr>
              <a:t>循环溶剂</a:t>
            </a:r>
            <a:r>
              <a:rPr lang="en-US" altLang="zh-CN" sz="1050">
                <a:latin typeface="微软雅黑" panose="020B0503020204020204" charset="-122"/>
                <a:ea typeface="微软雅黑" panose="020B0503020204020204" charset="-122"/>
                <a:cs typeface="微软雅黑" panose="020B0503020204020204" charset="-122"/>
              </a:rPr>
              <a:t>S-50301</a:t>
            </a:r>
            <a:r>
              <a:rPr lang="zh-CN" altLang="en-US" sz="1050">
                <a:latin typeface="微软雅黑" panose="020B0503020204020204" charset="-122"/>
                <a:ea typeface="微软雅黑" panose="020B0503020204020204" charset="-122"/>
                <a:cs typeface="微软雅黑" panose="020B0503020204020204" charset="-122"/>
              </a:rPr>
              <a:t>分析项目及控制指标</a:t>
            </a:r>
            <a:endParaRPr lang="zh-CN" altLang="en-US" sz="105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5216366" y="1775434"/>
            <a:ext cx="3443288" cy="159305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498" y="768641"/>
            <a:ext cx="7052786" cy="714375"/>
          </a:xfrm>
          <a:prstGeom prst="rect">
            <a:avLst/>
          </a:prstGeom>
          <a:noFill/>
        </p:spPr>
        <p:txBody>
          <a:bodyPr wrap="square" rtlCol="0" anchor="t">
            <a:spAutoFit/>
          </a:bodyPr>
          <a:lstStyle/>
          <a:p>
            <a:pPr marL="285750" indent="-285750">
              <a:lnSpc>
                <a:spcPct val="150000"/>
              </a:lnSpc>
              <a:buFont typeface="Wingdings" panose="05000000000000000000" charset="0"/>
              <a:buChar char="Ø"/>
            </a:pPr>
            <a:r>
              <a:rPr lang="zh-CN" altLang="en-US" sz="1350"/>
              <a:t>混合碳四原料中</a:t>
            </a:r>
            <a:r>
              <a:rPr lang="zh-CN" altLang="en-US" sz="1350">
                <a:solidFill>
                  <a:srgbClr val="FF0000"/>
                </a:solidFill>
              </a:rPr>
              <a:t>羰基化合物</a:t>
            </a:r>
            <a:r>
              <a:rPr lang="zh-CN" altLang="en-US" sz="1350"/>
              <a:t>可以发生醇醛缩合生成二聚物和多聚物，而且</a:t>
            </a:r>
            <a:r>
              <a:rPr lang="zh-CN" altLang="en-US" sz="1350">
                <a:solidFill>
                  <a:srgbClr val="FF0000"/>
                </a:solidFill>
              </a:rPr>
              <a:t>羰基化合物二聚物</a:t>
            </a:r>
            <a:r>
              <a:rPr lang="zh-CN" altLang="en-US" sz="1350"/>
              <a:t>还可以进一步</a:t>
            </a:r>
            <a:r>
              <a:rPr lang="zh-CN" altLang="en-US" sz="1350">
                <a:solidFill>
                  <a:srgbClr val="FF0000"/>
                </a:solidFill>
              </a:rPr>
              <a:t>与丁二烯</a:t>
            </a:r>
            <a:r>
              <a:rPr lang="zh-CN" altLang="en-US" sz="1350"/>
              <a:t>聚合生成</a:t>
            </a:r>
            <a:r>
              <a:rPr lang="zh-CN" altLang="en-US" sz="1350">
                <a:solidFill>
                  <a:srgbClr val="FF0000"/>
                </a:solidFill>
              </a:rPr>
              <a:t>共聚物</a:t>
            </a:r>
            <a:r>
              <a:rPr lang="zh-CN" altLang="en-US" sz="1350"/>
              <a:t>，引发聚合结垢</a:t>
            </a:r>
            <a:endParaRPr lang="zh-CN" altLang="en-US" sz="1350"/>
          </a:p>
        </p:txBody>
      </p:sp>
      <p:sp>
        <p:nvSpPr>
          <p:cNvPr id="4" name="文本框 3"/>
          <p:cNvSpPr txBox="1"/>
          <p:nvPr/>
        </p:nvSpPr>
        <p:spPr>
          <a:xfrm>
            <a:off x="932261" y="206317"/>
            <a:ext cx="341947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2.11</a:t>
            </a:r>
            <a:r>
              <a:rPr lang="zh-CN" altLang="en-US" sz="2100" b="1" dirty="0">
                <a:latin typeface="微软雅黑" panose="020B0503020204020204" charset="-122"/>
                <a:ea typeface="微软雅黑" panose="020B0503020204020204" charset="-122"/>
                <a:cs typeface="微软雅黑" panose="020B0503020204020204" charset="-122"/>
              </a:rPr>
              <a:t>丁二烯共聚物危险特性</a:t>
            </a:r>
            <a:endParaRPr lang="zh-CN" altLang="en-US" sz="2100" b="1"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2453164" y="1830679"/>
            <a:ext cx="4237082" cy="1215000"/>
          </a:xfrm>
          <a:prstGeom prst="rect">
            <a:avLst/>
          </a:prstGeom>
        </p:spPr>
      </p:pic>
      <p:pic>
        <p:nvPicPr>
          <p:cNvPr id="7" name="图片 6"/>
          <p:cNvPicPr>
            <a:picLocks noChangeAspect="1"/>
          </p:cNvPicPr>
          <p:nvPr/>
        </p:nvPicPr>
        <p:blipFill>
          <a:blip r:embed="rId2"/>
          <a:stretch>
            <a:fillRect/>
          </a:stretch>
        </p:blipFill>
        <p:spPr>
          <a:xfrm>
            <a:off x="2339340" y="3722820"/>
            <a:ext cx="4239000" cy="1048889"/>
          </a:xfrm>
          <a:prstGeom prst="rect">
            <a:avLst/>
          </a:prstGeom>
        </p:spPr>
      </p:pic>
      <p:sp>
        <p:nvSpPr>
          <p:cNvPr id="13" name="文本框 12"/>
          <p:cNvSpPr txBox="1"/>
          <p:nvPr/>
        </p:nvSpPr>
        <p:spPr>
          <a:xfrm>
            <a:off x="1009174" y="1554454"/>
            <a:ext cx="1092041" cy="506730"/>
          </a:xfrm>
          <a:prstGeom prst="rect">
            <a:avLst/>
          </a:prstGeom>
          <a:noFill/>
        </p:spPr>
        <p:txBody>
          <a:bodyPr wrap="square" rtlCol="0" anchor="t">
            <a:spAutoFit/>
          </a:bodyPr>
          <a:lstStyle/>
          <a:p>
            <a:pPr marL="342900" indent="-342900" algn="ctr">
              <a:buFont typeface="+mj-ea"/>
              <a:buAutoNum type="circleNumDbPlain"/>
            </a:pPr>
            <a:r>
              <a:rPr lang="zh-CN" altLang="en-US" sz="1350"/>
              <a:t>醇醛缩合</a:t>
            </a:r>
            <a:endParaRPr lang="zh-CN" altLang="en-US" sz="1350"/>
          </a:p>
        </p:txBody>
      </p:sp>
      <p:sp>
        <p:nvSpPr>
          <p:cNvPr id="14" name="文本框 13"/>
          <p:cNvSpPr txBox="1"/>
          <p:nvPr/>
        </p:nvSpPr>
        <p:spPr>
          <a:xfrm>
            <a:off x="1009174" y="3331342"/>
            <a:ext cx="1905000" cy="299085"/>
          </a:xfrm>
          <a:prstGeom prst="rect">
            <a:avLst/>
          </a:prstGeom>
          <a:noFill/>
        </p:spPr>
        <p:txBody>
          <a:bodyPr wrap="square" rtlCol="0" anchor="t">
            <a:spAutoFit/>
          </a:bodyPr>
          <a:lstStyle/>
          <a:p>
            <a:pPr marL="342900" indent="-342900">
              <a:buFont typeface="+mj-ea"/>
              <a:buAutoNum type="circleNumDbPlain" startAt="2"/>
            </a:pPr>
            <a:r>
              <a:rPr lang="zh-CN" altLang="en-US" sz="1350"/>
              <a:t>与丁二烯的聚合</a:t>
            </a:r>
            <a:endParaRPr lang="zh-CN" altLang="en-US" sz="135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32261" y="206317"/>
            <a:ext cx="21653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2.12 </a:t>
            </a:r>
            <a:r>
              <a:rPr lang="zh-CN" altLang="en-US" sz="2100" b="1" dirty="0">
                <a:latin typeface="微软雅黑" panose="020B0503020204020204" charset="-122"/>
                <a:ea typeface="微软雅黑" panose="020B0503020204020204" charset="-122"/>
                <a:cs typeface="微软雅黑" panose="020B0503020204020204" charset="-122"/>
              </a:rPr>
              <a:t>炔烃类分解</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974" y="626719"/>
            <a:ext cx="7802880" cy="645160"/>
          </a:xfrm>
          <a:prstGeom prst="rect">
            <a:avLst/>
          </a:prstGeom>
          <a:noFill/>
        </p:spPr>
        <p:txBody>
          <a:bodyPr wrap="square" rtlCol="0" anchor="t">
            <a:spAutoFit/>
          </a:bodyPr>
          <a:lstStyle/>
          <a:p>
            <a:pPr marL="285750" indent="-285750" algn="just">
              <a:lnSpc>
                <a:spcPct val="150000"/>
              </a:lnSpc>
              <a:buFont typeface="Wingdings" panose="05000000000000000000" charset="0"/>
              <a:buChar char="Ø"/>
            </a:pPr>
            <a:r>
              <a:rPr lang="zh-CN" altLang="en-US" sz="1200"/>
              <a:t>炔烃分解而引发的爆炸，最重要的是控制</a:t>
            </a:r>
            <a:r>
              <a:rPr lang="zh-CN" altLang="en-US" sz="1200">
                <a:solidFill>
                  <a:srgbClr val="FF0000"/>
                </a:solidFill>
              </a:rPr>
              <a:t>炔烃的分压</a:t>
            </a:r>
            <a:endParaRPr lang="zh-CN" altLang="en-US" sz="1200">
              <a:solidFill>
                <a:srgbClr val="FF0000"/>
              </a:solidFill>
            </a:endParaRPr>
          </a:p>
          <a:p>
            <a:pPr marL="285750" indent="-285750" algn="just">
              <a:lnSpc>
                <a:spcPct val="150000"/>
              </a:lnSpc>
              <a:buFont typeface="Wingdings" panose="05000000000000000000" charset="0"/>
              <a:buChar char="Ø"/>
            </a:pPr>
            <a:r>
              <a:rPr lang="zh-CN" altLang="en-US" sz="1200">
                <a:sym typeface="+mn-ea"/>
              </a:rPr>
              <a:t>炔烃类与金属铜反应生成固体粉末状块铜化合物，而该物质被撞击时会发生爆炸</a:t>
            </a:r>
            <a:endParaRPr lang="zh-CN" altLang="en-US" sz="1200">
              <a:solidFill>
                <a:srgbClr val="FF0000"/>
              </a:solidFill>
              <a:sym typeface="+mn-ea"/>
            </a:endParaRPr>
          </a:p>
        </p:txBody>
      </p:sp>
      <p:sp>
        <p:nvSpPr>
          <p:cNvPr id="3" name="文本框 2"/>
          <p:cNvSpPr txBox="1"/>
          <p:nvPr/>
        </p:nvSpPr>
        <p:spPr>
          <a:xfrm>
            <a:off x="932974" y="1249177"/>
            <a:ext cx="3693795" cy="2306955"/>
          </a:xfrm>
          <a:prstGeom prst="rect">
            <a:avLst/>
          </a:prstGeom>
          <a:noFill/>
        </p:spPr>
        <p:txBody>
          <a:bodyPr wrap="square" rtlCol="0" anchor="t">
            <a:spAutoFit/>
          </a:bodyPr>
          <a:lstStyle/>
          <a:p>
            <a:pPr marL="285750" indent="-285750" algn="just">
              <a:lnSpc>
                <a:spcPct val="150000"/>
              </a:lnSpc>
              <a:buFont typeface="Wingdings" panose="05000000000000000000" charset="0"/>
              <a:buChar char="Ø"/>
            </a:pPr>
            <a:r>
              <a:rPr lang="zh-CN" altLang="en-US" sz="1200">
                <a:latin typeface="微软雅黑" panose="020B0503020204020204" charset="-122"/>
                <a:ea typeface="微软雅黑" panose="020B0503020204020204" charset="-122"/>
                <a:cs typeface="微软雅黑" panose="020B0503020204020204" charset="-122"/>
              </a:rPr>
              <a:t>乙烯基乙炔（</a:t>
            </a:r>
            <a:r>
              <a:rPr lang="en-US" altLang="zh-CN" sz="1200">
                <a:latin typeface="微软雅黑" panose="020B0503020204020204" charset="-122"/>
                <a:ea typeface="微软雅黑" panose="020B0503020204020204" charset="-122"/>
                <a:cs typeface="微软雅黑" panose="020B0503020204020204" charset="-122"/>
              </a:rPr>
              <a:t>VA</a:t>
            </a:r>
            <a:r>
              <a:rPr lang="zh-CN" altLang="en-US" sz="1200">
                <a:latin typeface="微软雅黑" panose="020B0503020204020204" charset="-122"/>
                <a:ea typeface="微软雅黑" panose="020B0503020204020204" charset="-122"/>
                <a:cs typeface="微软雅黑" panose="020B0503020204020204" charset="-122"/>
              </a:rPr>
              <a:t>）</a:t>
            </a:r>
            <a:endParaRPr lang="zh-CN" altLang="en-US" sz="120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ea"/>
              <a:buAutoNum type="circleNumDbPlain"/>
            </a:pPr>
            <a:r>
              <a:rPr lang="zh-CN" altLang="en-US" sz="1200">
                <a:latin typeface="微软雅黑" panose="020B0503020204020204" charset="-122"/>
                <a:ea typeface="微软雅黑" panose="020B0503020204020204" charset="-122"/>
                <a:cs typeface="微软雅黑" panose="020B0503020204020204" charset="-122"/>
              </a:rPr>
              <a:t>较高浓度时会因</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受热分解</a:t>
            </a:r>
            <a:r>
              <a:rPr lang="zh-CN" altLang="en-US" sz="1200">
                <a:latin typeface="微软雅黑" panose="020B0503020204020204" charset="-122"/>
                <a:ea typeface="微软雅黑" panose="020B0503020204020204" charset="-122"/>
                <a:cs typeface="微软雅黑" panose="020B0503020204020204" charset="-122"/>
              </a:rPr>
              <a:t>而引发爆炸</a:t>
            </a:r>
            <a:endParaRPr lang="zh-CN" altLang="en-US" sz="120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ea"/>
              <a:buAutoNum type="circleNumDbPlain"/>
            </a:pPr>
            <a:r>
              <a:rPr lang="zh-CN" altLang="en-US" sz="1200">
                <a:latin typeface="微软雅黑" panose="020B0503020204020204" charset="-122"/>
                <a:ea typeface="微软雅黑" panose="020B0503020204020204" charset="-122"/>
                <a:cs typeface="微软雅黑" panose="020B0503020204020204" charset="-122"/>
              </a:rPr>
              <a:t>冬季易冷凝聚结</a:t>
            </a:r>
            <a:endParaRPr lang="zh-CN" altLang="en-US" sz="120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ea"/>
              <a:buAutoNum type="circleNumDbPlain"/>
            </a:pPr>
            <a:r>
              <a:rPr lang="zh-CN" altLang="en-US" sz="1200">
                <a:latin typeface="微软雅黑" panose="020B0503020204020204" charset="-122"/>
                <a:ea typeface="微软雅黑" panose="020B0503020204020204" charset="-122"/>
                <a:cs typeface="微软雅黑" panose="020B0503020204020204" charset="-122"/>
              </a:rPr>
              <a:t>实验表明乙烯基乙炔的爆炸性对分压最敏感</a:t>
            </a:r>
            <a:endParaRPr lang="zh-CN" altLang="en-US" sz="120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ea"/>
              <a:buAutoNum type="circleNumDbPlain"/>
            </a:pPr>
            <a:r>
              <a:rPr lang="zh-CN" altLang="en-US" sz="1200">
                <a:latin typeface="微软雅黑" panose="020B0503020204020204" charset="-122"/>
                <a:ea typeface="微软雅黑" panose="020B0503020204020204" charset="-122"/>
                <a:cs typeface="微软雅黑" panose="020B0503020204020204" charset="-122"/>
                <a:sym typeface="+mn-ea"/>
              </a:rPr>
              <a:t>如图</a:t>
            </a:r>
            <a:r>
              <a:rPr lang="en-US" altLang="zh-CN" sz="1200">
                <a:latin typeface="微软雅黑" panose="020B0503020204020204" charset="-122"/>
                <a:ea typeface="微软雅黑" panose="020B0503020204020204" charset="-122"/>
                <a:cs typeface="微软雅黑" panose="020B0503020204020204" charset="-122"/>
                <a:sym typeface="+mn-ea"/>
              </a:rPr>
              <a:t>2.8</a:t>
            </a:r>
            <a:r>
              <a:rPr lang="zh-CN" altLang="en-US" sz="1200">
                <a:latin typeface="微软雅黑" panose="020B0503020204020204" charset="-122"/>
                <a:ea typeface="微软雅黑" panose="020B0503020204020204" charset="-122"/>
                <a:cs typeface="微软雅黑" panose="020B0503020204020204" charset="-122"/>
                <a:sym typeface="+mn-ea"/>
              </a:rPr>
              <a:t>，在120 ℃ /2</a:t>
            </a:r>
            <a:r>
              <a:rPr lang="en-US" altLang="zh-CN" sz="1200">
                <a:latin typeface="微软雅黑" panose="020B0503020204020204" charset="-122"/>
                <a:ea typeface="微软雅黑" panose="020B0503020204020204" charset="-122"/>
                <a:cs typeface="微软雅黑" panose="020B0503020204020204" charset="-122"/>
                <a:sym typeface="+mn-ea"/>
              </a:rPr>
              <a:t>.</a:t>
            </a:r>
            <a:r>
              <a:rPr lang="zh-CN" altLang="en-US" sz="1200">
                <a:latin typeface="微软雅黑" panose="020B0503020204020204" charset="-122"/>
                <a:ea typeface="微软雅黑" panose="020B0503020204020204" charset="-122"/>
                <a:cs typeface="微软雅黑" panose="020B0503020204020204" charset="-122"/>
                <a:sym typeface="+mn-ea"/>
              </a:rPr>
              <a:t>7 kPa和150 ℃ /42kPa条件下对</a:t>
            </a:r>
            <a:r>
              <a:rPr lang="zh-CN" altLang="en-US" sz="1200">
                <a:solidFill>
                  <a:srgbClr val="FF0000"/>
                </a:solidFill>
                <a:latin typeface="微软雅黑" panose="020B0503020204020204" charset="-122"/>
                <a:ea typeface="微软雅黑" panose="020B0503020204020204" charset="-122"/>
                <a:cs typeface="微软雅黑" panose="020B0503020204020204" charset="-122"/>
                <a:sym typeface="+mn-ea"/>
              </a:rPr>
              <a:t>30%( v /v) 的</a:t>
            </a:r>
            <a:r>
              <a:rPr lang="en-US" altLang="zh-CN" sz="1200">
                <a:solidFill>
                  <a:srgbClr val="FF0000"/>
                </a:solidFill>
                <a:latin typeface="微软雅黑" panose="020B0503020204020204" charset="-122"/>
                <a:ea typeface="微软雅黑" panose="020B0503020204020204" charset="-122"/>
                <a:cs typeface="微软雅黑" panose="020B0503020204020204" charset="-122"/>
                <a:sym typeface="+mn-ea"/>
              </a:rPr>
              <a:t>VA</a:t>
            </a:r>
            <a:r>
              <a:rPr lang="zh-CN" altLang="en-US" sz="1200">
                <a:latin typeface="微软雅黑" panose="020B0503020204020204" charset="-122"/>
                <a:ea typeface="微软雅黑" panose="020B0503020204020204" charset="-122"/>
                <a:cs typeface="微软雅黑" panose="020B0503020204020204" charset="-122"/>
                <a:sym typeface="+mn-ea"/>
              </a:rPr>
              <a:t>－ 丁烯混合物无论气相或液相都不会被引燃</a:t>
            </a:r>
            <a:endParaRPr lang="zh-CN" altLang="en-US" sz="1200">
              <a:latin typeface="微软雅黑" panose="020B0503020204020204" charset="-122"/>
              <a:ea typeface="微软雅黑" panose="020B0503020204020204" charset="-122"/>
              <a:cs typeface="微软雅黑" panose="020B0503020204020204" charset="-122"/>
              <a:sym typeface="+mn-ea"/>
            </a:endParaRPr>
          </a:p>
          <a:p>
            <a:pPr marL="284480" indent="0" algn="just" fontAlgn="auto">
              <a:lnSpc>
                <a:spcPct val="150000"/>
              </a:lnSpc>
              <a:buFont typeface="+mj-ea"/>
              <a:buNone/>
            </a:pPr>
            <a:r>
              <a:rPr lang="zh-CN" altLang="en-US" sz="1200">
                <a:solidFill>
                  <a:srgbClr val="FF0000"/>
                </a:solidFill>
                <a:latin typeface="微软雅黑" panose="020B0503020204020204" charset="-122"/>
                <a:ea typeface="微软雅黑" panose="020B0503020204020204" charset="-122"/>
                <a:cs typeface="微软雅黑" panose="020B0503020204020204" charset="-122"/>
                <a:sym typeface="+mn-ea"/>
              </a:rPr>
              <a:t>丁二烯装置</a:t>
            </a:r>
            <a:r>
              <a:rPr lang="en-US" altLang="zh-CN" sz="1200">
                <a:solidFill>
                  <a:srgbClr val="FF0000"/>
                </a:solidFill>
                <a:latin typeface="微软雅黑" panose="020B0503020204020204" charset="-122"/>
                <a:ea typeface="微软雅黑" panose="020B0503020204020204" charset="-122"/>
                <a:cs typeface="微软雅黑" panose="020B0503020204020204" charset="-122"/>
                <a:sym typeface="+mn-ea"/>
              </a:rPr>
              <a:t>S-20501/S-51102</a:t>
            </a:r>
            <a:r>
              <a:rPr lang="zh-CN" altLang="en-US" sz="1200">
                <a:solidFill>
                  <a:srgbClr val="FF0000"/>
                </a:solidFill>
                <a:latin typeface="微软雅黑" panose="020B0503020204020204" charset="-122"/>
                <a:ea typeface="微软雅黑" panose="020B0503020204020204" charset="-122"/>
                <a:cs typeface="微软雅黑" panose="020B0503020204020204" charset="-122"/>
                <a:sym typeface="+mn-ea"/>
              </a:rPr>
              <a:t>控制</a:t>
            </a:r>
            <a:r>
              <a:rPr lang="en-US" altLang="zh-CN" sz="1200">
                <a:solidFill>
                  <a:srgbClr val="FF0000"/>
                </a:solidFill>
                <a:latin typeface="微软雅黑" panose="020B0503020204020204" charset="-122"/>
                <a:ea typeface="微软雅黑" panose="020B0503020204020204" charset="-122"/>
                <a:cs typeface="微软雅黑" panose="020B0503020204020204" charset="-122"/>
                <a:sym typeface="+mn-ea"/>
              </a:rPr>
              <a:t>VA&lt;30%</a:t>
            </a:r>
            <a:endParaRPr lang="en-US" altLang="zh-CN" sz="120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4781074" y="1626844"/>
            <a:ext cx="3780000" cy="1890000"/>
          </a:xfrm>
          <a:prstGeom prst="rect">
            <a:avLst/>
          </a:prstGeom>
        </p:spPr>
      </p:pic>
      <p:sp>
        <p:nvSpPr>
          <p:cNvPr id="7" name="文本框 6"/>
          <p:cNvSpPr txBox="1"/>
          <p:nvPr/>
        </p:nvSpPr>
        <p:spPr>
          <a:xfrm>
            <a:off x="5165884" y="3719486"/>
            <a:ext cx="3010376" cy="252730"/>
          </a:xfrm>
          <a:prstGeom prst="rect">
            <a:avLst/>
          </a:prstGeom>
          <a:noFill/>
        </p:spPr>
        <p:txBody>
          <a:bodyPr wrap="square" rtlCol="0" anchor="t">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a:t>
            </a:r>
            <a:r>
              <a:rPr lang="en-US" altLang="zh-CN" sz="1050">
                <a:latin typeface="微软雅黑" panose="020B0503020204020204" charset="-122"/>
                <a:ea typeface="微软雅黑" panose="020B0503020204020204" charset="-122"/>
                <a:cs typeface="微软雅黑" panose="020B0503020204020204" charset="-122"/>
              </a:rPr>
              <a:t>2.8 </a:t>
            </a:r>
            <a:r>
              <a:rPr lang="zh-CN" altLang="en-US" sz="1050">
                <a:latin typeface="微软雅黑" panose="020B0503020204020204" charset="-122"/>
                <a:ea typeface="微软雅黑" panose="020B0503020204020204" charset="-122"/>
                <a:cs typeface="微软雅黑" panose="020B0503020204020204" charset="-122"/>
              </a:rPr>
              <a:t>乙烯基乙炔－ 丁二烯体系的最低引燃浓度</a:t>
            </a:r>
            <a:endParaRPr lang="zh-CN" altLang="en-US" sz="105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932815" y="3564890"/>
            <a:ext cx="3785235" cy="1198880"/>
          </a:xfrm>
          <a:prstGeom prst="rect">
            <a:avLst/>
          </a:prstGeom>
          <a:noFill/>
        </p:spPr>
        <p:txBody>
          <a:bodyPr wrap="square" rtlCol="0" anchor="t">
            <a:spAutoFit/>
          </a:bodyPr>
          <a:lstStyle/>
          <a:p>
            <a:pPr marL="285750" indent="-285750" algn="just">
              <a:lnSpc>
                <a:spcPct val="150000"/>
              </a:lnSpc>
              <a:buFont typeface="Wingdings" panose="05000000000000000000" charset="0"/>
              <a:buChar char="Ø"/>
            </a:pPr>
            <a:r>
              <a:rPr lang="zh-CN" altLang="en-US" sz="1200">
                <a:latin typeface="微软雅黑" panose="020B0503020204020204" charset="-122"/>
                <a:ea typeface="微软雅黑" panose="020B0503020204020204" charset="-122"/>
                <a:cs typeface="微软雅黑" panose="020B0503020204020204" charset="-122"/>
              </a:rPr>
              <a:t>甲基乙炔（</a:t>
            </a:r>
            <a:r>
              <a:rPr lang="en-US" altLang="zh-CN" sz="1200">
                <a:latin typeface="微软雅黑" panose="020B0503020204020204" charset="-122"/>
                <a:ea typeface="微软雅黑" panose="020B0503020204020204" charset="-122"/>
                <a:cs typeface="微软雅黑" panose="020B0503020204020204" charset="-122"/>
              </a:rPr>
              <a:t>MA</a:t>
            </a:r>
            <a:r>
              <a:rPr lang="zh-CN" altLang="en-US"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pPr marL="284480" algn="just" fontAlgn="auto">
              <a:lnSpc>
                <a:spcPct val="150000"/>
              </a:lnSpc>
            </a:pPr>
            <a:r>
              <a:rPr lang="en-US" altLang="zh-CN" sz="1200">
                <a:latin typeface="微软雅黑" panose="020B0503020204020204" charset="-122"/>
                <a:ea typeface="微软雅黑" panose="020B0503020204020204" charset="-122"/>
                <a:cs typeface="微软雅黑" panose="020B0503020204020204" charset="-122"/>
              </a:rPr>
              <a:t>3</a:t>
            </a:r>
            <a:r>
              <a:rPr lang="zh-CN" altLang="en-US" sz="1200">
                <a:latin typeface="微软雅黑" panose="020B0503020204020204" charset="-122"/>
                <a:ea typeface="微软雅黑" panose="020B0503020204020204" charset="-122"/>
                <a:cs typeface="微软雅黑" panose="020B0503020204020204" charset="-122"/>
              </a:rPr>
              <a:t>0℃时甲基乙炔含量为70% ( V/V) 时，液态1</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3</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丁二烯/甲基乙炔混合物可以保持稳定的状态。</a:t>
            </a:r>
            <a:endParaRPr lang="zh-CN" altLang="en-US" sz="1200">
              <a:latin typeface="微软雅黑" panose="020B0503020204020204" charset="-122"/>
              <a:ea typeface="微软雅黑" panose="020B0503020204020204" charset="-122"/>
              <a:cs typeface="微软雅黑" panose="020B0503020204020204" charset="-122"/>
            </a:endParaRPr>
          </a:p>
          <a:p>
            <a:pPr marL="284480" algn="just" fontAlgn="auto">
              <a:lnSpc>
                <a:spcPct val="150000"/>
              </a:lnSpc>
            </a:pPr>
            <a:r>
              <a:rPr lang="zh-CN" altLang="en-US" sz="1200">
                <a:solidFill>
                  <a:srgbClr val="FF0000"/>
                </a:solidFill>
                <a:latin typeface="微软雅黑" panose="020B0503020204020204" charset="-122"/>
                <a:ea typeface="微软雅黑" panose="020B0503020204020204" charset="-122"/>
                <a:cs typeface="微软雅黑" panose="020B0503020204020204" charset="-122"/>
              </a:rPr>
              <a:t>丁二烯装置</a:t>
            </a:r>
            <a:r>
              <a:rPr lang="en-US" altLang="zh-CN" sz="1200">
                <a:solidFill>
                  <a:srgbClr val="FF0000"/>
                </a:solidFill>
                <a:latin typeface="微软雅黑" panose="020B0503020204020204" charset="-122"/>
                <a:ea typeface="微软雅黑" panose="020B0503020204020204" charset="-122"/>
                <a:cs typeface="微软雅黑" panose="020B0503020204020204" charset="-122"/>
              </a:rPr>
              <a:t>D-302</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罐顶去乙烯装置控制</a:t>
            </a:r>
            <a:r>
              <a:rPr lang="en-US" altLang="zh-CN" sz="1200">
                <a:solidFill>
                  <a:srgbClr val="FF0000"/>
                </a:solidFill>
                <a:latin typeface="微软雅黑" panose="020B0503020204020204" charset="-122"/>
                <a:ea typeface="微软雅黑" panose="020B0503020204020204" charset="-122"/>
                <a:cs typeface="微软雅黑" panose="020B0503020204020204" charset="-122"/>
              </a:rPr>
              <a:t>MA</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200">
                <a:solidFill>
                  <a:srgbClr val="FF0000"/>
                </a:solidFill>
                <a:latin typeface="微软雅黑" panose="020B0503020204020204" charset="-122"/>
                <a:ea typeface="微软雅黑" panose="020B0503020204020204" charset="-122"/>
                <a:cs typeface="微软雅黑" panose="020B0503020204020204" charset="-122"/>
              </a:rPr>
              <a:t>40%</a:t>
            </a:r>
            <a:endParaRPr lang="en-US" altLang="zh-CN" sz="120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2" name="文本框 101"/>
          <p:cNvSpPr txBox="1"/>
          <p:nvPr/>
        </p:nvSpPr>
        <p:spPr>
          <a:xfrm>
            <a:off x="932974" y="1140592"/>
            <a:ext cx="3629025" cy="1198880"/>
          </a:xfrm>
          <a:prstGeom prst="rect">
            <a:avLst/>
          </a:prstGeom>
          <a:noFill/>
          <a:ln w="9525">
            <a:noFill/>
          </a:ln>
        </p:spPr>
        <p:txBody>
          <a:bodyPr wrap="square">
            <a:spAutoFit/>
          </a:bodyPr>
          <a:lstStyle/>
          <a:p>
            <a:pPr marL="285750" indent="-285750" algn="just">
              <a:lnSpc>
                <a:spcPct val="150000"/>
              </a:lnSpc>
              <a:buFont typeface="Wingdings" panose="05000000000000000000" charset="0"/>
              <a:buChar char="Ø"/>
            </a:pPr>
            <a:r>
              <a:rPr lang="zh-CN" sz="1200" b="0">
                <a:latin typeface="微软雅黑" panose="020B0503020204020204" charset="-122"/>
                <a:ea typeface="微软雅黑" panose="020B0503020204020204" charset="-122"/>
                <a:cs typeface="微软雅黑" panose="020B0503020204020204" charset="-122"/>
              </a:rPr>
              <a:t>如图</a:t>
            </a:r>
            <a:r>
              <a:rPr lang="en-US" altLang="zh-CN" sz="1200" b="0">
                <a:latin typeface="微软雅黑" panose="020B0503020204020204" charset="-122"/>
                <a:ea typeface="微软雅黑" panose="020B0503020204020204" charset="-122"/>
                <a:cs typeface="微软雅黑" panose="020B0503020204020204" charset="-122"/>
              </a:rPr>
              <a:t>2.9</a:t>
            </a:r>
            <a:r>
              <a:rPr lang="zh-CN" sz="1200" b="0">
                <a:latin typeface="微软雅黑" panose="020B0503020204020204" charset="-122"/>
                <a:ea typeface="微软雅黑" panose="020B0503020204020204" charset="-122"/>
                <a:cs typeface="微软雅黑" panose="020B0503020204020204" charset="-122"/>
              </a:rPr>
              <a:t>所示：</a:t>
            </a:r>
            <a:endParaRPr lang="zh-CN" sz="12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r>
              <a:rPr lang="zh-CN" sz="1200" b="0">
                <a:latin typeface="微软雅黑" panose="020B0503020204020204" charset="-122"/>
                <a:ea typeface="微软雅黑" panose="020B0503020204020204" charset="-122"/>
                <a:cs typeface="微软雅黑" panose="020B0503020204020204" charset="-122"/>
              </a:rPr>
              <a:t>&gt;1.2%：生成爆炸性过氧化物</a:t>
            </a:r>
            <a:endParaRPr lang="zh-CN" sz="12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r>
              <a:rPr lang="zh-CN" sz="1200" b="0">
                <a:latin typeface="微软雅黑" panose="020B0503020204020204" charset="-122"/>
                <a:ea typeface="微软雅黑" panose="020B0503020204020204" charset="-122"/>
                <a:cs typeface="微软雅黑" panose="020B0503020204020204" charset="-122"/>
              </a:rPr>
              <a:t>0.2%-0.59%：有过氧化物生成（无爆炸性）</a:t>
            </a:r>
            <a:endParaRPr lang="zh-CN" sz="12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r>
              <a:rPr lang="zh-CN" sz="1200" b="0">
                <a:latin typeface="微软雅黑" panose="020B0503020204020204" charset="-122"/>
                <a:ea typeface="微软雅黑" panose="020B0503020204020204" charset="-122"/>
                <a:cs typeface="微软雅黑" panose="020B0503020204020204" charset="-122"/>
              </a:rPr>
              <a:t>&lt;0.11%：不产生爆炸性过氧化自聚物</a:t>
            </a:r>
            <a:endParaRPr lang="zh-CN" altLang="en-US" sz="1200" b="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441633" y="2259780"/>
            <a:ext cx="2848928"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2.9 </a:t>
            </a:r>
            <a:r>
              <a:rPr lang="zh-CN" altLang="en-US" sz="1050">
                <a:latin typeface="微软雅黑" panose="020B0503020204020204" charset="-122"/>
                <a:ea typeface="微软雅黑" panose="020B0503020204020204" charset="-122"/>
                <a:cs typeface="微软雅黑" panose="020B0503020204020204" charset="-122"/>
              </a:rPr>
              <a:t>气相氧含量对丁二烯过氧化反应的影响</a:t>
            </a:r>
            <a:endParaRPr lang="zh-CN" altLang="en-US" sz="105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932021" y="3974756"/>
            <a:ext cx="3628549" cy="922020"/>
          </a:xfrm>
          <a:prstGeom prst="rect">
            <a:avLst/>
          </a:prstGeom>
          <a:noFill/>
        </p:spPr>
        <p:txBody>
          <a:bodyPr wrap="square" rtlCol="0">
            <a:spAutoFit/>
          </a:bodyPr>
          <a:lstStyle/>
          <a:p>
            <a:pPr marL="285750" indent="-285750" algn="just">
              <a:lnSpc>
                <a:spcPct val="150000"/>
              </a:lnSpc>
              <a:buFont typeface="Wingdings" panose="05000000000000000000" charset="0"/>
              <a:buChar char="Ø"/>
            </a:pPr>
            <a:r>
              <a:rPr lang="zh-CN" altLang="en-US" sz="1200"/>
              <a:t>结论：丁二烯生产和储存过程中</a:t>
            </a:r>
            <a:r>
              <a:rPr lang="zh-CN" altLang="en-US" sz="1200">
                <a:solidFill>
                  <a:srgbClr val="FF0000"/>
                </a:solidFill>
              </a:rPr>
              <a:t>控制丁二烯系统氧含量</a:t>
            </a:r>
            <a:r>
              <a:rPr lang="zh-CN" altLang="en-US" sz="1200"/>
              <a:t>可达到控制丁二烯过氧化物生成的目的。</a:t>
            </a:r>
            <a:endParaRPr lang="zh-CN" altLang="en-US" sz="1200"/>
          </a:p>
        </p:txBody>
      </p:sp>
      <p:pic>
        <p:nvPicPr>
          <p:cNvPr id="8" name="图片 7"/>
          <p:cNvPicPr>
            <a:picLocks noChangeAspect="1"/>
          </p:cNvPicPr>
          <p:nvPr/>
        </p:nvPicPr>
        <p:blipFill>
          <a:blip r:embed="rId1"/>
          <a:srcRect t="1550"/>
          <a:stretch>
            <a:fillRect/>
          </a:stretch>
        </p:blipFill>
        <p:spPr>
          <a:xfrm>
            <a:off x="5344001" y="679106"/>
            <a:ext cx="2946616" cy="1485000"/>
          </a:xfrm>
          <a:prstGeom prst="rect">
            <a:avLst/>
          </a:prstGeom>
        </p:spPr>
      </p:pic>
      <p:sp>
        <p:nvSpPr>
          <p:cNvPr id="11" name="文本框 10"/>
          <p:cNvSpPr txBox="1"/>
          <p:nvPr/>
        </p:nvSpPr>
        <p:spPr>
          <a:xfrm>
            <a:off x="932021" y="2585535"/>
            <a:ext cx="3629978" cy="1198880"/>
          </a:xfrm>
          <a:prstGeom prst="rect">
            <a:avLst/>
          </a:prstGeom>
          <a:noFill/>
        </p:spPr>
        <p:txBody>
          <a:bodyPr wrap="square" rtlCol="0" anchor="t">
            <a:spAutoFit/>
          </a:bodyPr>
          <a:lstStyle/>
          <a:p>
            <a:pPr marL="285750" indent="-285750" algn="just">
              <a:lnSpc>
                <a:spcPct val="150000"/>
              </a:lnSpc>
              <a:buFont typeface="Wingdings" panose="05000000000000000000" charset="0"/>
              <a:buChar char="Ø"/>
            </a:pPr>
            <a:r>
              <a:rPr lang="zh-CN" altLang="en-US" sz="1200">
                <a:latin typeface="微软雅黑" panose="020B0503020204020204" charset="-122"/>
                <a:ea typeface="微软雅黑" panose="020B0503020204020204" charset="-122"/>
                <a:cs typeface="微软雅黑" panose="020B0503020204020204" charset="-122"/>
                <a:sym typeface="+mn-ea"/>
              </a:rPr>
              <a:t>如图</a:t>
            </a:r>
            <a:r>
              <a:rPr lang="en-US" altLang="zh-CN" sz="1200">
                <a:latin typeface="微软雅黑" panose="020B0503020204020204" charset="-122"/>
                <a:ea typeface="微软雅黑" panose="020B0503020204020204" charset="-122"/>
                <a:cs typeface="微软雅黑" panose="020B0503020204020204" charset="-122"/>
                <a:sym typeface="+mn-ea"/>
              </a:rPr>
              <a:t>2.10</a:t>
            </a:r>
            <a:r>
              <a:rPr lang="zh-CN" altLang="en-US" sz="1200">
                <a:latin typeface="微软雅黑" panose="020B0503020204020204" charset="-122"/>
                <a:ea typeface="微软雅黑" panose="020B0503020204020204" charset="-122"/>
                <a:cs typeface="微软雅黑" panose="020B0503020204020204" charset="-122"/>
                <a:sym typeface="+mn-ea"/>
              </a:rPr>
              <a:t>所示，实验表明在18℃条件下，丁二烯中过氧化物含量随着氧含量的增加而增加。氧质量分数由0.05%增加0.13%时，丁二烯中过氧化物含量上升103%。</a:t>
            </a:r>
            <a:endParaRPr lang="zh-CN" altLang="en-US" sz="1200">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5393055" y="4597215"/>
            <a:ext cx="2897505"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2.10 </a:t>
            </a:r>
            <a:r>
              <a:rPr lang="zh-CN" altLang="en-US" sz="1050">
                <a:latin typeface="微软雅黑" panose="020B0503020204020204" charset="-122"/>
                <a:ea typeface="微软雅黑" panose="020B0503020204020204" charset="-122"/>
                <a:cs typeface="微软雅黑" panose="020B0503020204020204" charset="-122"/>
              </a:rPr>
              <a:t>气相氧含量变化对过氧化物含量的影响</a:t>
            </a:r>
            <a:endParaRPr lang="zh-CN" altLang="en-US" sz="1050">
              <a:latin typeface="微软雅黑" panose="020B0503020204020204" charset="-122"/>
              <a:ea typeface="微软雅黑" panose="020B0503020204020204" charset="-122"/>
              <a:cs typeface="微软雅黑" panose="020B0503020204020204" charset="-122"/>
            </a:endParaRPr>
          </a:p>
        </p:txBody>
      </p:sp>
      <p:grpSp>
        <p:nvGrpSpPr>
          <p:cNvPr id="20" name="组合 19"/>
          <p:cNvGrpSpPr/>
          <p:nvPr/>
        </p:nvGrpSpPr>
        <p:grpSpPr>
          <a:xfrm>
            <a:off x="5581174" y="2585535"/>
            <a:ext cx="2765108" cy="1961198"/>
            <a:chOff x="11719" y="5428"/>
            <a:chExt cx="5806" cy="4118"/>
          </a:xfrm>
        </p:grpSpPr>
        <p:pic>
          <p:nvPicPr>
            <p:cNvPr id="10" name="图片 9"/>
            <p:cNvPicPr>
              <a:picLocks noChangeAspect="1"/>
            </p:cNvPicPr>
            <p:nvPr/>
          </p:nvPicPr>
          <p:blipFill>
            <a:blip r:embed="rId2"/>
            <a:srcRect l="2840" t="1576" r="2594" b="1576"/>
            <a:stretch>
              <a:fillRect/>
            </a:stretch>
          </p:blipFill>
          <p:spPr>
            <a:xfrm>
              <a:off x="11719" y="5428"/>
              <a:ext cx="5395" cy="4118"/>
            </a:xfrm>
            <a:prstGeom prst="rect">
              <a:avLst/>
            </a:prstGeom>
          </p:spPr>
        </p:pic>
        <p:cxnSp>
          <p:nvCxnSpPr>
            <p:cNvPr id="13" name="直接连接符 12"/>
            <p:cNvCxnSpPr/>
            <p:nvPr/>
          </p:nvCxnSpPr>
          <p:spPr>
            <a:xfrm>
              <a:off x="12717" y="8798"/>
              <a:ext cx="0" cy="29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6094" y="5825"/>
              <a:ext cx="0" cy="3269"/>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2322" y="5824"/>
              <a:ext cx="3736" cy="0"/>
            </a:xfrm>
            <a:prstGeom prst="line">
              <a:avLst/>
            </a:prstGeom>
            <a:ln w="15875"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8" idx="2"/>
            </p:cNvCxnSpPr>
            <p:nvPr/>
          </p:nvCxnSpPr>
          <p:spPr>
            <a:xfrm flipH="1">
              <a:off x="12278" y="8727"/>
              <a:ext cx="3816" cy="44"/>
            </a:xfrm>
            <a:prstGeom prst="line">
              <a:avLst/>
            </a:prstGeom>
            <a:ln w="15875"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3056" y="6735"/>
              <a:ext cx="1424" cy="531"/>
            </a:xfrm>
            <a:prstGeom prst="rect">
              <a:avLst/>
            </a:prstGeom>
            <a:noFill/>
          </p:spPr>
          <p:txBody>
            <a:bodyPr vert="horz" wrap="square" rtlCol="0">
              <a:spAutoFit/>
            </a:bodyPr>
            <a:lstStyle/>
            <a:p>
              <a:r>
                <a:rPr lang="en-US" altLang="zh-CN" sz="1050">
                  <a:solidFill>
                    <a:schemeClr val="tx1"/>
                  </a:solidFill>
                  <a:latin typeface="微软雅黑" panose="020B0503020204020204" charset="-122"/>
                  <a:ea typeface="微软雅黑" panose="020B0503020204020204" charset="-122"/>
                </a:rPr>
                <a:t>T=18℃</a:t>
              </a:r>
              <a:endParaRPr lang="en-US" altLang="zh-CN" sz="1050">
                <a:solidFill>
                  <a:schemeClr val="tx1"/>
                </a:solidFill>
                <a:latin typeface="微软雅黑" panose="020B0503020204020204" charset="-122"/>
                <a:ea typeface="微软雅黑" panose="020B0503020204020204" charset="-122"/>
              </a:endParaRPr>
            </a:p>
          </p:txBody>
        </p:sp>
        <p:sp>
          <p:nvSpPr>
            <p:cNvPr id="18" name="左大括号 17"/>
            <p:cNvSpPr/>
            <p:nvPr/>
          </p:nvSpPr>
          <p:spPr>
            <a:xfrm flipH="1">
              <a:off x="16094" y="5824"/>
              <a:ext cx="306" cy="2903"/>
            </a:xfrm>
            <a:prstGeom prst="lef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9" name="文本框 18"/>
            <p:cNvSpPr txBox="1"/>
            <p:nvPr/>
          </p:nvSpPr>
          <p:spPr>
            <a:xfrm>
              <a:off x="16400" y="7034"/>
              <a:ext cx="1125" cy="531"/>
            </a:xfrm>
            <a:prstGeom prst="rect">
              <a:avLst/>
            </a:prstGeom>
            <a:noFill/>
          </p:spPr>
          <p:txBody>
            <a:bodyPr wrap="none" rtlCol="0">
              <a:spAutoFit/>
            </a:bodyPr>
            <a:lstStyle/>
            <a:p>
              <a:r>
                <a:rPr lang="en-US" altLang="zh-CN" sz="1050">
                  <a:solidFill>
                    <a:srgbClr val="FF0000"/>
                  </a:solidFill>
                  <a:latin typeface="微软雅黑" panose="020B0503020204020204" charset="-122"/>
                  <a:ea typeface="微软雅黑" panose="020B0503020204020204" charset="-122"/>
                </a:rPr>
                <a:t>103%</a:t>
              </a:r>
              <a:endParaRPr lang="en-US" altLang="zh-CN" sz="1050">
                <a:solidFill>
                  <a:srgbClr val="FF0000"/>
                </a:solidFill>
                <a:latin typeface="微软雅黑" panose="020B0503020204020204" charset="-122"/>
                <a:ea typeface="微软雅黑" panose="020B0503020204020204" charset="-122"/>
              </a:endParaRPr>
            </a:p>
          </p:txBody>
        </p:sp>
      </p:grpSp>
      <p:sp>
        <p:nvSpPr>
          <p:cNvPr id="5" name="文本框 4"/>
          <p:cNvSpPr txBox="1"/>
          <p:nvPr/>
        </p:nvSpPr>
        <p:spPr>
          <a:xfrm>
            <a:off x="932021" y="679106"/>
            <a:ext cx="2844165" cy="437515"/>
          </a:xfrm>
          <a:prstGeom prst="rect">
            <a:avLst/>
          </a:prstGeom>
          <a:noFill/>
        </p:spPr>
        <p:txBody>
          <a:bodyPr wrap="square" rtlCol="0">
            <a:spAutoFit/>
          </a:bodyPr>
          <a:lstStyle/>
          <a:p>
            <a:pPr>
              <a:lnSpc>
                <a:spcPct val="150000"/>
              </a:lnSpc>
            </a:pPr>
            <a:r>
              <a:rPr lang="en-US" altLang="zh-CN" sz="1500" b="1">
                <a:latin typeface="微软雅黑" panose="020B0503020204020204" charset="-122"/>
                <a:ea typeface="微软雅黑" panose="020B0503020204020204" charset="-122"/>
                <a:cs typeface="微软雅黑" panose="020B0503020204020204" charset="-122"/>
              </a:rPr>
              <a:t>2.13.1 </a:t>
            </a:r>
            <a:r>
              <a:rPr lang="zh-CN" altLang="en-US" sz="1500" b="1">
                <a:latin typeface="微软雅黑" panose="020B0503020204020204" charset="-122"/>
                <a:ea typeface="微软雅黑" panose="020B0503020204020204" charset="-122"/>
                <a:cs typeface="微软雅黑" panose="020B0503020204020204" charset="-122"/>
              </a:rPr>
              <a:t>氧含量</a:t>
            </a:r>
            <a:endParaRPr lang="zh-CN" altLang="en-US" sz="15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3921" y="1110112"/>
            <a:ext cx="4529614" cy="3415030"/>
          </a:xfrm>
          <a:prstGeom prst="rect">
            <a:avLst/>
          </a:prstGeom>
          <a:noFill/>
          <a:ln w="9525">
            <a:noFill/>
          </a:ln>
        </p:spPr>
        <p:txBody>
          <a:bodyPr wrap="square">
            <a:spAutoFit/>
          </a:bodyPr>
          <a:lstStyle/>
          <a:p>
            <a:pPr marL="285750" indent="-285750" algn="just">
              <a:lnSpc>
                <a:spcPct val="150000"/>
              </a:lnSpc>
              <a:buFont typeface="Wingdings" panose="05000000000000000000" charset="0"/>
              <a:buChar char="Ø"/>
            </a:pPr>
            <a:r>
              <a:rPr lang="zh-CN" sz="1200" b="0">
                <a:latin typeface="微软雅黑" panose="020B0503020204020204" charset="-122"/>
                <a:ea typeface="微软雅黑" panose="020B0503020204020204" charset="-122"/>
                <a:cs typeface="微软雅黑" panose="020B0503020204020204" charset="-122"/>
              </a:rPr>
              <a:t>温度</a:t>
            </a:r>
            <a:r>
              <a:rPr lang="en-US" sz="1200" b="0">
                <a:latin typeface="微软雅黑" panose="020B0503020204020204" charset="-122"/>
                <a:ea typeface="微软雅黑" panose="020B0503020204020204" charset="-122"/>
                <a:cs typeface="微软雅黑" panose="020B0503020204020204" charset="-122"/>
              </a:rPr>
              <a:t>T↑</a:t>
            </a:r>
            <a:r>
              <a:rPr lang="zh-CN" sz="1200" b="0">
                <a:latin typeface="微软雅黑" panose="020B0503020204020204" charset="-122"/>
                <a:ea typeface="微软雅黑" panose="020B0503020204020204" charset="-122"/>
                <a:cs typeface="微软雅黑" panose="020B0503020204020204" charset="-122"/>
              </a:rPr>
              <a:t>，丁二烯的</a:t>
            </a:r>
            <a:r>
              <a:rPr lang="zh-CN" sz="1200" b="0">
                <a:solidFill>
                  <a:srgbClr val="FF0000"/>
                </a:solidFill>
                <a:latin typeface="微软雅黑" panose="020B0503020204020204" charset="-122"/>
                <a:ea typeface="微软雅黑" panose="020B0503020204020204" charset="-122"/>
                <a:cs typeface="微软雅黑" panose="020B0503020204020204" charset="-122"/>
              </a:rPr>
              <a:t>聚合速度</a:t>
            </a:r>
            <a:r>
              <a:rPr lang="en-US" sz="1200" b="0">
                <a:latin typeface="微软雅黑" panose="020B0503020204020204" charset="-122"/>
                <a:ea typeface="微软雅黑" panose="020B0503020204020204" charset="-122"/>
                <a:cs typeface="微软雅黑" panose="020B0503020204020204" charset="-122"/>
              </a:rPr>
              <a:t>↑</a:t>
            </a:r>
            <a:r>
              <a:rPr lang="zh-CN" altLang="en-US" sz="1200" b="0">
                <a:latin typeface="微软雅黑" panose="020B0503020204020204" charset="-122"/>
                <a:ea typeface="微软雅黑" panose="020B0503020204020204" charset="-122"/>
                <a:cs typeface="微软雅黑" panose="020B0503020204020204" charset="-122"/>
              </a:rPr>
              <a:t>（如图</a:t>
            </a:r>
            <a:r>
              <a:rPr lang="en-US" altLang="zh-CN" sz="1200" b="0">
                <a:latin typeface="微软雅黑" panose="020B0503020204020204" charset="-122"/>
                <a:ea typeface="微软雅黑" panose="020B0503020204020204" charset="-122"/>
                <a:cs typeface="微软雅黑" panose="020B0503020204020204" charset="-122"/>
              </a:rPr>
              <a:t>2.11</a:t>
            </a:r>
            <a:r>
              <a:rPr lang="zh-CN" altLang="en-US" sz="1200" b="0">
                <a:latin typeface="微软雅黑" panose="020B0503020204020204" charset="-122"/>
                <a:ea typeface="微软雅黑" panose="020B0503020204020204" charset="-122"/>
                <a:cs typeface="微软雅黑" panose="020B0503020204020204" charset="-122"/>
              </a:rPr>
              <a:t>所示）</a:t>
            </a:r>
            <a:r>
              <a:rPr lang="zh-CN" sz="1200" b="0">
                <a:latin typeface="微软雅黑" panose="020B0503020204020204" charset="-122"/>
                <a:ea typeface="微软雅黑" panose="020B0503020204020204" charset="-122"/>
                <a:cs typeface="微软雅黑" panose="020B0503020204020204" charset="-122"/>
              </a:rPr>
              <a:t>，超过</a:t>
            </a:r>
            <a:r>
              <a:rPr lang="en-US" sz="1200" b="0">
                <a:solidFill>
                  <a:srgbClr val="FF0000"/>
                </a:solidFill>
                <a:latin typeface="微软雅黑" panose="020B0503020204020204" charset="-122"/>
                <a:ea typeface="微软雅黑" panose="020B0503020204020204" charset="-122"/>
                <a:cs typeface="微软雅黑" panose="020B0503020204020204" charset="-122"/>
              </a:rPr>
              <a:t>27.4℃</a:t>
            </a:r>
            <a:r>
              <a:rPr lang="zh-CN" sz="1200" b="0">
                <a:latin typeface="微软雅黑" panose="020B0503020204020204" charset="-122"/>
                <a:ea typeface="微软雅黑" panose="020B0503020204020204" charset="-122"/>
                <a:cs typeface="微软雅黑" panose="020B0503020204020204" charset="-122"/>
              </a:rPr>
              <a:t>聚合速度急剧增加</a:t>
            </a:r>
            <a:endParaRPr lang="zh-CN" sz="1200" b="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Wingdings" panose="05000000000000000000" charset="0"/>
              <a:buChar char="Ø"/>
            </a:pPr>
            <a:r>
              <a:rPr lang="zh-CN" sz="1200" b="0">
                <a:latin typeface="微软雅黑" panose="020B0503020204020204" charset="-122"/>
                <a:ea typeface="微软雅黑" panose="020B0503020204020204" charset="-122"/>
                <a:cs typeface="微软雅黑" panose="020B0503020204020204" charset="-122"/>
              </a:rPr>
              <a:t>温度</a:t>
            </a:r>
            <a:r>
              <a:rPr lang="en-US" sz="1200" b="0">
                <a:latin typeface="微软雅黑" panose="020B0503020204020204" charset="-122"/>
                <a:ea typeface="微软雅黑" panose="020B0503020204020204" charset="-122"/>
                <a:cs typeface="微软雅黑" panose="020B0503020204020204" charset="-122"/>
              </a:rPr>
              <a:t>T↑</a:t>
            </a:r>
            <a:r>
              <a:rPr lang="zh-CN" sz="1200" b="0">
                <a:latin typeface="微软雅黑" panose="020B0503020204020204" charset="-122"/>
                <a:ea typeface="微软雅黑" panose="020B0503020204020204" charset="-122"/>
                <a:cs typeface="微软雅黑" panose="020B0503020204020204" charset="-122"/>
              </a:rPr>
              <a:t>，过氧化物的生成速度和分解速度</a:t>
            </a:r>
            <a:r>
              <a:rPr lang="en-US" sz="1200" b="0">
                <a:latin typeface="微软雅黑" panose="020B0503020204020204" charset="-122"/>
                <a:ea typeface="微软雅黑" panose="020B0503020204020204" charset="-122"/>
                <a:cs typeface="微软雅黑" panose="020B0503020204020204" charset="-122"/>
              </a:rPr>
              <a:t>↑</a:t>
            </a:r>
            <a:endParaRPr lang="zh-CN" sz="1200" b="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Wingdings" panose="05000000000000000000" charset="0"/>
              <a:buChar char="Ø"/>
            </a:pPr>
            <a:r>
              <a:rPr lang="zh-CN" sz="1200" b="1">
                <a:latin typeface="微软雅黑" panose="020B0503020204020204" charset="-122"/>
                <a:ea typeface="微软雅黑" panose="020B0503020204020204" charset="-122"/>
                <a:cs typeface="微软雅黑" panose="020B0503020204020204" charset="-122"/>
              </a:rPr>
              <a:t>低于20℃：</a:t>
            </a:r>
            <a:r>
              <a:rPr lang="zh-CN" sz="1200" b="0">
                <a:latin typeface="微软雅黑" panose="020B0503020204020204" charset="-122"/>
                <a:ea typeface="微软雅黑" panose="020B0503020204020204" charset="-122"/>
                <a:cs typeface="微软雅黑" panose="020B0503020204020204" charset="-122"/>
              </a:rPr>
              <a:t>氧化速度降低，低温气相氧溶解速度增加（当氧含量足够高时仍可能形成爆炸性过氧化聚合物）</a:t>
            </a:r>
            <a:endParaRPr lang="zh-CN" sz="1200" b="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Wingdings" panose="05000000000000000000" charset="0"/>
              <a:buChar char="Ø"/>
            </a:pPr>
            <a:r>
              <a:rPr lang="zh-CN" sz="1200" b="1">
                <a:latin typeface="微软雅黑" panose="020B0503020204020204" charset="-122"/>
                <a:ea typeface="微软雅黑" panose="020B0503020204020204" charset="-122"/>
                <a:cs typeface="微软雅黑" panose="020B0503020204020204" charset="-122"/>
              </a:rPr>
              <a:t>低于27℃：</a:t>
            </a:r>
            <a:r>
              <a:rPr lang="zh-CN" sz="1200" b="0">
                <a:latin typeface="微软雅黑" panose="020B0503020204020204" charset="-122"/>
                <a:ea typeface="微软雅黑" panose="020B0503020204020204" charset="-122"/>
                <a:cs typeface="微软雅黑" panose="020B0503020204020204" charset="-122"/>
              </a:rPr>
              <a:t>过氧化物不易爆炸分解，容易积累增多</a:t>
            </a:r>
            <a:endParaRPr lang="zh-CN" sz="1200" b="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Wingdings" panose="05000000000000000000" charset="0"/>
              <a:buChar char="Ø"/>
            </a:pPr>
            <a:r>
              <a:rPr lang="zh-CN" sz="1200" b="1">
                <a:latin typeface="微软雅黑" panose="020B0503020204020204" charset="-122"/>
                <a:ea typeface="微软雅黑" panose="020B0503020204020204" charset="-122"/>
                <a:cs typeface="微软雅黑" panose="020B0503020204020204" charset="-122"/>
              </a:rPr>
              <a:t>27-71℃：</a:t>
            </a:r>
            <a:r>
              <a:rPr lang="zh-CN" sz="1200" b="0">
                <a:latin typeface="微软雅黑" panose="020B0503020204020204" charset="-122"/>
                <a:ea typeface="微软雅黑" panose="020B0503020204020204" charset="-122"/>
                <a:cs typeface="微软雅黑" panose="020B0503020204020204" charset="-122"/>
              </a:rPr>
              <a:t>聚合速度</a:t>
            </a:r>
            <a:r>
              <a:rPr lang="zh-CN" sz="1200" b="0">
                <a:solidFill>
                  <a:srgbClr val="FF0000"/>
                </a:solidFill>
                <a:latin typeface="微软雅黑" panose="020B0503020204020204" charset="-122"/>
                <a:ea typeface="微软雅黑" panose="020B0503020204020204" charset="-122"/>
                <a:cs typeface="微软雅黑" panose="020B0503020204020204" charset="-122"/>
              </a:rPr>
              <a:t>急剧加快</a:t>
            </a:r>
            <a:endParaRPr lang="zh-CN" sz="1200" b="0">
              <a:solidFill>
                <a:srgbClr val="FF0000"/>
              </a:solidFill>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r>
              <a:rPr lang="zh-CN" sz="1200" b="1">
                <a:solidFill>
                  <a:schemeClr val="tx1"/>
                </a:solidFill>
                <a:latin typeface="微软雅黑" panose="020B0503020204020204" charset="-122"/>
                <a:ea typeface="微软雅黑" panose="020B0503020204020204" charset="-122"/>
                <a:cs typeface="微软雅黑" panose="020B0503020204020204" charset="-122"/>
              </a:rPr>
              <a:t>高于71℃：</a:t>
            </a:r>
            <a:r>
              <a:rPr lang="zh-CN" sz="1200" b="0">
                <a:solidFill>
                  <a:schemeClr val="tx1"/>
                </a:solidFill>
                <a:latin typeface="微软雅黑" panose="020B0503020204020204" charset="-122"/>
                <a:ea typeface="微软雅黑" panose="020B0503020204020204" charset="-122"/>
                <a:cs typeface="微软雅黑" panose="020B0503020204020204" charset="-122"/>
              </a:rPr>
              <a:t>过氧化物分解速度大于氧化速度，总体为解聚反应</a:t>
            </a:r>
            <a:endParaRPr lang="zh-CN" sz="1200" b="0">
              <a:solidFill>
                <a:schemeClr val="tx1"/>
              </a:solidFill>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endParaRPr lang="zh-CN" sz="1200" b="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just" fontAlgn="auto">
              <a:lnSpc>
                <a:spcPct val="150000"/>
              </a:lnSpc>
              <a:buFont typeface="Wingdings" panose="05000000000000000000" charset="0"/>
              <a:buChar char="Ø"/>
            </a:pPr>
            <a:r>
              <a:rPr lang="zh-CN" sz="1200" b="1">
                <a:latin typeface="微软雅黑" panose="020B0503020204020204" charset="-122"/>
                <a:ea typeface="微软雅黑" panose="020B0503020204020204" charset="-122"/>
                <a:cs typeface="微软雅黑" panose="020B0503020204020204" charset="-122"/>
                <a:sym typeface="+mn-ea"/>
              </a:rPr>
              <a:t>结论：</a:t>
            </a:r>
            <a:r>
              <a:rPr lang="zh-CN" sz="1200">
                <a:latin typeface="微软雅黑" panose="020B0503020204020204" charset="-122"/>
                <a:ea typeface="微软雅黑" panose="020B0503020204020204" charset="-122"/>
                <a:cs typeface="微软雅黑" panose="020B0503020204020204" charset="-122"/>
                <a:sym typeface="+mn-ea"/>
              </a:rPr>
              <a:t>温度过高,丁二烯过氧化物发生</a:t>
            </a:r>
            <a:r>
              <a:rPr lang="zh-CN" sz="1200">
                <a:solidFill>
                  <a:srgbClr val="FF0000"/>
                </a:solidFill>
                <a:latin typeface="微软雅黑" panose="020B0503020204020204" charset="-122"/>
                <a:ea typeface="微软雅黑" panose="020B0503020204020204" charset="-122"/>
                <a:cs typeface="微软雅黑" panose="020B0503020204020204" charset="-122"/>
                <a:sym typeface="+mn-ea"/>
              </a:rPr>
              <a:t>爆炸性分解反应</a:t>
            </a:r>
            <a:r>
              <a:rPr lang="zh-CN" sz="1200">
                <a:latin typeface="微软雅黑" panose="020B0503020204020204" charset="-122"/>
                <a:ea typeface="微软雅黑" panose="020B0503020204020204" charset="-122"/>
                <a:cs typeface="微软雅黑" panose="020B0503020204020204" charset="-122"/>
                <a:sym typeface="+mn-ea"/>
              </a:rPr>
              <a:t>的可能性增高</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l="2367" t="1626" r="2176"/>
          <a:stretch>
            <a:fillRect/>
          </a:stretch>
        </p:blipFill>
        <p:spPr>
          <a:xfrm>
            <a:off x="5554504" y="1215364"/>
            <a:ext cx="3092768" cy="2334101"/>
          </a:xfrm>
          <a:prstGeom prst="rect">
            <a:avLst/>
          </a:prstGeom>
        </p:spPr>
      </p:pic>
      <p:sp>
        <p:nvSpPr>
          <p:cNvPr id="7" name="文本框 6"/>
          <p:cNvSpPr txBox="1"/>
          <p:nvPr/>
        </p:nvSpPr>
        <p:spPr>
          <a:xfrm>
            <a:off x="5956935" y="3671385"/>
            <a:ext cx="2287905" cy="275590"/>
          </a:xfrm>
          <a:prstGeom prst="rect">
            <a:avLst/>
          </a:prstGeom>
          <a:noFill/>
        </p:spPr>
        <p:txBody>
          <a:bodyPr wrap="square" rtlCol="0">
            <a:spAutoFit/>
          </a:bodyPr>
          <a:lstStyle/>
          <a:p>
            <a:pPr algn="ctr"/>
            <a:r>
              <a:rPr lang="zh-CN" altLang="en-US" sz="1200">
                <a:latin typeface="微软雅黑" panose="020B0503020204020204" charset="-122"/>
                <a:ea typeface="微软雅黑" panose="020B0503020204020204" charset="-122"/>
                <a:cs typeface="微软雅黑" panose="020B0503020204020204" charset="-122"/>
              </a:rPr>
              <a:t>图</a:t>
            </a:r>
            <a:r>
              <a:rPr lang="en-US" altLang="zh-CN" sz="1200">
                <a:latin typeface="微软雅黑" panose="020B0503020204020204" charset="-122"/>
                <a:ea typeface="微软雅黑" panose="020B0503020204020204" charset="-122"/>
                <a:cs typeface="微软雅黑" panose="020B0503020204020204" charset="-122"/>
              </a:rPr>
              <a:t>2.11 </a:t>
            </a:r>
            <a:r>
              <a:rPr lang="zh-CN" altLang="en-US" sz="1200">
                <a:latin typeface="微软雅黑" panose="020B0503020204020204" charset="-122"/>
                <a:ea typeface="微软雅黑" panose="020B0503020204020204" charset="-122"/>
                <a:cs typeface="微软雅黑" panose="020B0503020204020204" charset="-122"/>
              </a:rPr>
              <a:t>聚合速率与温度的关系</a:t>
            </a:r>
            <a:endParaRPr lang="zh-CN" altLang="en-US" sz="1200">
              <a:latin typeface="微软雅黑" panose="020B0503020204020204" charset="-122"/>
              <a:ea typeface="微软雅黑" panose="020B0503020204020204" charset="-122"/>
              <a:cs typeface="微软雅黑" panose="020B0503020204020204" charset="-122"/>
            </a:endParaRPr>
          </a:p>
        </p:txBody>
      </p:sp>
      <p:cxnSp>
        <p:nvCxnSpPr>
          <p:cNvPr id="8" name="直接连接符 7"/>
          <p:cNvCxnSpPr/>
          <p:nvPr/>
        </p:nvCxnSpPr>
        <p:spPr>
          <a:xfrm flipV="1">
            <a:off x="7116128" y="2121667"/>
            <a:ext cx="0" cy="836771"/>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椭圆形标注 8"/>
          <p:cNvSpPr/>
          <p:nvPr/>
        </p:nvSpPr>
        <p:spPr>
          <a:xfrm>
            <a:off x="6279356" y="1830679"/>
            <a:ext cx="644366" cy="382429"/>
          </a:xfrm>
          <a:prstGeom prst="wedgeEllipseCallout">
            <a:avLst>
              <a:gd name="adj1" fmla="val 76607"/>
              <a:gd name="adj2" fmla="val 10454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10" name="文本框 9"/>
          <p:cNvSpPr txBox="1"/>
          <p:nvPr/>
        </p:nvSpPr>
        <p:spPr>
          <a:xfrm>
            <a:off x="6303169" y="1867826"/>
            <a:ext cx="596741" cy="368300"/>
          </a:xfrm>
          <a:prstGeom prst="rect">
            <a:avLst/>
          </a:prstGeom>
          <a:noFill/>
        </p:spPr>
        <p:txBody>
          <a:bodyPr wrap="square" rtlCol="0">
            <a:spAutoFit/>
          </a:bodyPr>
          <a:lstStyle/>
          <a:p>
            <a:pPr algn="ctr"/>
            <a:r>
              <a:rPr lang="zh-CN" altLang="en-US" sz="900"/>
              <a:t>聚合时间一定</a:t>
            </a:r>
            <a:endParaRPr lang="zh-CN" altLang="en-US" sz="900"/>
          </a:p>
        </p:txBody>
      </p:sp>
      <p:sp>
        <p:nvSpPr>
          <p:cNvPr id="3" name="文本框 2"/>
          <p:cNvSpPr txBox="1"/>
          <p:nvPr/>
        </p:nvSpPr>
        <p:spPr>
          <a:xfrm>
            <a:off x="932498" y="666247"/>
            <a:ext cx="2844165" cy="437515"/>
          </a:xfrm>
          <a:prstGeom prst="rect">
            <a:avLst/>
          </a:prstGeom>
          <a:noFill/>
        </p:spPr>
        <p:txBody>
          <a:bodyPr wrap="square" rtlCol="0">
            <a:spAutoFit/>
          </a:bodyPr>
          <a:lstStyle/>
          <a:p>
            <a:pPr>
              <a:lnSpc>
                <a:spcPct val="150000"/>
              </a:lnSpc>
            </a:pPr>
            <a:r>
              <a:rPr lang="en-US" altLang="zh-CN" sz="1500" b="1">
                <a:latin typeface="微软雅黑" panose="020B0503020204020204" charset="-122"/>
                <a:ea typeface="微软雅黑" panose="020B0503020204020204" charset="-122"/>
                <a:cs typeface="微软雅黑" panose="020B0503020204020204" charset="-122"/>
              </a:rPr>
              <a:t>2.13.2 </a:t>
            </a:r>
            <a:r>
              <a:rPr lang="zh-CN" altLang="en-US" sz="1500" b="1">
                <a:latin typeface="微软雅黑" panose="020B0503020204020204" charset="-122"/>
                <a:ea typeface="微软雅黑" panose="020B0503020204020204" charset="-122"/>
                <a:cs typeface="微软雅黑" panose="020B0503020204020204" charset="-122"/>
              </a:rPr>
              <a:t>温度</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1.2 </a:t>
            </a:r>
            <a:r>
              <a:rPr lang="zh-CN" altLang="en-US" sz="2100" b="1" dirty="0">
                <a:latin typeface="微软雅黑" panose="020B0503020204020204" charset="-122"/>
                <a:ea typeface="微软雅黑" panose="020B0503020204020204" charset="-122"/>
                <a:cs typeface="微软雅黑" panose="020B0503020204020204" charset="-122"/>
              </a:rPr>
              <a:t>丁二烯的理化性质</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672364" y="4725802"/>
            <a:ext cx="1798796" cy="299085"/>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表</a:t>
            </a:r>
            <a:r>
              <a:rPr lang="en-US" altLang="zh-CN" sz="1050">
                <a:latin typeface="微软雅黑" panose="020B0503020204020204" charset="-122"/>
                <a:ea typeface="微软雅黑" panose="020B0503020204020204" charset="-122"/>
                <a:cs typeface="微软雅黑" panose="020B0503020204020204" charset="-122"/>
              </a:rPr>
              <a:t>1.1 </a:t>
            </a:r>
            <a:r>
              <a:rPr lang="zh-CN" altLang="en-US" sz="1050">
                <a:latin typeface="微软雅黑" panose="020B0503020204020204" charset="-122"/>
                <a:ea typeface="微软雅黑" panose="020B0503020204020204" charset="-122"/>
                <a:cs typeface="微软雅黑" panose="020B0503020204020204" charset="-122"/>
              </a:rPr>
              <a:t>丁二烯的物理性质</a:t>
            </a:r>
            <a:r>
              <a:rPr lang="en-US" altLang="zh-CN" sz="1350">
                <a:latin typeface="微软雅黑" panose="020B0503020204020204" charset="-122"/>
                <a:ea typeface="微软雅黑" panose="020B0503020204020204" charset="-122"/>
                <a:cs typeface="微软雅黑" panose="020B0503020204020204" charset="-122"/>
              </a:rPr>
              <a:t> </a:t>
            </a:r>
            <a:endParaRPr lang="zh-CN" altLang="en-US" sz="135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1655921" y="2556007"/>
          <a:ext cx="5831840" cy="2125980"/>
        </p:xfrm>
        <a:graphic>
          <a:graphicData uri="http://schemas.openxmlformats.org/drawingml/2006/table">
            <a:tbl>
              <a:tblPr firstRow="1" bandRow="1">
                <a:tableStyleId>{5940675A-B579-460E-94D1-54222C63F5DA}</a:tableStyleId>
              </a:tblPr>
              <a:tblGrid>
                <a:gridCol w="2915920"/>
                <a:gridCol w="2915920"/>
              </a:tblGrid>
              <a:tr h="274320">
                <a:tc>
                  <a:txBody>
                    <a:bodyPr/>
                    <a:lstStyle/>
                    <a:p>
                      <a:pPr algn="l">
                        <a:buNone/>
                      </a:pPr>
                      <a:r>
                        <a:rPr lang="zh-CN" altLang="en-US" sz="1350">
                          <a:latin typeface="微软雅黑" panose="020B0503020204020204" charset="-122"/>
                          <a:ea typeface="微软雅黑" panose="020B0503020204020204" charset="-122"/>
                        </a:rPr>
                        <a:t>性状：极易燃气体，无色有芳香气味</a:t>
                      </a:r>
                      <a:endParaRPr lang="zh-CN" altLang="en-US" sz="1350">
                        <a:latin typeface="微软雅黑" panose="020B0503020204020204" charset="-122"/>
                        <a:ea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临界温度：</a:t>
                      </a:r>
                      <a:r>
                        <a:rPr lang="en-US" altLang="zh-CN" sz="1350">
                          <a:latin typeface="微软雅黑" panose="020B0503020204020204" charset="-122"/>
                          <a:ea typeface="微软雅黑" panose="020B0503020204020204" charset="-122"/>
                          <a:cs typeface="微软雅黑" panose="020B0503020204020204" charset="-122"/>
                        </a:rPr>
                        <a:t>152.0℃</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r>
              <a:tr h="274320">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分子量：</a:t>
                      </a:r>
                      <a:r>
                        <a:rPr lang="en-US" altLang="zh-CN" sz="1350">
                          <a:latin typeface="微软雅黑" panose="020B0503020204020204" charset="-122"/>
                          <a:ea typeface="微软雅黑" panose="020B0503020204020204" charset="-122"/>
                          <a:cs typeface="微软雅黑" panose="020B0503020204020204" charset="-122"/>
                        </a:rPr>
                        <a:t>54.09</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饱和蒸汽压：</a:t>
                      </a:r>
                      <a:r>
                        <a:rPr lang="en-US" altLang="zh-CN" sz="1350">
                          <a:latin typeface="微软雅黑" panose="020B0503020204020204" charset="-122"/>
                          <a:ea typeface="微软雅黑" panose="020B0503020204020204" charset="-122"/>
                          <a:cs typeface="微软雅黑" panose="020B0503020204020204" charset="-122"/>
                        </a:rPr>
                        <a:t>245.27kPa</a:t>
                      </a:r>
                      <a:r>
                        <a:rPr lang="zh-CN" altLang="en-US" sz="1350">
                          <a:latin typeface="微软雅黑" panose="020B0503020204020204" charset="-122"/>
                          <a:ea typeface="微软雅黑" panose="020B0503020204020204" charset="-122"/>
                          <a:cs typeface="微软雅黑" panose="020B0503020204020204" charset="-122"/>
                        </a:rPr>
                        <a:t>（</a:t>
                      </a:r>
                      <a:r>
                        <a:rPr lang="en-US" altLang="zh-CN" sz="1350">
                          <a:latin typeface="微软雅黑" panose="020B0503020204020204" charset="-122"/>
                          <a:ea typeface="微软雅黑" panose="020B0503020204020204" charset="-122"/>
                          <a:cs typeface="微软雅黑" panose="020B0503020204020204" charset="-122"/>
                        </a:rPr>
                        <a:t>21℃</a:t>
                      </a:r>
                      <a:r>
                        <a:rPr lang="zh-CN" altLang="en-US" sz="1350">
                          <a:latin typeface="微软雅黑" panose="020B0503020204020204" charset="-122"/>
                          <a:ea typeface="微软雅黑" panose="020B0503020204020204" charset="-122"/>
                          <a:cs typeface="微软雅黑" panose="020B0503020204020204" charset="-122"/>
                        </a:rPr>
                        <a:t>）</a:t>
                      </a:r>
                      <a:endParaRPr lang="zh-CN" altLang="en-US"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r>
              <a:tr h="274320">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熔点：</a:t>
                      </a:r>
                      <a:r>
                        <a:rPr lang="en-US" altLang="zh-CN" sz="1350">
                          <a:latin typeface="微软雅黑" panose="020B0503020204020204" charset="-122"/>
                          <a:ea typeface="微软雅黑" panose="020B0503020204020204" charset="-122"/>
                          <a:cs typeface="微软雅黑" panose="020B0503020204020204" charset="-122"/>
                        </a:rPr>
                        <a:t>-108.9℃</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闪点：</a:t>
                      </a:r>
                      <a:r>
                        <a:rPr lang="en-US" altLang="zh-CN" sz="1350">
                          <a:latin typeface="微软雅黑" panose="020B0503020204020204" charset="-122"/>
                          <a:ea typeface="微软雅黑" panose="020B0503020204020204" charset="-122"/>
                          <a:cs typeface="微软雅黑" panose="020B0503020204020204" charset="-122"/>
                        </a:rPr>
                        <a:t>-76℃</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r>
              <a:tr h="274320">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沸点：</a:t>
                      </a:r>
                      <a:r>
                        <a:rPr lang="en-US" altLang="zh-CN" sz="1350">
                          <a:latin typeface="微软雅黑" panose="020B0503020204020204" charset="-122"/>
                          <a:ea typeface="微软雅黑" panose="020B0503020204020204" charset="-122"/>
                          <a:cs typeface="微软雅黑" panose="020B0503020204020204" charset="-122"/>
                        </a:rPr>
                        <a:t>-4.5℃</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爆炸极限：</a:t>
                      </a:r>
                      <a:r>
                        <a:rPr lang="en-US" altLang="zh-CN" sz="1350">
                          <a:latin typeface="微软雅黑" panose="020B0503020204020204" charset="-122"/>
                          <a:ea typeface="微软雅黑" panose="020B0503020204020204" charset="-122"/>
                          <a:cs typeface="微软雅黑" panose="020B0503020204020204" charset="-122"/>
                        </a:rPr>
                        <a:t>1.4%-16.3%</a:t>
                      </a:r>
                      <a:r>
                        <a:rPr lang="zh-CN" altLang="en-US" sz="1350">
                          <a:latin typeface="微软雅黑" panose="020B0503020204020204" charset="-122"/>
                          <a:ea typeface="微软雅黑" panose="020B0503020204020204" charset="-122"/>
                          <a:cs typeface="微软雅黑" panose="020B0503020204020204" charset="-122"/>
                        </a:rPr>
                        <a:t>（体积比）</a:t>
                      </a:r>
                      <a:endParaRPr lang="zh-CN" altLang="en-US"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r>
              <a:tr h="274320">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气体密度：</a:t>
                      </a:r>
                      <a:r>
                        <a:rPr lang="en-US" altLang="zh-CN" sz="1350">
                          <a:latin typeface="微软雅黑" panose="020B0503020204020204" charset="-122"/>
                          <a:ea typeface="微软雅黑" panose="020B0503020204020204" charset="-122"/>
                          <a:cs typeface="微软雅黑" panose="020B0503020204020204" charset="-122"/>
                        </a:rPr>
                        <a:t>2.428g/L</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自燃温度：</a:t>
                      </a:r>
                      <a:r>
                        <a:rPr lang="en-US" altLang="zh-CN" sz="1350">
                          <a:latin typeface="微软雅黑" panose="020B0503020204020204" charset="-122"/>
                          <a:ea typeface="微软雅黑" panose="020B0503020204020204" charset="-122"/>
                          <a:cs typeface="微软雅黑" panose="020B0503020204020204" charset="-122"/>
                        </a:rPr>
                        <a:t>415℃</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r>
              <a:tr h="274320">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相对蒸汽密度（空气</a:t>
                      </a:r>
                      <a:r>
                        <a:rPr lang="en-US" altLang="zh-CN" sz="1350">
                          <a:latin typeface="微软雅黑" panose="020B0503020204020204" charset="-122"/>
                          <a:ea typeface="微软雅黑" panose="020B0503020204020204" charset="-122"/>
                          <a:cs typeface="微软雅黑" panose="020B0503020204020204" charset="-122"/>
                        </a:rPr>
                        <a:t>=1</a:t>
                      </a:r>
                      <a:r>
                        <a:rPr lang="zh-CN" altLang="en-US" sz="1350">
                          <a:latin typeface="微软雅黑" panose="020B0503020204020204" charset="-122"/>
                          <a:ea typeface="微软雅黑" panose="020B0503020204020204" charset="-122"/>
                          <a:cs typeface="微软雅黑" panose="020B0503020204020204" charset="-122"/>
                        </a:rPr>
                        <a:t>）：</a:t>
                      </a:r>
                      <a:r>
                        <a:rPr lang="en-US" altLang="zh-CN" sz="1350">
                          <a:latin typeface="微软雅黑" panose="020B0503020204020204" charset="-122"/>
                          <a:ea typeface="微软雅黑" panose="020B0503020204020204" charset="-122"/>
                          <a:cs typeface="微软雅黑" panose="020B0503020204020204" charset="-122"/>
                        </a:rPr>
                        <a:t>1.87</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最小点火能：</a:t>
                      </a:r>
                      <a:r>
                        <a:rPr lang="en-US" altLang="zh-CN" sz="1350">
                          <a:latin typeface="微软雅黑" panose="020B0503020204020204" charset="-122"/>
                          <a:ea typeface="微软雅黑" panose="020B0503020204020204" charset="-122"/>
                          <a:cs typeface="微软雅黑" panose="020B0503020204020204" charset="-122"/>
                        </a:rPr>
                        <a:t>0.17mJ</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r>
              <a:tr h="480060">
                <a:tc>
                  <a:txBody>
                    <a:bodyPr/>
                    <a:lstStyle/>
                    <a:p>
                      <a:pPr algn="l">
                        <a:buNone/>
                      </a:pPr>
                      <a:r>
                        <a:rPr lang="zh-CN" altLang="en-US" sz="1350">
                          <a:latin typeface="微软雅黑" panose="020B0503020204020204" charset="-122"/>
                          <a:ea typeface="微软雅黑" panose="020B0503020204020204" charset="-122"/>
                          <a:cs typeface="微软雅黑" panose="020B0503020204020204" charset="-122"/>
                        </a:rPr>
                        <a:t>临界压力：</a:t>
                      </a:r>
                      <a:r>
                        <a:rPr lang="en-US" altLang="zh-CN" sz="1350">
                          <a:latin typeface="微软雅黑" panose="020B0503020204020204" charset="-122"/>
                          <a:ea typeface="微软雅黑" panose="020B0503020204020204" charset="-122"/>
                          <a:cs typeface="微软雅黑" panose="020B0503020204020204" charset="-122"/>
                        </a:rPr>
                        <a:t>4.33 MPa</a:t>
                      </a:r>
                      <a:endParaRPr lang="en-US" altLang="zh-CN" sz="1350">
                        <a:latin typeface="微软雅黑" panose="020B0503020204020204" charset="-122"/>
                        <a:ea typeface="微软雅黑" panose="020B0503020204020204" charset="-122"/>
                        <a:cs typeface="微软雅黑" panose="020B0503020204020204" charset="-122"/>
                      </a:endParaRPr>
                    </a:p>
                  </a:txBody>
                  <a:tcPr marL="68580" marR="68580" marT="34290" marB="34290" anchor="ctr"/>
                </a:tc>
                <a:tc>
                  <a:txBody>
                    <a:bodyPr/>
                    <a:lstStyle/>
                    <a:p>
                      <a:pPr algn="l">
                        <a:buNone/>
                      </a:pPr>
                      <a:r>
                        <a:rPr lang="zh-CN" altLang="en-US" sz="1350">
                          <a:latin typeface="微软雅黑" panose="020B0503020204020204" charset="-122"/>
                          <a:ea typeface="微软雅黑" panose="020B0503020204020204" charset="-122"/>
                        </a:rPr>
                        <a:t>溶解度：不溶于水，易溶于醇或醚，溶于丙酮、苯、二氯乙烷</a:t>
                      </a:r>
                      <a:endParaRPr lang="zh-CN" altLang="en-US" sz="1350">
                        <a:latin typeface="微软雅黑" panose="020B0503020204020204" charset="-122"/>
                        <a:ea typeface="微软雅黑" panose="020B0503020204020204" charset="-122"/>
                      </a:endParaRPr>
                    </a:p>
                  </a:txBody>
                  <a:tcPr marL="68580" marR="68580" marT="34290" marB="34290" anchor="ctr"/>
                </a:tc>
              </a:tr>
            </a:tbl>
          </a:graphicData>
        </a:graphic>
      </p:graphicFrame>
      <p:sp>
        <p:nvSpPr>
          <p:cNvPr id="102" name="文本框 101"/>
          <p:cNvSpPr txBox="1"/>
          <p:nvPr/>
        </p:nvSpPr>
        <p:spPr>
          <a:xfrm>
            <a:off x="932498" y="766736"/>
            <a:ext cx="7748588" cy="737235"/>
          </a:xfrm>
          <a:prstGeom prst="rect">
            <a:avLst/>
          </a:prstGeom>
          <a:noFill/>
          <a:ln w="9525">
            <a:noFill/>
          </a:ln>
        </p:spPr>
        <p:txBody>
          <a:bodyPr wrap="square">
            <a:spAutoFit/>
          </a:bodyPr>
          <a:lstStyle/>
          <a:p>
            <a:pPr marL="457200" indent="-457200">
              <a:buFont typeface="+mj-lt"/>
              <a:buAutoNum type="arabicPeriod"/>
            </a:pPr>
            <a:r>
              <a:rPr lang="zh-CN" sz="1500" b="1">
                <a:latin typeface="微软雅黑" panose="020B0503020204020204" charset="-122"/>
                <a:ea typeface="微软雅黑" panose="020B0503020204020204" charset="-122"/>
              </a:rPr>
              <a:t>丁二烯的化学性质：</a:t>
            </a:r>
            <a:endParaRPr lang="zh-CN" sz="1500" b="1">
              <a:latin typeface="微软雅黑" panose="020B0503020204020204" charset="-122"/>
              <a:ea typeface="微软雅黑" panose="020B0503020204020204" charset="-122"/>
            </a:endParaRPr>
          </a:p>
          <a:p>
            <a:pPr indent="0">
              <a:lnSpc>
                <a:spcPct val="200000"/>
              </a:lnSpc>
            </a:pPr>
            <a:r>
              <a:rPr lang="zh-CN" sz="1350" b="0">
                <a:latin typeface="微软雅黑" panose="020B0503020204020204" charset="-122"/>
                <a:ea typeface="微软雅黑" panose="020B0503020204020204" charset="-122"/>
              </a:rPr>
              <a:t>                 丁二烯具有共轭双键的二烯烃，化学性质活泼，</a:t>
            </a:r>
            <a:r>
              <a:rPr lang="zh-CN" sz="1350" b="0">
                <a:solidFill>
                  <a:schemeClr val="tx1"/>
                </a:solidFill>
                <a:latin typeface="微软雅黑" panose="020B0503020204020204" charset="-122"/>
                <a:ea typeface="微软雅黑" panose="020B0503020204020204" charset="-122"/>
              </a:rPr>
              <a:t>遇</a:t>
            </a:r>
            <a:r>
              <a:rPr lang="zh-CN" sz="1350" b="0">
                <a:solidFill>
                  <a:srgbClr val="FF0000"/>
                </a:solidFill>
                <a:latin typeface="微软雅黑" panose="020B0503020204020204" charset="-122"/>
                <a:ea typeface="微软雅黑" panose="020B0503020204020204" charset="-122"/>
              </a:rPr>
              <a:t>热或催化剂</a:t>
            </a:r>
            <a:r>
              <a:rPr lang="zh-CN" sz="1350" b="0">
                <a:solidFill>
                  <a:schemeClr val="tx1"/>
                </a:solidFill>
                <a:latin typeface="微软雅黑" panose="020B0503020204020204" charset="-122"/>
                <a:ea typeface="微软雅黑" panose="020B0503020204020204" charset="-122"/>
              </a:rPr>
              <a:t>易聚合，生成</a:t>
            </a:r>
            <a:r>
              <a:rPr lang="zh-CN" sz="1350" b="0">
                <a:solidFill>
                  <a:srgbClr val="FF0000"/>
                </a:solidFill>
                <a:latin typeface="微软雅黑" panose="020B0503020204020204" charset="-122"/>
                <a:ea typeface="微软雅黑" panose="020B0503020204020204" charset="-122"/>
              </a:rPr>
              <a:t>橡胶状低聚物</a:t>
            </a:r>
            <a:r>
              <a:rPr lang="zh-CN" sz="1350" b="0">
                <a:latin typeface="微软雅黑" panose="020B0503020204020204" charset="-122"/>
                <a:ea typeface="微软雅黑" panose="020B0503020204020204" charset="-122"/>
              </a:rPr>
              <a:t>。</a:t>
            </a:r>
            <a:endParaRPr lang="zh-CN" altLang="en-US" sz="1350" b="0">
              <a:latin typeface="微软雅黑" panose="020B0503020204020204" charset="-122"/>
              <a:ea typeface="微软雅黑" panose="020B0503020204020204" charset="-122"/>
            </a:endParaRPr>
          </a:p>
        </p:txBody>
      </p:sp>
      <p:sp>
        <p:nvSpPr>
          <p:cNvPr id="5" name="文本框 4"/>
          <p:cNvSpPr txBox="1"/>
          <p:nvPr/>
        </p:nvSpPr>
        <p:spPr>
          <a:xfrm>
            <a:off x="932498" y="2135955"/>
            <a:ext cx="2354580" cy="321945"/>
          </a:xfrm>
          <a:prstGeom prst="rect">
            <a:avLst/>
          </a:prstGeom>
          <a:noFill/>
        </p:spPr>
        <p:txBody>
          <a:bodyPr wrap="none" rtlCol="0" anchor="t">
            <a:spAutoFit/>
          </a:bodyPr>
          <a:lstStyle/>
          <a:p>
            <a:pPr marL="457200" indent="-457200">
              <a:buFont typeface="+mj-lt"/>
              <a:buAutoNum type="arabicPeriod" startAt="2"/>
            </a:pPr>
            <a:r>
              <a:rPr lang="zh-CN" altLang="en-US" sz="1500" b="1">
                <a:sym typeface="+mn-ea"/>
              </a:rPr>
              <a:t>丁二烯的物理性质：</a:t>
            </a:r>
            <a:endParaRPr lang="zh-CN" altLang="en-US" sz="1500" b="1">
              <a:sym typeface="+mn-ea"/>
            </a:endParaRPr>
          </a:p>
        </p:txBody>
      </p:sp>
      <p:pic>
        <p:nvPicPr>
          <p:cNvPr id="4" name="图片 3"/>
          <p:cNvPicPr>
            <a:picLocks noChangeAspect="1"/>
          </p:cNvPicPr>
          <p:nvPr/>
        </p:nvPicPr>
        <p:blipFill>
          <a:blip r:embed="rId1"/>
          <a:srcRect t="8539" b="12350"/>
          <a:stretch>
            <a:fillRect/>
          </a:stretch>
        </p:blipFill>
        <p:spPr>
          <a:xfrm>
            <a:off x="2146459" y="1541595"/>
            <a:ext cx="4850130" cy="533876"/>
          </a:xfrm>
          <a:prstGeom prst="rect">
            <a:avLst/>
          </a:prstGeom>
        </p:spPr>
      </p:pic>
      <p:sp>
        <p:nvSpPr>
          <p:cNvPr id="6" name="文本框 5"/>
          <p:cNvSpPr txBox="1"/>
          <p:nvPr/>
        </p:nvSpPr>
        <p:spPr>
          <a:xfrm>
            <a:off x="6996430" y="1670685"/>
            <a:ext cx="1599565" cy="299085"/>
          </a:xfrm>
          <a:prstGeom prst="rect">
            <a:avLst/>
          </a:prstGeom>
          <a:noFill/>
        </p:spPr>
        <p:txBody>
          <a:bodyPr wrap="square" rtlCol="0">
            <a:spAutoFit/>
          </a:bodyPr>
          <a:lstStyle/>
          <a:p>
            <a:pPr algn="ctr"/>
            <a:r>
              <a:rPr lang="zh-CN" altLang="en-US" sz="1350"/>
              <a:t>（橡胶状低聚物）</a:t>
            </a:r>
            <a:endParaRPr lang="zh-CN" altLang="en-US" sz="135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7265" y="1034865"/>
            <a:ext cx="7748588" cy="922020"/>
          </a:xfrm>
          <a:prstGeom prst="rect">
            <a:avLst/>
          </a:prstGeom>
          <a:noFill/>
          <a:ln w="9525">
            <a:noFill/>
          </a:ln>
        </p:spPr>
        <p:txBody>
          <a:bodyPr wrap="square">
            <a:spAutoFit/>
          </a:bodyPr>
          <a:lstStyle/>
          <a:p>
            <a:pPr marL="285750" indent="-285750">
              <a:lnSpc>
                <a:spcPct val="150000"/>
              </a:lnSpc>
              <a:buFont typeface="Wingdings" panose="05000000000000000000" charset="0"/>
              <a:buChar char="Ø"/>
            </a:pPr>
            <a:r>
              <a:rPr lang="zh-CN" sz="1200" b="1">
                <a:solidFill>
                  <a:srgbClr val="333333"/>
                </a:solidFill>
                <a:latin typeface="微软雅黑" panose="020B0503020204020204" charset="-122"/>
                <a:ea typeface="微软雅黑" panose="020B0503020204020204" charset="-122"/>
                <a:cs typeface="微软雅黑" panose="020B0503020204020204" charset="-122"/>
              </a:rPr>
              <a:t>铁生锈的原理：</a:t>
            </a:r>
            <a:endParaRPr lang="zh-CN" sz="1200" b="0">
              <a:solidFill>
                <a:srgbClr val="333333"/>
              </a:solidFill>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r>
              <a:rPr lang="zh-CN" sz="1200" b="0">
                <a:solidFill>
                  <a:srgbClr val="333333"/>
                </a:solidFill>
                <a:latin typeface="微软雅黑" panose="020B0503020204020204" charset="-122"/>
                <a:ea typeface="微软雅黑" panose="020B0503020204020204" charset="-122"/>
                <a:cs typeface="微软雅黑" panose="020B0503020204020204" charset="-122"/>
              </a:rPr>
              <a:t>铁与空气中的氧气、水等物质作用，发生复杂的化学反应，生成铁的化合物</a:t>
            </a:r>
            <a:endParaRPr lang="zh-CN" sz="1200" b="0">
              <a:solidFill>
                <a:srgbClr val="333333"/>
              </a:solidFill>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pPr>
            <a:r>
              <a:rPr lang="en-US" sz="1200">
                <a:solidFill>
                  <a:srgbClr val="333333"/>
                </a:solidFill>
                <a:latin typeface="微软雅黑" panose="020B0503020204020204" charset="-122"/>
                <a:ea typeface="微软雅黑" panose="020B0503020204020204" charset="-122"/>
                <a:cs typeface="微软雅黑" panose="020B0503020204020204" charset="-122"/>
                <a:sym typeface="+mn-ea"/>
              </a:rPr>
              <a:t>4Fe+6H</a:t>
            </a:r>
            <a:r>
              <a:rPr lang="en-US" sz="1200" baseline="-25000">
                <a:solidFill>
                  <a:srgbClr val="333333"/>
                </a:solidFill>
                <a:latin typeface="微软雅黑" panose="020B0503020204020204" charset="-122"/>
                <a:ea typeface="微软雅黑" panose="020B0503020204020204" charset="-122"/>
                <a:cs typeface="微软雅黑" panose="020B0503020204020204" charset="-122"/>
                <a:sym typeface="+mn-ea"/>
              </a:rPr>
              <a:t>2</a:t>
            </a:r>
            <a:r>
              <a:rPr lang="zh-CN" sz="1200">
                <a:solidFill>
                  <a:srgbClr val="333333"/>
                </a:solidFill>
                <a:latin typeface="微软雅黑" panose="020B0503020204020204" charset="-122"/>
                <a:ea typeface="微软雅黑" panose="020B0503020204020204" charset="-122"/>
                <a:cs typeface="微软雅黑" panose="020B0503020204020204" charset="-122"/>
                <a:sym typeface="+mn-ea"/>
              </a:rPr>
              <a:t>O+3O₂=4Fe(OH)₃，2Fe(OH)₃=Fe</a:t>
            </a:r>
            <a:r>
              <a:rPr lang="en-US" sz="1200" baseline="-25000">
                <a:solidFill>
                  <a:srgbClr val="333333"/>
                </a:solidFill>
                <a:latin typeface="微软雅黑" panose="020B0503020204020204" charset="-122"/>
                <a:ea typeface="微软雅黑" panose="020B0503020204020204" charset="-122"/>
                <a:cs typeface="微软雅黑" panose="020B0503020204020204" charset="-122"/>
                <a:sym typeface="+mn-ea"/>
              </a:rPr>
              <a:t>2</a:t>
            </a:r>
            <a:r>
              <a:rPr lang="en-US" sz="1200">
                <a:solidFill>
                  <a:srgbClr val="333333"/>
                </a:solidFill>
                <a:latin typeface="微软雅黑" panose="020B0503020204020204" charset="-122"/>
                <a:ea typeface="微软雅黑" panose="020B0503020204020204" charset="-122"/>
                <a:cs typeface="微软雅黑" panose="020B0503020204020204" charset="-122"/>
                <a:sym typeface="+mn-ea"/>
              </a:rPr>
              <a:t>O₃</a:t>
            </a:r>
            <a:r>
              <a:rPr lang="zh-CN" sz="1200">
                <a:solidFill>
                  <a:srgbClr val="333333"/>
                </a:solidFill>
                <a:latin typeface="微软雅黑" panose="020B0503020204020204" charset="-122"/>
                <a:ea typeface="微软雅黑" panose="020B0503020204020204" charset="-122"/>
                <a:cs typeface="微软雅黑" panose="020B0503020204020204" charset="-122"/>
                <a:sym typeface="+mn-ea"/>
              </a:rPr>
              <a:t>（铁锈）</a:t>
            </a:r>
            <a:r>
              <a:rPr lang="en-US" sz="1200">
                <a:solidFill>
                  <a:srgbClr val="333333"/>
                </a:solidFill>
                <a:latin typeface="微软雅黑" panose="020B0503020204020204" charset="-122"/>
                <a:ea typeface="微软雅黑" panose="020B0503020204020204" charset="-122"/>
                <a:cs typeface="微软雅黑" panose="020B0503020204020204" charset="-122"/>
                <a:sym typeface="+mn-ea"/>
              </a:rPr>
              <a:t> + 3H</a:t>
            </a:r>
            <a:r>
              <a:rPr lang="en-US" sz="1200" baseline="-25000">
                <a:solidFill>
                  <a:srgbClr val="333333"/>
                </a:solidFill>
                <a:latin typeface="微软雅黑" panose="020B0503020204020204" charset="-122"/>
                <a:ea typeface="微软雅黑" panose="020B0503020204020204" charset="-122"/>
                <a:cs typeface="微软雅黑" panose="020B0503020204020204" charset="-122"/>
                <a:sym typeface="+mn-ea"/>
              </a:rPr>
              <a:t>2</a:t>
            </a:r>
            <a:r>
              <a:rPr lang="zh-CN" sz="1200">
                <a:solidFill>
                  <a:srgbClr val="333333"/>
                </a:solidFill>
                <a:latin typeface="微软雅黑" panose="020B0503020204020204" charset="-122"/>
                <a:ea typeface="微软雅黑" panose="020B0503020204020204" charset="-122"/>
                <a:cs typeface="微软雅黑" panose="020B0503020204020204" charset="-122"/>
                <a:sym typeface="+mn-ea"/>
              </a:rPr>
              <a:t>O</a:t>
            </a:r>
            <a:endParaRPr lang="zh-CN" altLang="en-US" sz="1200" b="0">
              <a:solidFill>
                <a:srgbClr val="333333"/>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932498" y="2076424"/>
            <a:ext cx="4720590" cy="645160"/>
          </a:xfrm>
          <a:prstGeom prst="rect">
            <a:avLst/>
          </a:prstGeom>
          <a:noFill/>
          <a:ln w="9525">
            <a:noFill/>
          </a:ln>
        </p:spPr>
        <p:txBody>
          <a:bodyPr wrap="square">
            <a:spAutoFit/>
          </a:bodyPr>
          <a:lstStyle/>
          <a:p>
            <a:pPr marL="342900" indent="-342900">
              <a:lnSpc>
                <a:spcPct val="150000"/>
              </a:lnSpc>
              <a:buFont typeface="+mj-ea"/>
              <a:buAutoNum type="circleNumDbPlain"/>
            </a:pPr>
            <a:r>
              <a:rPr lang="zh-CN" sz="1200" b="0">
                <a:latin typeface="微软雅黑" panose="020B0503020204020204" charset="-122"/>
                <a:ea typeface="微软雅黑" panose="020B0503020204020204" charset="-122"/>
                <a:cs typeface="微软雅黑" panose="020B0503020204020204" charset="-122"/>
              </a:rPr>
              <a:t>丁二烯系统设备一般为碳钢材质，易腐蚀产生铁锈</a:t>
            </a:r>
            <a:endParaRPr lang="zh-CN" sz="1200" b="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ea"/>
              <a:buAutoNum type="circleNumDbPlain"/>
            </a:pPr>
            <a:r>
              <a:rPr lang="zh-CN" sz="1200" b="0">
                <a:latin typeface="微软雅黑" panose="020B0503020204020204" charset="-122"/>
                <a:ea typeface="微软雅黑" panose="020B0503020204020204" charset="-122"/>
                <a:cs typeface="微软雅黑" panose="020B0503020204020204" charset="-122"/>
              </a:rPr>
              <a:t>抽提法生产丁二烯工艺使用的萃取剂含水，系统存在腐蚀</a:t>
            </a:r>
            <a:endParaRPr lang="zh-CN" altLang="en-US" sz="12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186488" y="4199070"/>
            <a:ext cx="2209800"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a:t>
            </a:r>
            <a:r>
              <a:rPr lang="en-US" altLang="zh-CN" sz="1050">
                <a:latin typeface="微软雅黑" panose="020B0503020204020204" charset="-122"/>
                <a:ea typeface="微软雅黑" panose="020B0503020204020204" charset="-122"/>
                <a:cs typeface="微软雅黑" panose="020B0503020204020204" charset="-122"/>
              </a:rPr>
              <a:t>2.12 </a:t>
            </a:r>
            <a:r>
              <a:rPr lang="zh-CN" altLang="en-US" sz="1050">
                <a:sym typeface="+mn-ea"/>
              </a:rPr>
              <a:t>铁锈对过氧化物含量的影响</a:t>
            </a:r>
            <a:endParaRPr lang="zh-CN" altLang="en-US" sz="1050">
              <a:latin typeface="微软雅黑" panose="020B0503020204020204" charset="-122"/>
              <a:ea typeface="微软雅黑" panose="020B0503020204020204" charset="-122"/>
              <a:cs typeface="微软雅黑" panose="020B0503020204020204" charset="-122"/>
            </a:endParaRPr>
          </a:p>
        </p:txBody>
      </p:sp>
      <p:grpSp>
        <p:nvGrpSpPr>
          <p:cNvPr id="17" name="组合 16"/>
          <p:cNvGrpSpPr/>
          <p:nvPr/>
        </p:nvGrpSpPr>
        <p:grpSpPr>
          <a:xfrm>
            <a:off x="5809298" y="1998795"/>
            <a:ext cx="2699385" cy="2043113"/>
            <a:chOff x="12084" y="3761"/>
            <a:chExt cx="5668" cy="4290"/>
          </a:xfrm>
        </p:grpSpPr>
        <p:pic>
          <p:nvPicPr>
            <p:cNvPr id="10" name="图片 9"/>
            <p:cNvPicPr>
              <a:picLocks noChangeAspect="1"/>
            </p:cNvPicPr>
            <p:nvPr/>
          </p:nvPicPr>
          <p:blipFill>
            <a:blip r:embed="rId1"/>
            <a:stretch>
              <a:fillRect/>
            </a:stretch>
          </p:blipFill>
          <p:spPr>
            <a:xfrm>
              <a:off x="12084" y="3761"/>
              <a:ext cx="5669" cy="4291"/>
            </a:xfrm>
            <a:prstGeom prst="rect">
              <a:avLst/>
            </a:prstGeom>
          </p:spPr>
        </p:pic>
        <p:cxnSp>
          <p:nvCxnSpPr>
            <p:cNvPr id="11" name="直接连接符 10"/>
            <p:cNvCxnSpPr/>
            <p:nvPr/>
          </p:nvCxnSpPr>
          <p:spPr>
            <a:xfrm flipH="1">
              <a:off x="17185" y="4077"/>
              <a:ext cx="0" cy="347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2800" y="4087"/>
              <a:ext cx="4384"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2769" y="5958"/>
              <a:ext cx="4405"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右大括号 14"/>
            <p:cNvSpPr/>
            <p:nvPr/>
          </p:nvSpPr>
          <p:spPr>
            <a:xfrm>
              <a:off x="17174" y="4082"/>
              <a:ext cx="342" cy="1861"/>
            </a:xfrm>
            <a:prstGeom prst="rightBrace">
              <a:avLst>
                <a:gd name="adj1" fmla="val 8333"/>
                <a:gd name="adj2" fmla="val 5002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sp>
        <p:nvSpPr>
          <p:cNvPr id="16" name="文本框 15"/>
          <p:cNvSpPr txBox="1"/>
          <p:nvPr/>
        </p:nvSpPr>
        <p:spPr>
          <a:xfrm>
            <a:off x="8357711" y="2492190"/>
            <a:ext cx="875030" cy="229870"/>
          </a:xfrm>
          <a:prstGeom prst="rect">
            <a:avLst/>
          </a:prstGeom>
          <a:noFill/>
        </p:spPr>
        <p:txBody>
          <a:bodyPr wrap="none" rtlCol="0" anchor="t">
            <a:spAutoFit/>
          </a:bodyPr>
          <a:lstStyle/>
          <a:p>
            <a:r>
              <a:rPr lang="zh-CN" altLang="en-US" sz="900">
                <a:solidFill>
                  <a:srgbClr val="FF0000"/>
                </a:solidFill>
                <a:latin typeface="微软雅黑" panose="020B0503020204020204" charset="-122"/>
                <a:ea typeface="微软雅黑" panose="020B0503020204020204" charset="-122"/>
              </a:rPr>
              <a:t>∆</a:t>
            </a:r>
            <a:r>
              <a:rPr lang="en-US" altLang="zh-CN" sz="900">
                <a:solidFill>
                  <a:srgbClr val="FF0000"/>
                </a:solidFill>
                <a:latin typeface="微软雅黑" panose="020B0503020204020204" charset="-122"/>
                <a:ea typeface="微软雅黑" panose="020B0503020204020204" charset="-122"/>
              </a:rPr>
              <a:t>=3.7mg/kg</a:t>
            </a:r>
            <a:endParaRPr lang="en-US" altLang="zh-CN" sz="900">
              <a:solidFill>
                <a:srgbClr val="FF0000"/>
              </a:solidFill>
              <a:latin typeface="微软雅黑" panose="020B0503020204020204" charset="-122"/>
              <a:ea typeface="微软雅黑" panose="020B0503020204020204" charset="-122"/>
            </a:endParaRPr>
          </a:p>
        </p:txBody>
      </p:sp>
      <p:sp>
        <p:nvSpPr>
          <p:cNvPr id="18" name="文本框 17"/>
          <p:cNvSpPr txBox="1"/>
          <p:nvPr/>
        </p:nvSpPr>
        <p:spPr>
          <a:xfrm>
            <a:off x="977265" y="2911290"/>
            <a:ext cx="4724400" cy="1476375"/>
          </a:xfrm>
          <a:prstGeom prst="rect">
            <a:avLst/>
          </a:prstGeom>
          <a:noFill/>
        </p:spPr>
        <p:txBody>
          <a:bodyPr wrap="square" rtlCol="0" anchor="t">
            <a:spAutoFit/>
          </a:bodyPr>
          <a:lstStyle/>
          <a:p>
            <a:pPr marL="285750" indent="-285750" algn="just">
              <a:lnSpc>
                <a:spcPct val="150000"/>
              </a:lnSpc>
              <a:buFont typeface="Wingdings" panose="05000000000000000000" charset="0"/>
              <a:buChar char="Ø"/>
            </a:pPr>
            <a:r>
              <a:rPr lang="zh-CN" altLang="en-US" sz="1200">
                <a:latin typeface="微软雅黑" panose="020B0503020204020204" charset="-122"/>
                <a:ea typeface="微软雅黑" panose="020B0503020204020204" charset="-122"/>
                <a:cs typeface="微软雅黑" panose="020B0503020204020204" charset="-122"/>
              </a:rPr>
              <a:t>如图 </a:t>
            </a:r>
            <a:r>
              <a:rPr lang="en-US" altLang="zh-CN" sz="1200">
                <a:latin typeface="微软雅黑" panose="020B0503020204020204" charset="-122"/>
                <a:ea typeface="微软雅黑" panose="020B0503020204020204" charset="-122"/>
                <a:cs typeface="微软雅黑" panose="020B0503020204020204" charset="-122"/>
              </a:rPr>
              <a:t>2.12</a:t>
            </a:r>
            <a:r>
              <a:rPr lang="zh-CN" altLang="en-US" sz="1200">
                <a:latin typeface="微软雅黑" panose="020B0503020204020204" charset="-122"/>
                <a:ea typeface="微软雅黑" panose="020B0503020204020204" charset="-122"/>
                <a:cs typeface="微软雅黑" panose="020B0503020204020204" charset="-122"/>
              </a:rPr>
              <a:t>所示，丁二烯储存到15 天时，铁锈质量分数为0.02%和0.04%的丁二烯试样中过氧化物的质量分数分别达到5.42 mg/kg和9.12 mg/kg，即</a:t>
            </a:r>
            <a:r>
              <a:rPr lang="zh-CN" altLang="en-US" sz="1200">
                <a:solidFill>
                  <a:srgbClr val="FF0000"/>
                </a:solidFill>
                <a:latin typeface="微软雅黑" panose="020B0503020204020204" charset="-122"/>
                <a:ea typeface="微软雅黑" panose="020B0503020204020204" charset="-122"/>
                <a:cs typeface="微软雅黑" panose="020B0503020204020204" charset="-122"/>
              </a:rPr>
              <a:t>过氧化物含量随着铁锈量的增加而增加。</a:t>
            </a:r>
            <a:endParaRPr lang="zh-CN" altLang="en-US" sz="1200">
              <a:solidFill>
                <a:srgbClr val="FF0000"/>
              </a:solidFill>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Wingdings" panose="05000000000000000000" charset="0"/>
              <a:buChar char="Ø"/>
            </a:pPr>
            <a:r>
              <a:rPr lang="en-US" sz="1200">
                <a:solidFill>
                  <a:srgbClr val="FF0000"/>
                </a:solidFill>
                <a:latin typeface="微软雅黑" panose="020B0503020204020204" charset="-122"/>
                <a:ea typeface="微软雅黑" panose="020B0503020204020204" charset="-122"/>
                <a:cs typeface="微软雅黑" panose="020B0503020204020204" charset="-122"/>
                <a:sym typeface="+mn-ea"/>
              </a:rPr>
              <a:t>Fe</a:t>
            </a:r>
            <a:r>
              <a:rPr lang="en-US" sz="1200" baseline="30000">
                <a:solidFill>
                  <a:srgbClr val="FF0000"/>
                </a:solidFill>
                <a:latin typeface="微软雅黑" panose="020B0503020204020204" charset="-122"/>
                <a:ea typeface="微软雅黑" panose="020B0503020204020204" charset="-122"/>
                <a:cs typeface="微软雅黑" panose="020B0503020204020204" charset="-122"/>
                <a:sym typeface="+mn-ea"/>
              </a:rPr>
              <a:t>3+</a:t>
            </a:r>
            <a:r>
              <a:rPr lang="zh-CN" sz="1200">
                <a:solidFill>
                  <a:srgbClr val="FF0000"/>
                </a:solidFill>
                <a:latin typeface="微软雅黑" panose="020B0503020204020204" charset="-122"/>
                <a:ea typeface="微软雅黑" panose="020B0503020204020204" charset="-122"/>
                <a:cs typeface="微软雅黑" panose="020B0503020204020204" charset="-122"/>
                <a:sym typeface="+mn-ea"/>
              </a:rPr>
              <a:t>具有催化作用，</a:t>
            </a:r>
            <a:r>
              <a:rPr lang="en-US" sz="1200">
                <a:solidFill>
                  <a:srgbClr val="FF0000"/>
                </a:solidFill>
                <a:latin typeface="微软雅黑" panose="020B0503020204020204" charset="-122"/>
                <a:ea typeface="微软雅黑" panose="020B0503020204020204" charset="-122"/>
                <a:cs typeface="微软雅黑" panose="020B0503020204020204" charset="-122"/>
                <a:sym typeface="+mn-ea"/>
              </a:rPr>
              <a:t>Fe</a:t>
            </a:r>
            <a:r>
              <a:rPr lang="en-US" sz="1200" baseline="30000">
                <a:solidFill>
                  <a:srgbClr val="FF0000"/>
                </a:solidFill>
                <a:latin typeface="微软雅黑" panose="020B0503020204020204" charset="-122"/>
                <a:ea typeface="微软雅黑" panose="020B0503020204020204" charset="-122"/>
                <a:cs typeface="微软雅黑" panose="020B0503020204020204" charset="-122"/>
                <a:sym typeface="+mn-ea"/>
              </a:rPr>
              <a:t>3+</a:t>
            </a:r>
            <a:r>
              <a:rPr lang="zh-CN" sz="1200">
                <a:solidFill>
                  <a:srgbClr val="FF0000"/>
                </a:solidFill>
                <a:latin typeface="微软雅黑" panose="020B0503020204020204" charset="-122"/>
                <a:ea typeface="微软雅黑" panose="020B0503020204020204" charset="-122"/>
                <a:cs typeface="微软雅黑" panose="020B0503020204020204" charset="-122"/>
                <a:sym typeface="+mn-ea"/>
              </a:rPr>
              <a:t>存在过氧化物生成速度提高30倍</a:t>
            </a:r>
            <a:endParaRPr lang="zh-CN" altLang="en-US" sz="120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932498" y="660056"/>
            <a:ext cx="2844165" cy="437515"/>
          </a:xfrm>
          <a:prstGeom prst="rect">
            <a:avLst/>
          </a:prstGeom>
          <a:noFill/>
        </p:spPr>
        <p:txBody>
          <a:bodyPr wrap="square" rtlCol="0">
            <a:spAutoFit/>
          </a:bodyPr>
          <a:lstStyle/>
          <a:p>
            <a:pPr>
              <a:lnSpc>
                <a:spcPct val="150000"/>
              </a:lnSpc>
            </a:pPr>
            <a:r>
              <a:rPr lang="en-US" altLang="zh-CN" sz="1500" b="1">
                <a:latin typeface="微软雅黑" panose="020B0503020204020204" charset="-122"/>
                <a:ea typeface="微软雅黑" panose="020B0503020204020204" charset="-122"/>
                <a:cs typeface="微软雅黑" panose="020B0503020204020204" charset="-122"/>
              </a:rPr>
              <a:t>2.13.3 </a:t>
            </a:r>
            <a:r>
              <a:rPr lang="zh-CN" altLang="en-US" sz="1500" b="1">
                <a:latin typeface="微软雅黑" panose="020B0503020204020204" charset="-122"/>
                <a:ea typeface="微软雅黑" panose="020B0503020204020204" charset="-122"/>
                <a:cs typeface="微软雅黑" panose="020B0503020204020204" charset="-122"/>
              </a:rPr>
              <a:t>金属离子</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72200" y="3797115"/>
            <a:ext cx="2084070" cy="460375"/>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2.13 </a:t>
            </a:r>
            <a:r>
              <a:rPr lang="zh-CN" altLang="en-US" sz="1050">
                <a:latin typeface="微软雅黑" panose="020B0503020204020204" charset="-122"/>
                <a:ea typeface="微软雅黑" panose="020B0503020204020204" charset="-122"/>
                <a:cs typeface="微软雅黑" panose="020B0503020204020204" charset="-122"/>
              </a:rPr>
              <a:t>聚合速率与引发剂的关系</a:t>
            </a:r>
            <a:r>
              <a:rPr lang="en-US" altLang="zh-CN" sz="1350"/>
              <a:t> </a:t>
            </a:r>
            <a:r>
              <a:rPr lang="zh-CN" altLang="en-US" sz="1350"/>
              <a:t> </a:t>
            </a:r>
            <a:endParaRPr lang="zh-CN" altLang="en-US" sz="1350"/>
          </a:p>
        </p:txBody>
      </p:sp>
      <p:pic>
        <p:nvPicPr>
          <p:cNvPr id="10" name="图片 9"/>
          <p:cNvPicPr>
            <a:picLocks noChangeAspect="1"/>
          </p:cNvPicPr>
          <p:nvPr/>
        </p:nvPicPr>
        <p:blipFill>
          <a:blip r:embed="rId1"/>
          <a:stretch>
            <a:fillRect/>
          </a:stretch>
        </p:blipFill>
        <p:spPr>
          <a:xfrm>
            <a:off x="5755481" y="1726856"/>
            <a:ext cx="2835000" cy="1774914"/>
          </a:xfrm>
          <a:prstGeom prst="rect">
            <a:avLst/>
          </a:prstGeom>
        </p:spPr>
      </p:pic>
      <p:sp>
        <p:nvSpPr>
          <p:cNvPr id="44" name="文本框 43"/>
          <p:cNvSpPr txBox="1"/>
          <p:nvPr/>
        </p:nvSpPr>
        <p:spPr>
          <a:xfrm>
            <a:off x="990124" y="1291564"/>
            <a:ext cx="4008120" cy="2999740"/>
          </a:xfrm>
          <a:prstGeom prst="rect">
            <a:avLst/>
          </a:prstGeom>
          <a:noFill/>
        </p:spPr>
        <p:txBody>
          <a:bodyPr wrap="square" rtlCol="0" anchor="t">
            <a:spAutoFit/>
          </a:bodyPr>
          <a:lstStyle/>
          <a:p>
            <a:pPr marL="285750" indent="-285750">
              <a:lnSpc>
                <a:spcPct val="200000"/>
              </a:lnSpc>
              <a:buFont typeface="Wingdings" panose="05000000000000000000" charset="0"/>
              <a:buChar char="Ø"/>
            </a:pPr>
            <a:r>
              <a:rPr lang="zh-CN" altLang="en-US" sz="1350">
                <a:sym typeface="+mn-ea"/>
              </a:rPr>
              <a:t>在</a:t>
            </a:r>
            <a:r>
              <a:rPr lang="zh-CN" altLang="en-US" sz="1350">
                <a:solidFill>
                  <a:srgbClr val="FF0000"/>
                </a:solidFill>
                <a:sym typeface="+mn-ea"/>
              </a:rPr>
              <a:t>较低的温度</a:t>
            </a:r>
            <a:r>
              <a:rPr lang="zh-CN" altLang="en-US" sz="1350">
                <a:sym typeface="+mn-ea"/>
              </a:rPr>
              <a:t>和</a:t>
            </a:r>
            <a:r>
              <a:rPr lang="zh-CN" altLang="en-US" sz="1350">
                <a:solidFill>
                  <a:srgbClr val="FF0000"/>
                </a:solidFill>
                <a:sym typeface="+mn-ea"/>
              </a:rPr>
              <a:t>没有引发剂</a:t>
            </a:r>
            <a:r>
              <a:rPr lang="zh-CN" altLang="en-US" sz="1350">
                <a:sym typeface="+mn-ea"/>
              </a:rPr>
              <a:t>的作用，聚合的速度极慢，且聚合产物大多是分子量较小的</a:t>
            </a:r>
            <a:r>
              <a:rPr lang="zh-CN" altLang="en-US" sz="1350">
                <a:solidFill>
                  <a:srgbClr val="FF0000"/>
                </a:solidFill>
                <a:sym typeface="+mn-ea"/>
              </a:rPr>
              <a:t>丁二烯二聚物。</a:t>
            </a:r>
            <a:endParaRPr lang="zh-CN" altLang="en-US" sz="1350">
              <a:sym typeface="+mn-ea"/>
            </a:endParaRPr>
          </a:p>
          <a:p>
            <a:pPr marL="285750" indent="-285750">
              <a:lnSpc>
                <a:spcPct val="200000"/>
              </a:lnSpc>
              <a:buFont typeface="Wingdings" panose="05000000000000000000" charset="0"/>
              <a:buChar char="Ø"/>
            </a:pPr>
            <a:r>
              <a:rPr lang="zh-CN" altLang="en-US" sz="1350">
                <a:sym typeface="+mn-ea"/>
              </a:rPr>
              <a:t>在</a:t>
            </a:r>
            <a:r>
              <a:rPr lang="zh-CN" altLang="en-US" sz="1350">
                <a:solidFill>
                  <a:srgbClr val="FF0000"/>
                </a:solidFill>
                <a:sym typeface="+mn-ea"/>
              </a:rPr>
              <a:t>引发剂</a:t>
            </a:r>
            <a:r>
              <a:rPr lang="zh-CN" altLang="en-US" sz="1350">
                <a:sym typeface="+mn-ea"/>
              </a:rPr>
              <a:t>作用下，</a:t>
            </a:r>
            <a:r>
              <a:rPr lang="zh-CN" altLang="en-US" sz="1350">
                <a:solidFill>
                  <a:srgbClr val="FF0000"/>
                </a:solidFill>
                <a:sym typeface="+mn-ea"/>
              </a:rPr>
              <a:t>操作温度足够高</a:t>
            </a:r>
            <a:r>
              <a:rPr lang="zh-CN" altLang="en-US" sz="1350">
                <a:sym typeface="+mn-ea"/>
              </a:rPr>
              <a:t>，就能激活1,3-丁二烯取代基，使其按自由基聚合的方式形成端基聚合物，如图</a:t>
            </a:r>
            <a:r>
              <a:rPr lang="en-US" altLang="zh-CN" sz="1350">
                <a:sym typeface="+mn-ea"/>
              </a:rPr>
              <a:t>2.13</a:t>
            </a:r>
            <a:r>
              <a:rPr lang="zh-CN" altLang="en-US" sz="1350">
                <a:sym typeface="+mn-ea"/>
              </a:rPr>
              <a:t>所示，有引发剂存在的条件下聚合速率明显增加。</a:t>
            </a:r>
            <a:endParaRPr lang="zh-CN" altLang="en-US" sz="1350">
              <a:sym typeface="+mn-ea"/>
            </a:endParaRPr>
          </a:p>
        </p:txBody>
      </p:sp>
      <p:sp>
        <p:nvSpPr>
          <p:cNvPr id="3" name="文本框 2"/>
          <p:cNvSpPr txBox="1"/>
          <p:nvPr/>
        </p:nvSpPr>
        <p:spPr>
          <a:xfrm>
            <a:off x="932498" y="660056"/>
            <a:ext cx="2844165" cy="437515"/>
          </a:xfrm>
          <a:prstGeom prst="rect">
            <a:avLst/>
          </a:prstGeom>
          <a:noFill/>
        </p:spPr>
        <p:txBody>
          <a:bodyPr wrap="square" rtlCol="0">
            <a:spAutoFit/>
          </a:bodyPr>
          <a:lstStyle/>
          <a:p>
            <a:pPr>
              <a:lnSpc>
                <a:spcPct val="150000"/>
              </a:lnSpc>
            </a:pPr>
            <a:r>
              <a:rPr lang="en-US" altLang="zh-CN" sz="1500" b="1">
                <a:latin typeface="微软雅黑" panose="020B0503020204020204" charset="-122"/>
                <a:ea typeface="微软雅黑" panose="020B0503020204020204" charset="-122"/>
                <a:cs typeface="微软雅黑" panose="020B0503020204020204" charset="-122"/>
              </a:rPr>
              <a:t>2.13.3 </a:t>
            </a:r>
            <a:r>
              <a:rPr lang="zh-CN" altLang="en-US" sz="1500" b="1">
                <a:latin typeface="微软雅黑" panose="020B0503020204020204" charset="-122"/>
                <a:ea typeface="微软雅黑" panose="020B0503020204020204" charset="-122"/>
                <a:cs typeface="微软雅黑" panose="020B0503020204020204" charset="-122"/>
              </a:rPr>
              <a:t>金属离子</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t="84767"/>
          <a:stretch>
            <a:fillRect/>
          </a:stretch>
        </p:blipFill>
        <p:spPr>
          <a:xfrm>
            <a:off x="767239" y="3325627"/>
            <a:ext cx="8100000" cy="552650"/>
          </a:xfrm>
          <a:prstGeom prst="rect">
            <a:avLst/>
          </a:prstGeom>
        </p:spPr>
      </p:pic>
      <p:grpSp>
        <p:nvGrpSpPr>
          <p:cNvPr id="43" name="组合 42"/>
          <p:cNvGrpSpPr/>
          <p:nvPr/>
        </p:nvGrpSpPr>
        <p:grpSpPr>
          <a:xfrm>
            <a:off x="1360646" y="730541"/>
            <a:ext cx="6308408" cy="1454468"/>
            <a:chOff x="2443" y="6256"/>
            <a:chExt cx="13246" cy="3054"/>
          </a:xfrm>
        </p:grpSpPr>
        <p:sp>
          <p:nvSpPr>
            <p:cNvPr id="37" name="流程图: 过程 36"/>
            <p:cNvSpPr/>
            <p:nvPr/>
          </p:nvSpPr>
          <p:spPr>
            <a:xfrm>
              <a:off x="10288" y="7390"/>
              <a:ext cx="1417" cy="111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grpSp>
          <p:nvGrpSpPr>
            <p:cNvPr id="31" name="组合 30"/>
            <p:cNvGrpSpPr/>
            <p:nvPr/>
          </p:nvGrpSpPr>
          <p:grpSpPr>
            <a:xfrm>
              <a:off x="2443" y="6313"/>
              <a:ext cx="13246" cy="2406"/>
              <a:chOff x="-831" y="3338"/>
              <a:chExt cx="13246" cy="2406"/>
            </a:xfrm>
          </p:grpSpPr>
          <p:sp>
            <p:nvSpPr>
              <p:cNvPr id="13" name="文本框 12"/>
              <p:cNvSpPr txBox="1"/>
              <p:nvPr/>
            </p:nvSpPr>
            <p:spPr>
              <a:xfrm>
                <a:off x="-831" y="3389"/>
                <a:ext cx="2291" cy="1355"/>
              </a:xfrm>
              <a:prstGeom prst="rect">
                <a:avLst/>
              </a:prstGeom>
              <a:noFill/>
            </p:spPr>
            <p:txBody>
              <a:bodyPr wrap="square" rtlCol="0">
                <a:spAutoFit/>
              </a:bodyPr>
              <a:lstStyle/>
              <a:p>
                <a:pPr algn="ctr"/>
                <a:r>
                  <a:rPr lang="zh-CN" altLang="en-US" sz="1200"/>
                  <a:t>铁锈对端基聚合物的影响</a:t>
                </a:r>
                <a:endParaRPr lang="zh-CN" altLang="en-US" sz="1200"/>
              </a:p>
            </p:txBody>
          </p:sp>
          <p:sp>
            <p:nvSpPr>
              <p:cNvPr id="14" name="文本框 13"/>
              <p:cNvSpPr txBox="1"/>
              <p:nvPr/>
            </p:nvSpPr>
            <p:spPr>
              <a:xfrm>
                <a:off x="1939" y="3338"/>
                <a:ext cx="2266" cy="1064"/>
              </a:xfrm>
              <a:prstGeom prst="rect">
                <a:avLst/>
              </a:prstGeom>
              <a:noFill/>
            </p:spPr>
            <p:txBody>
              <a:bodyPr wrap="square" rtlCol="0">
                <a:spAutoFit/>
              </a:bodyPr>
              <a:lstStyle/>
              <a:p>
                <a:pPr indent="0" algn="ctr">
                  <a:lnSpc>
                    <a:spcPct val="150000"/>
                  </a:lnSpc>
                  <a:buFont typeface="+mj-ea"/>
                  <a:buNone/>
                </a:pPr>
                <a:r>
                  <a:rPr lang="zh-CN" altLang="en-US" sz="900"/>
                  <a:t>铁锈加快过氧化物生成速率</a:t>
                </a:r>
                <a:endParaRPr lang="zh-CN" altLang="en-US" sz="900"/>
              </a:p>
            </p:txBody>
          </p:sp>
          <p:cxnSp>
            <p:nvCxnSpPr>
              <p:cNvPr id="16" name="直接箭头连接符 15"/>
              <p:cNvCxnSpPr/>
              <p:nvPr/>
            </p:nvCxnSpPr>
            <p:spPr>
              <a:xfrm>
                <a:off x="1370" y="3897"/>
                <a:ext cx="2835"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05" y="3607"/>
                <a:ext cx="1638" cy="967"/>
              </a:xfrm>
              <a:prstGeom prst="rect">
                <a:avLst/>
              </a:prstGeom>
              <a:noFill/>
            </p:spPr>
            <p:txBody>
              <a:bodyPr wrap="square" rtlCol="0">
                <a:spAutoFit/>
              </a:bodyPr>
              <a:lstStyle/>
              <a:p>
                <a:r>
                  <a:rPr lang="zh-CN" altLang="en-US" sz="1200"/>
                  <a:t>过氧化物</a:t>
                </a:r>
                <a:endParaRPr lang="zh-CN" altLang="en-US" sz="1200"/>
              </a:p>
            </p:txBody>
          </p:sp>
          <p:cxnSp>
            <p:nvCxnSpPr>
              <p:cNvPr id="18" name="直接箭头连接符 17"/>
              <p:cNvCxnSpPr/>
              <p:nvPr/>
            </p:nvCxnSpPr>
            <p:spPr>
              <a:xfrm>
                <a:off x="8988" y="3872"/>
                <a:ext cx="1417"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988" y="3338"/>
                <a:ext cx="1461" cy="1064"/>
              </a:xfrm>
              <a:prstGeom prst="rect">
                <a:avLst/>
              </a:prstGeom>
              <a:noFill/>
            </p:spPr>
            <p:txBody>
              <a:bodyPr wrap="square" rtlCol="0">
                <a:spAutoFit/>
              </a:bodyPr>
              <a:lstStyle/>
              <a:p>
                <a:pPr algn="ctr">
                  <a:lnSpc>
                    <a:spcPct val="150000"/>
                  </a:lnSpc>
                </a:pPr>
                <a:r>
                  <a:rPr lang="en-US" altLang="zh-CN" sz="900">
                    <a:latin typeface="微软雅黑" panose="020B0503020204020204" charset="-122"/>
                    <a:ea typeface="微软雅黑" panose="020B0503020204020204" charset="-122"/>
                    <a:cs typeface="微软雅黑" panose="020B0503020204020204" charset="-122"/>
                  </a:rPr>
                  <a:t>Fe</a:t>
                </a:r>
                <a:r>
                  <a:rPr lang="en-US" altLang="zh-CN" sz="900" baseline="30000">
                    <a:latin typeface="微软雅黑" panose="020B0503020204020204" charset="-122"/>
                    <a:ea typeface="微软雅黑" panose="020B0503020204020204" charset="-122"/>
                    <a:cs typeface="微软雅黑" panose="020B0503020204020204" charset="-122"/>
                  </a:rPr>
                  <a:t>2+</a:t>
                </a:r>
                <a:r>
                  <a:rPr lang="zh-CN" altLang="en-US" sz="900">
                    <a:latin typeface="微软雅黑" panose="020B0503020204020204" charset="-122"/>
                    <a:ea typeface="微软雅黑" panose="020B0503020204020204" charset="-122"/>
                    <a:cs typeface="微软雅黑" panose="020B0503020204020204" charset="-122"/>
                  </a:rPr>
                  <a:t>和水促进分解</a:t>
                </a:r>
                <a:endParaRPr lang="zh-CN" altLang="en-US" sz="900">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10449" y="3569"/>
                <a:ext cx="1966" cy="967"/>
              </a:xfrm>
              <a:prstGeom prst="rect">
                <a:avLst/>
              </a:prstGeom>
              <a:noFill/>
            </p:spPr>
            <p:txBody>
              <a:bodyPr wrap="square" rtlCol="0">
                <a:spAutoFit/>
              </a:bodyPr>
              <a:lstStyle/>
              <a:p>
                <a:pPr algn="ctr"/>
                <a:r>
                  <a:rPr lang="zh-CN" altLang="en-US" sz="1200"/>
                  <a:t>活性自由基</a:t>
                </a:r>
                <a:endParaRPr lang="zh-CN" altLang="en-US" sz="1200"/>
              </a:p>
            </p:txBody>
          </p:sp>
          <p:sp>
            <p:nvSpPr>
              <p:cNvPr id="25" name="文本框 24"/>
              <p:cNvSpPr txBox="1"/>
              <p:nvPr/>
            </p:nvSpPr>
            <p:spPr>
              <a:xfrm>
                <a:off x="6888" y="4511"/>
                <a:ext cx="1668" cy="967"/>
              </a:xfrm>
              <a:prstGeom prst="rect">
                <a:avLst/>
              </a:prstGeom>
              <a:noFill/>
            </p:spPr>
            <p:txBody>
              <a:bodyPr wrap="square" rtlCol="0">
                <a:spAutoFit/>
              </a:bodyPr>
              <a:lstStyle/>
              <a:p>
                <a:pPr algn="ctr"/>
                <a:r>
                  <a:rPr lang="zh-CN" altLang="en-US" sz="1200"/>
                  <a:t>端基聚合物</a:t>
                </a:r>
                <a:endParaRPr lang="zh-CN" altLang="en-US" sz="1200"/>
              </a:p>
            </p:txBody>
          </p:sp>
          <p:sp>
            <p:nvSpPr>
              <p:cNvPr id="27" name="文本框 26"/>
              <p:cNvSpPr txBox="1"/>
              <p:nvPr/>
            </p:nvSpPr>
            <p:spPr>
              <a:xfrm>
                <a:off x="3625" y="4511"/>
                <a:ext cx="2009" cy="483"/>
              </a:xfrm>
              <a:prstGeom prst="rect">
                <a:avLst/>
              </a:prstGeom>
              <a:noFill/>
            </p:spPr>
            <p:txBody>
              <a:bodyPr wrap="square" rtlCol="0">
                <a:spAutoFit/>
              </a:bodyPr>
              <a:lstStyle/>
              <a:p>
                <a:pPr algn="ctr"/>
                <a:r>
                  <a:rPr lang="en-US" altLang="zh-CN" sz="900">
                    <a:latin typeface="微软雅黑" panose="020B0503020204020204" charset="-122"/>
                    <a:ea typeface="微软雅黑" panose="020B0503020204020204" charset="-122"/>
                    <a:cs typeface="微软雅黑" panose="020B0503020204020204" charset="-122"/>
                  </a:rPr>
                  <a:t>Fe</a:t>
                </a:r>
                <a:r>
                  <a:rPr lang="en-US" altLang="zh-CN" sz="900" baseline="30000">
                    <a:latin typeface="微软雅黑" panose="020B0503020204020204" charset="-122"/>
                    <a:ea typeface="微软雅黑" panose="020B0503020204020204" charset="-122"/>
                    <a:cs typeface="微软雅黑" panose="020B0503020204020204" charset="-122"/>
                  </a:rPr>
                  <a:t>3+</a:t>
                </a:r>
                <a:r>
                  <a:rPr lang="zh-CN" altLang="en-US" sz="900">
                    <a:latin typeface="微软雅黑" panose="020B0503020204020204" charset="-122"/>
                    <a:ea typeface="微软雅黑" panose="020B0503020204020204" charset="-122"/>
                    <a:cs typeface="微软雅黑" panose="020B0503020204020204" charset="-122"/>
                  </a:rPr>
                  <a:t>活性中心</a:t>
                </a:r>
                <a:endParaRPr lang="zh-CN" altLang="en-US" sz="900">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nvSpPr>
            <p:spPr>
              <a:xfrm>
                <a:off x="3311" y="4971"/>
                <a:ext cx="2638" cy="773"/>
              </a:xfrm>
              <a:prstGeom prst="rect">
                <a:avLst/>
              </a:prstGeom>
              <a:noFill/>
            </p:spPr>
            <p:txBody>
              <a:bodyPr wrap="square" rtlCol="0" anchor="t">
                <a:spAutoFit/>
              </a:bodyPr>
              <a:lstStyle/>
              <a:p>
                <a:pPr algn="ctr"/>
                <a:r>
                  <a:rPr lang="zh-CN" altLang="en-US" sz="900">
                    <a:latin typeface="微软雅黑" panose="020B0503020204020204" charset="-122"/>
                    <a:ea typeface="微软雅黑" panose="020B0503020204020204" charset="-122"/>
                    <a:cs typeface="微软雅黑" panose="020B0503020204020204" charset="-122"/>
                    <a:sym typeface="+mn-ea"/>
                  </a:rPr>
                  <a:t>削弱丁二烯双键键能促进聚合反应</a:t>
                </a:r>
                <a:endParaRPr lang="zh-CN" altLang="en-US" sz="900">
                  <a:latin typeface="微软雅黑" panose="020B0503020204020204" charset="-122"/>
                  <a:ea typeface="微软雅黑" panose="020B0503020204020204" charset="-122"/>
                  <a:cs typeface="微软雅黑" panose="020B0503020204020204" charset="-122"/>
                  <a:sym typeface="+mn-ea"/>
                </a:endParaRPr>
              </a:p>
            </p:txBody>
          </p:sp>
          <p:cxnSp>
            <p:nvCxnSpPr>
              <p:cNvPr id="29" name="肘形连接符 28"/>
              <p:cNvCxnSpPr>
                <a:stCxn id="22" idx="2"/>
                <a:endCxn id="25" idx="3"/>
              </p:cNvCxnSpPr>
              <p:nvPr/>
            </p:nvCxnSpPr>
            <p:spPr>
              <a:xfrm rot="5400000">
                <a:off x="9765" y="3326"/>
                <a:ext cx="460" cy="2877"/>
              </a:xfrm>
              <a:prstGeom prst="bentConnector2">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a:off x="2413" y="3897"/>
                <a:ext cx="4476" cy="1077"/>
              </a:xfrm>
              <a:prstGeom prst="bentConnector3">
                <a:avLst>
                  <a:gd name="adj1" fmla="val 134"/>
                </a:avLst>
              </a:prstGeom>
              <a:ln w="12700">
                <a:tailEnd type="triangle" w="med" len="lg"/>
              </a:ln>
            </p:spPr>
            <p:style>
              <a:lnRef idx="1">
                <a:schemeClr val="dk1"/>
              </a:lnRef>
              <a:fillRef idx="0">
                <a:schemeClr val="dk1"/>
              </a:fillRef>
              <a:effectRef idx="0">
                <a:schemeClr val="dk1"/>
              </a:effectRef>
              <a:fontRef idx="minor">
                <a:schemeClr val="tx1"/>
              </a:fontRef>
            </p:style>
          </p:cxnSp>
        </p:grpSp>
        <p:sp>
          <p:nvSpPr>
            <p:cNvPr id="32" name="文本框 31"/>
            <p:cNvSpPr txBox="1"/>
            <p:nvPr/>
          </p:nvSpPr>
          <p:spPr>
            <a:xfrm>
              <a:off x="8372" y="8682"/>
              <a:ext cx="536" cy="628"/>
            </a:xfrm>
            <a:prstGeom prst="rect">
              <a:avLst/>
            </a:prstGeom>
            <a:noFill/>
          </p:spPr>
          <p:txBody>
            <a:bodyPr wrap="square" rtlCol="0">
              <a:spAutoFit/>
            </a:bodyPr>
            <a:lstStyle/>
            <a:p>
              <a:pPr marL="342900" indent="-342900">
                <a:buFont typeface="+mj-ea"/>
                <a:buAutoNum type="circleNumDbPlain"/>
              </a:pPr>
              <a:endParaRPr lang="zh-CN" altLang="en-US" sz="1350"/>
            </a:p>
          </p:txBody>
        </p:sp>
        <p:sp>
          <p:nvSpPr>
            <p:cNvPr id="39" name="文本框 38"/>
            <p:cNvSpPr txBox="1"/>
            <p:nvPr/>
          </p:nvSpPr>
          <p:spPr>
            <a:xfrm>
              <a:off x="4734" y="6256"/>
              <a:ext cx="648" cy="628"/>
            </a:xfrm>
            <a:prstGeom prst="rect">
              <a:avLst/>
            </a:prstGeom>
            <a:noFill/>
          </p:spPr>
          <p:txBody>
            <a:bodyPr wrap="square" rtlCol="0" anchor="t">
              <a:spAutoFit/>
            </a:bodyPr>
            <a:lstStyle/>
            <a:p>
              <a:r>
                <a:rPr lang="zh-CN" altLang="en-US" sz="1350">
                  <a:solidFill>
                    <a:srgbClr val="FF0000"/>
                  </a:solidFill>
                  <a:latin typeface="Calibri" charset="0"/>
                </a:rPr>
                <a:t>①</a:t>
              </a:r>
              <a:endParaRPr lang="zh-CN" altLang="en-US" sz="1350">
                <a:solidFill>
                  <a:srgbClr val="FF0000"/>
                </a:solidFill>
                <a:latin typeface="Calibri" charset="0"/>
              </a:endParaRPr>
            </a:p>
          </p:txBody>
        </p:sp>
        <p:sp>
          <p:nvSpPr>
            <p:cNvPr id="40" name="文本框 39"/>
            <p:cNvSpPr txBox="1"/>
            <p:nvPr/>
          </p:nvSpPr>
          <p:spPr>
            <a:xfrm>
              <a:off x="5937" y="7366"/>
              <a:ext cx="744" cy="628"/>
            </a:xfrm>
            <a:prstGeom prst="rect">
              <a:avLst/>
            </a:prstGeom>
            <a:noFill/>
          </p:spPr>
          <p:txBody>
            <a:bodyPr wrap="none" rtlCol="0" anchor="t">
              <a:spAutoFit/>
            </a:bodyPr>
            <a:lstStyle/>
            <a:p>
              <a:r>
                <a:rPr lang="zh-CN" altLang="en-US" sz="1350">
                  <a:solidFill>
                    <a:srgbClr val="FF0000"/>
                  </a:solidFill>
                  <a:latin typeface="Calibri" charset="0"/>
                </a:rPr>
                <a:t>②</a:t>
              </a:r>
              <a:endParaRPr lang="zh-CN" altLang="en-US" sz="1350">
                <a:solidFill>
                  <a:srgbClr val="FF0000"/>
                </a:solidFill>
                <a:latin typeface="Calibri" charset="0"/>
              </a:endParaRPr>
            </a:p>
          </p:txBody>
        </p:sp>
        <p:sp>
          <p:nvSpPr>
            <p:cNvPr id="41" name="文本框 40"/>
            <p:cNvSpPr txBox="1"/>
            <p:nvPr/>
          </p:nvSpPr>
          <p:spPr>
            <a:xfrm>
              <a:off x="10534" y="6328"/>
              <a:ext cx="1728" cy="967"/>
            </a:xfrm>
            <a:prstGeom prst="rect">
              <a:avLst/>
            </a:prstGeom>
            <a:noFill/>
          </p:spPr>
          <p:txBody>
            <a:bodyPr wrap="square" rtlCol="0">
              <a:spAutoFit/>
            </a:bodyPr>
            <a:lstStyle/>
            <a:p>
              <a:pPr algn="ctr"/>
              <a:r>
                <a:rPr lang="zh-CN" altLang="en-US" sz="1200"/>
                <a:t>过氧化自聚物</a:t>
              </a:r>
              <a:endParaRPr lang="zh-CN" altLang="en-US" sz="1200"/>
            </a:p>
          </p:txBody>
        </p:sp>
        <p:cxnSp>
          <p:nvCxnSpPr>
            <p:cNvPr id="42" name="直接箭头连接符 41"/>
            <p:cNvCxnSpPr>
              <a:stCxn id="17" idx="3"/>
            </p:cNvCxnSpPr>
            <p:nvPr/>
          </p:nvCxnSpPr>
          <p:spPr>
            <a:xfrm flipV="1">
              <a:off x="9118" y="7067"/>
              <a:ext cx="1417"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2498" y="2162149"/>
            <a:ext cx="7769543" cy="1106805"/>
          </a:xfrm>
          <a:prstGeom prst="rect">
            <a:avLst/>
          </a:prstGeom>
          <a:noFill/>
        </p:spPr>
        <p:txBody>
          <a:bodyPr wrap="square" rtlCol="0">
            <a:spAutoFit/>
          </a:bodyPr>
          <a:lstStyle/>
          <a:p>
            <a:pPr marL="285750" indent="-285750">
              <a:buFont typeface="Wingdings" panose="05000000000000000000" charset="0"/>
              <a:buChar char="Ø"/>
            </a:pPr>
            <a:r>
              <a:rPr lang="zh-CN" altLang="en-US" sz="1200">
                <a:latin typeface="微软雅黑" panose="020B0503020204020204" charset="-122"/>
                <a:ea typeface="微软雅黑" panose="020B0503020204020204" charset="-122"/>
                <a:cs typeface="微软雅黑" panose="020B0503020204020204" charset="-122"/>
              </a:rPr>
              <a:t>铁锈（</a:t>
            </a:r>
            <a:r>
              <a:rPr lang="en-US" altLang="zh-CN" sz="1200">
                <a:latin typeface="微软雅黑" panose="020B0503020204020204" charset="-122"/>
                <a:ea typeface="微软雅黑" panose="020B0503020204020204" charset="-122"/>
                <a:cs typeface="微软雅黑" panose="020B0503020204020204" charset="-122"/>
              </a:rPr>
              <a:t>Fe</a:t>
            </a:r>
            <a:r>
              <a:rPr lang="en-US" altLang="zh-CN" sz="1200" baseline="-25000">
                <a:latin typeface="微软雅黑" panose="020B0503020204020204" charset="-122"/>
                <a:ea typeface="微软雅黑" panose="020B0503020204020204" charset="-122"/>
                <a:cs typeface="微软雅黑" panose="020B0503020204020204" charset="-122"/>
              </a:rPr>
              <a:t>2</a:t>
            </a:r>
            <a:r>
              <a:rPr lang="en-US" altLang="zh-CN" sz="1200">
                <a:latin typeface="微软雅黑" panose="020B0503020204020204" charset="-122"/>
                <a:ea typeface="微软雅黑" panose="020B0503020204020204" charset="-122"/>
                <a:cs typeface="微软雅黑" panose="020B0503020204020204" charset="-122"/>
              </a:rPr>
              <a:t>O</a:t>
            </a:r>
            <a:r>
              <a:rPr lang="en-US" altLang="zh-CN" sz="1200" baseline="-25000">
                <a:latin typeface="微软雅黑" panose="020B0503020204020204" charset="-122"/>
                <a:ea typeface="微软雅黑" panose="020B0503020204020204" charset="-122"/>
                <a:cs typeface="微软雅黑" panose="020B0503020204020204" charset="-122"/>
              </a:rPr>
              <a:t>3</a:t>
            </a:r>
            <a:r>
              <a:rPr lang="zh-CN" altLang="en-US" sz="1200">
                <a:latin typeface="微软雅黑" panose="020B0503020204020204" charset="-122"/>
                <a:ea typeface="微软雅黑" panose="020B0503020204020204" charset="-122"/>
                <a:cs typeface="微软雅黑" panose="020B0503020204020204" charset="-122"/>
              </a:rPr>
              <a:t>）促进端基聚合物生成分为两方面：</a:t>
            </a:r>
            <a:endParaRPr lang="zh-CN" altLang="en-US" sz="1200">
              <a:latin typeface="微软雅黑" panose="020B0503020204020204" charset="-122"/>
              <a:ea typeface="微软雅黑" panose="020B0503020204020204" charset="-122"/>
              <a:cs typeface="微软雅黑" panose="020B0503020204020204" charset="-122"/>
            </a:endParaRPr>
          </a:p>
          <a:p>
            <a:pPr marL="284480" algn="just" fontAlgn="auto">
              <a:lnSpc>
                <a:spcPct val="150000"/>
              </a:lnSpc>
            </a:pPr>
            <a:r>
              <a:rPr lang="en-US" altLang="zh-CN" sz="1200">
                <a:latin typeface="微软雅黑" panose="020B0503020204020204" charset="-122"/>
                <a:ea typeface="微软雅黑" panose="020B0503020204020204" charset="-122"/>
                <a:cs typeface="微软雅黑" panose="020B0503020204020204" charset="-122"/>
              </a:rPr>
              <a:t>1</a:t>
            </a:r>
            <a:r>
              <a:rPr lang="zh-CN"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sym typeface="+mn-ea"/>
              </a:rPr>
              <a:t>Fe</a:t>
            </a:r>
            <a:r>
              <a:rPr lang="en-US" altLang="zh-CN" sz="1200" baseline="30000">
                <a:latin typeface="微软雅黑" panose="020B0503020204020204" charset="-122"/>
                <a:ea typeface="微软雅黑" panose="020B0503020204020204" charset="-122"/>
                <a:cs typeface="微软雅黑" panose="020B0503020204020204" charset="-122"/>
                <a:sym typeface="+mn-ea"/>
              </a:rPr>
              <a:t>3+</a:t>
            </a:r>
            <a:r>
              <a:rPr lang="zh-CN" altLang="en-US" sz="1200">
                <a:latin typeface="微软雅黑" panose="020B0503020204020204" charset="-122"/>
                <a:ea typeface="微软雅黑" panose="020B0503020204020204" charset="-122"/>
                <a:cs typeface="微软雅黑" panose="020B0503020204020204" charset="-122"/>
                <a:sym typeface="+mn-ea"/>
              </a:rPr>
              <a:t>在端基聚合物生成的诱导期，可以加快丁二烯过氧化物生成速率，从而生成过氧化自聚物，最终产生活性自由基引发端基聚合</a:t>
            </a:r>
            <a:endParaRPr lang="zh-CN" altLang="en-US" sz="1200">
              <a:latin typeface="微软雅黑" panose="020B0503020204020204" charset="-122"/>
              <a:ea typeface="微软雅黑" panose="020B0503020204020204" charset="-122"/>
              <a:cs typeface="微软雅黑" panose="020B0503020204020204" charset="-122"/>
              <a:sym typeface="+mn-ea"/>
            </a:endParaRPr>
          </a:p>
          <a:p>
            <a:pPr marL="284480" algn="just" fontAlgn="auto">
              <a:lnSpc>
                <a:spcPct val="150000"/>
              </a:lnSpc>
            </a:pPr>
            <a:r>
              <a:rPr lang="en-US" altLang="zh-CN" sz="1200">
                <a:latin typeface="微软雅黑" panose="020B0503020204020204" charset="-122"/>
                <a:ea typeface="微软雅黑" panose="020B0503020204020204" charset="-122"/>
                <a:cs typeface="微软雅黑" panose="020B0503020204020204" charset="-122"/>
                <a:sym typeface="+mn-ea"/>
              </a:rPr>
              <a:t>2</a:t>
            </a:r>
            <a:r>
              <a:rPr lang="zh-CN" altLang="en-US" sz="1200">
                <a:latin typeface="微软雅黑" panose="020B0503020204020204" charset="-122"/>
                <a:ea typeface="微软雅黑" panose="020B0503020204020204" charset="-122"/>
                <a:cs typeface="微软雅黑" panose="020B0503020204020204" charset="-122"/>
                <a:sym typeface="+mn-ea"/>
              </a:rPr>
              <a:t>、</a:t>
            </a:r>
            <a:r>
              <a:rPr lang="en-US" altLang="zh-CN" sz="1200">
                <a:latin typeface="微软雅黑" panose="020B0503020204020204" charset="-122"/>
                <a:ea typeface="微软雅黑" panose="020B0503020204020204" charset="-122"/>
                <a:cs typeface="微软雅黑" panose="020B0503020204020204" charset="-122"/>
                <a:sym typeface="+mn-ea"/>
              </a:rPr>
              <a:t>Fe</a:t>
            </a:r>
            <a:r>
              <a:rPr lang="en-US" altLang="zh-CN" sz="1200" baseline="30000">
                <a:latin typeface="微软雅黑" panose="020B0503020204020204" charset="-122"/>
                <a:ea typeface="微软雅黑" panose="020B0503020204020204" charset="-122"/>
                <a:cs typeface="微软雅黑" panose="020B0503020204020204" charset="-122"/>
                <a:sym typeface="+mn-ea"/>
              </a:rPr>
              <a:t>3+</a:t>
            </a:r>
            <a:r>
              <a:rPr lang="zh-CN" altLang="en-US" sz="1200">
                <a:latin typeface="微软雅黑" panose="020B0503020204020204" charset="-122"/>
                <a:ea typeface="微软雅黑" panose="020B0503020204020204" charset="-122"/>
                <a:cs typeface="微软雅黑" panose="020B0503020204020204" charset="-122"/>
                <a:sym typeface="+mn-ea"/>
              </a:rPr>
              <a:t>在端基聚合链增长阶段，削弱丁二烯双键键能，使其更易断裂进行聚合</a:t>
            </a:r>
            <a:endParaRPr lang="zh-CN" altLang="en-US" sz="1200">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932498" y="3958087"/>
            <a:ext cx="7769543" cy="714375"/>
          </a:xfrm>
          <a:prstGeom prst="rect">
            <a:avLst/>
          </a:prstGeom>
          <a:noFill/>
        </p:spPr>
        <p:txBody>
          <a:bodyPr wrap="square" rtlCol="0">
            <a:spAutoFit/>
          </a:bodyPr>
          <a:lstStyle/>
          <a:p>
            <a:pPr marL="285750" indent="-285750" algn="just">
              <a:lnSpc>
                <a:spcPct val="150000"/>
              </a:lnSpc>
              <a:buFont typeface="Wingdings" panose="05000000000000000000" charset="0"/>
              <a:buChar char="Ø"/>
            </a:pPr>
            <a:r>
              <a:rPr lang="zh-CN" altLang="en-US" sz="1350">
                <a:sym typeface="+mn-ea"/>
              </a:rPr>
              <a:t>当系统中有Fe</a:t>
            </a:r>
            <a:r>
              <a:rPr lang="zh-CN" altLang="en-US" sz="1350" baseline="30000">
                <a:sym typeface="+mn-ea"/>
              </a:rPr>
              <a:t>2+</a:t>
            </a:r>
            <a:r>
              <a:rPr lang="zh-CN" altLang="en-US" sz="1350">
                <a:sym typeface="+mn-ea"/>
              </a:rPr>
              <a:t>和H</a:t>
            </a:r>
            <a:r>
              <a:rPr lang="zh-CN" altLang="en-US" sz="1350" baseline="-25000">
                <a:sym typeface="+mn-ea"/>
              </a:rPr>
              <a:t>2</a:t>
            </a:r>
            <a:r>
              <a:rPr lang="zh-CN" altLang="en-US" sz="1350">
                <a:sym typeface="+mn-ea"/>
              </a:rPr>
              <a:t>O存在的情况下，由于Fe</a:t>
            </a:r>
            <a:r>
              <a:rPr lang="zh-CN" altLang="en-US" sz="1350" baseline="30000">
                <a:sym typeface="+mn-ea"/>
              </a:rPr>
              <a:t>2+</a:t>
            </a:r>
            <a:r>
              <a:rPr lang="zh-CN" altLang="en-US" sz="1350">
                <a:sym typeface="+mn-ea"/>
              </a:rPr>
              <a:t>的还原性能，致使在低温下丁二烯过氧化自聚物也能发生催化分解，产生活性自由基，引发爆米花的产生。</a:t>
            </a:r>
            <a:endParaRPr lang="zh-CN" altLang="en-US" sz="135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498" y="1178692"/>
            <a:ext cx="3827145" cy="3415030"/>
          </a:xfrm>
          <a:prstGeom prst="rect">
            <a:avLst/>
          </a:prstGeom>
          <a:noFill/>
          <a:ln w="9525">
            <a:noFill/>
          </a:ln>
        </p:spPr>
        <p:txBody>
          <a:bodyPr wrap="square">
            <a:spAutoFit/>
          </a:bodyPr>
          <a:lstStyle/>
          <a:p>
            <a:pPr marL="285750" indent="-285750" algn="just">
              <a:lnSpc>
                <a:spcPct val="200000"/>
              </a:lnSpc>
              <a:buFont typeface="Wingdings" panose="05000000000000000000" charset="0"/>
              <a:buChar char="Ø"/>
            </a:pPr>
            <a:r>
              <a:rPr lang="zh-CN" sz="1350" b="0">
                <a:latin typeface="微软雅黑" panose="020B0503020204020204" charset="-122"/>
                <a:ea typeface="微软雅黑" panose="020B0503020204020204" charset="-122"/>
                <a:cs typeface="微软雅黑" panose="020B0503020204020204" charset="-122"/>
              </a:rPr>
              <a:t>丁二烯系统中有氧存在时，随着反应时间的延长，过氧化物生成量增多</a:t>
            </a:r>
            <a:endParaRPr lang="zh-CN" sz="1350" b="0">
              <a:latin typeface="微软雅黑" panose="020B0503020204020204" charset="-122"/>
              <a:ea typeface="微软雅黑" panose="020B0503020204020204" charset="-122"/>
              <a:cs typeface="微软雅黑" panose="020B0503020204020204" charset="-122"/>
            </a:endParaRPr>
          </a:p>
          <a:p>
            <a:pPr marL="285750" indent="-285750" algn="just">
              <a:lnSpc>
                <a:spcPct val="200000"/>
              </a:lnSpc>
              <a:buFont typeface="Wingdings" panose="05000000000000000000" charset="0"/>
              <a:buChar char="Ø"/>
            </a:pPr>
            <a:r>
              <a:rPr lang="zh-CN" sz="1350" b="0">
                <a:latin typeface="微软雅黑" panose="020B0503020204020204" charset="-122"/>
                <a:ea typeface="微软雅黑" panose="020B0503020204020204" charset="-122"/>
                <a:cs typeface="微软雅黑" panose="020B0503020204020204" charset="-122"/>
              </a:rPr>
              <a:t>容器的底部死角部位物料流动性差，容易造成过氧化物聚集，不易随物料带走，</a:t>
            </a:r>
            <a:r>
              <a:rPr lang="zh-CN" sz="1350" b="0">
                <a:solidFill>
                  <a:srgbClr val="FF0000"/>
                </a:solidFill>
                <a:latin typeface="微软雅黑" panose="020B0503020204020204" charset="-122"/>
                <a:ea typeface="微软雅黑" panose="020B0503020204020204" charset="-122"/>
                <a:cs typeface="微软雅黑" panose="020B0503020204020204" charset="-122"/>
              </a:rPr>
              <a:t>长期会形成“活性中心”</a:t>
            </a:r>
            <a:r>
              <a:rPr lang="zh-CN" sz="1350" b="0">
                <a:latin typeface="微软雅黑" panose="020B0503020204020204" charset="-122"/>
                <a:ea typeface="微软雅黑" panose="020B0503020204020204" charset="-122"/>
                <a:cs typeface="微软雅黑" panose="020B0503020204020204" charset="-122"/>
              </a:rPr>
              <a:t>，从而诱发</a:t>
            </a:r>
            <a:r>
              <a:rPr lang="zh-CN" sz="1350" b="0">
                <a:solidFill>
                  <a:srgbClr val="FF0000"/>
                </a:solidFill>
                <a:latin typeface="微软雅黑" panose="020B0503020204020204" charset="-122"/>
                <a:ea typeface="微软雅黑" panose="020B0503020204020204" charset="-122"/>
                <a:cs typeface="微软雅黑" panose="020B0503020204020204" charset="-122"/>
              </a:rPr>
              <a:t>丁二烯爆聚</a:t>
            </a:r>
            <a:endParaRPr lang="zh-CN" sz="1350" b="0">
              <a:solidFill>
                <a:srgbClr val="FF0000"/>
              </a:solidFill>
              <a:latin typeface="微软雅黑" panose="020B0503020204020204" charset="-122"/>
              <a:ea typeface="微软雅黑" panose="020B0503020204020204" charset="-122"/>
              <a:cs typeface="微软雅黑" panose="020B0503020204020204" charset="-122"/>
            </a:endParaRPr>
          </a:p>
          <a:p>
            <a:pPr marL="285750" indent="-285750" algn="just">
              <a:lnSpc>
                <a:spcPct val="200000"/>
              </a:lnSpc>
              <a:buFont typeface="Wingdings" panose="05000000000000000000" charset="0"/>
              <a:buChar char="Ø"/>
            </a:pPr>
            <a:r>
              <a:rPr lang="zh-CN" sz="1350" b="1">
                <a:solidFill>
                  <a:schemeClr val="tx1"/>
                </a:solidFill>
                <a:latin typeface="微软雅黑" panose="020B0503020204020204" charset="-122"/>
                <a:ea typeface="微软雅黑" panose="020B0503020204020204" charset="-122"/>
                <a:cs typeface="微软雅黑" panose="020B0503020204020204" charset="-122"/>
              </a:rPr>
              <a:t>结论：</a:t>
            </a:r>
            <a:r>
              <a:rPr lang="zh-CN" sz="1350" b="0">
                <a:solidFill>
                  <a:schemeClr val="tx1"/>
                </a:solidFill>
                <a:latin typeface="微软雅黑" panose="020B0503020204020204" charset="-122"/>
                <a:ea typeface="微软雅黑" panose="020B0503020204020204" charset="-122"/>
                <a:cs typeface="微软雅黑" panose="020B0503020204020204" charset="-122"/>
              </a:rPr>
              <a:t>如图</a:t>
            </a:r>
            <a:r>
              <a:rPr lang="en-US" altLang="zh-CN" sz="1350" b="0">
                <a:solidFill>
                  <a:schemeClr val="tx1"/>
                </a:solidFill>
                <a:latin typeface="微软雅黑" panose="020B0503020204020204" charset="-122"/>
                <a:ea typeface="微软雅黑" panose="020B0503020204020204" charset="-122"/>
                <a:cs typeface="微软雅黑" panose="020B0503020204020204" charset="-122"/>
              </a:rPr>
              <a:t>2.14</a:t>
            </a:r>
            <a:r>
              <a:rPr lang="zh-CN" altLang="en-US" sz="1350" b="0">
                <a:solidFill>
                  <a:schemeClr val="tx1"/>
                </a:solidFill>
                <a:latin typeface="微软雅黑" panose="020B0503020204020204" charset="-122"/>
                <a:ea typeface="微软雅黑" panose="020B0503020204020204" charset="-122"/>
                <a:cs typeface="微软雅黑" panose="020B0503020204020204" charset="-122"/>
              </a:rPr>
              <a:t>所示，随着储存时间的延长，增加了丁二烯静置反应的时间，丁二烯过氧化物的含量随时间增加</a:t>
            </a:r>
            <a:endParaRPr lang="zh-CN" altLang="en-US" sz="1350" b="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l="3037" t="2381" r="4254"/>
          <a:stretch>
            <a:fillRect/>
          </a:stretch>
        </p:blipFill>
        <p:spPr>
          <a:xfrm>
            <a:off x="4879181" y="1178692"/>
            <a:ext cx="3645000" cy="2786678"/>
          </a:xfrm>
          <a:prstGeom prst="rect">
            <a:avLst/>
          </a:prstGeom>
        </p:spPr>
      </p:pic>
      <p:sp>
        <p:nvSpPr>
          <p:cNvPr id="5" name="文本框 4"/>
          <p:cNvSpPr txBox="1"/>
          <p:nvPr/>
        </p:nvSpPr>
        <p:spPr>
          <a:xfrm>
            <a:off x="5612130" y="4049527"/>
            <a:ext cx="2551748" cy="252730"/>
          </a:xfrm>
          <a:prstGeom prst="rect">
            <a:avLst/>
          </a:prstGeom>
          <a:noFill/>
        </p:spPr>
        <p:txBody>
          <a:bodyPr wrap="square" rtlCol="0">
            <a:spAutoFit/>
          </a:bodyPr>
          <a:lstStyle/>
          <a:p>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2.14 </a:t>
            </a:r>
            <a:r>
              <a:rPr lang="zh-CN" altLang="en-US" sz="1050">
                <a:latin typeface="微软雅黑" panose="020B0503020204020204" charset="-122"/>
                <a:ea typeface="微软雅黑" panose="020B0503020204020204" charset="-122"/>
                <a:cs typeface="微软雅黑" panose="020B0503020204020204" charset="-122"/>
              </a:rPr>
              <a:t>储存时间对过氧化物含量的影响</a:t>
            </a:r>
            <a:endParaRPr lang="zh-CN" altLang="en-US" sz="1050">
              <a:latin typeface="微软雅黑" panose="020B0503020204020204" charset="-122"/>
              <a:ea typeface="微软雅黑" panose="020B0503020204020204" charset="-122"/>
              <a:cs typeface="微软雅黑" panose="020B0503020204020204" charset="-122"/>
            </a:endParaRPr>
          </a:p>
        </p:txBody>
      </p:sp>
      <p:sp>
        <p:nvSpPr>
          <p:cNvPr id="6" name="上箭头 5"/>
          <p:cNvSpPr/>
          <p:nvPr/>
        </p:nvSpPr>
        <p:spPr>
          <a:xfrm>
            <a:off x="6640830" y="1818296"/>
            <a:ext cx="121444" cy="36433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932498" y="660056"/>
            <a:ext cx="2844165" cy="437515"/>
          </a:xfrm>
          <a:prstGeom prst="rect">
            <a:avLst/>
          </a:prstGeom>
          <a:noFill/>
        </p:spPr>
        <p:txBody>
          <a:bodyPr wrap="square" rtlCol="0">
            <a:spAutoFit/>
          </a:bodyPr>
          <a:lstStyle/>
          <a:p>
            <a:pPr>
              <a:lnSpc>
                <a:spcPct val="150000"/>
              </a:lnSpc>
            </a:pPr>
            <a:r>
              <a:rPr lang="en-US" altLang="zh-CN" sz="1500" b="1">
                <a:latin typeface="微软雅黑" panose="020B0503020204020204" charset="-122"/>
                <a:ea typeface="微软雅黑" panose="020B0503020204020204" charset="-122"/>
                <a:cs typeface="微软雅黑" panose="020B0503020204020204" charset="-122"/>
              </a:rPr>
              <a:t>2.13.4 </a:t>
            </a:r>
            <a:r>
              <a:rPr lang="zh-CN" altLang="en-US" sz="1500" b="1">
                <a:latin typeface="微软雅黑" panose="020B0503020204020204" charset="-122"/>
                <a:ea typeface="微软雅黑" panose="020B0503020204020204" charset="-122"/>
                <a:cs typeface="微软雅黑" panose="020B0503020204020204" charset="-122"/>
              </a:rPr>
              <a:t>反应时间</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02"/>
          <p:cNvSpPr txBox="1"/>
          <p:nvPr/>
        </p:nvSpPr>
        <p:spPr>
          <a:xfrm>
            <a:off x="931069" y="4317656"/>
            <a:ext cx="7109936" cy="299085"/>
          </a:xfrm>
          <a:prstGeom prst="rect">
            <a:avLst/>
          </a:prstGeom>
          <a:noFill/>
          <a:ln w="9525">
            <a:noFill/>
          </a:ln>
        </p:spPr>
        <p:txBody>
          <a:bodyPr wrap="square">
            <a:spAutoFit/>
          </a:bodyPr>
          <a:lstStyle/>
          <a:p>
            <a:pPr indent="0"/>
            <a:r>
              <a:rPr lang="zh-CN" sz="1350" b="0">
                <a:solidFill>
                  <a:srgbClr val="FF0000"/>
                </a:solidFill>
                <a:latin typeface="微软雅黑" panose="020B0503020204020204" charset="-122"/>
                <a:ea typeface="微软雅黑" panose="020B0503020204020204" charset="-122"/>
                <a:cs typeface="微软雅黑" panose="020B0503020204020204" charset="-122"/>
              </a:rPr>
              <a:t>丁二烯浓度大于80%时容易发生自聚，如C-201塔顶，C-302、C-303塔顶连续加入阻聚剂</a:t>
            </a:r>
            <a:endParaRPr lang="zh-CN" altLang="en-US" sz="1350" b="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1069" y="1158690"/>
            <a:ext cx="5783580" cy="299085"/>
          </a:xfrm>
          <a:prstGeom prst="rect">
            <a:avLst/>
          </a:prstGeom>
          <a:noFill/>
        </p:spPr>
        <p:txBody>
          <a:bodyPr wrap="none" rtlCol="0" anchor="t">
            <a:spAutoFit/>
          </a:bodyPr>
          <a:lstStyle/>
          <a:p>
            <a:pPr marL="285750" indent="-285750">
              <a:buFont typeface="Wingdings" panose="05000000000000000000" charset="0"/>
              <a:buChar char="Ø"/>
            </a:pPr>
            <a:r>
              <a:rPr lang="zh-CN" sz="1350">
                <a:latin typeface="微软雅黑" panose="020B0503020204020204" charset="-122"/>
                <a:ea typeface="微软雅黑" panose="020B0503020204020204" charset="-122"/>
                <a:sym typeface="+mn-ea"/>
              </a:rPr>
              <a:t>丁二烯浓度越高，</a:t>
            </a:r>
            <a:r>
              <a:rPr lang="zh-CN" sz="1350">
                <a:solidFill>
                  <a:srgbClr val="FF0000"/>
                </a:solidFill>
                <a:latin typeface="微软雅黑" panose="020B0503020204020204" charset="-122"/>
                <a:ea typeface="微软雅黑" panose="020B0503020204020204" charset="-122"/>
                <a:sym typeface="+mn-ea"/>
              </a:rPr>
              <a:t>端聚物增长越快</a:t>
            </a:r>
            <a:r>
              <a:rPr lang="zh-CN" sz="1350">
                <a:latin typeface="微软雅黑" panose="020B0503020204020204" charset="-122"/>
                <a:ea typeface="微软雅黑" panose="020B0503020204020204" charset="-122"/>
                <a:sym typeface="+mn-ea"/>
              </a:rPr>
              <a:t>，聚合速度随丁二烯浓度提高而增加</a:t>
            </a:r>
            <a:endParaRPr lang="zh-CN" altLang="en-US" sz="135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3855720" y="1531117"/>
            <a:ext cx="2700000" cy="2081613"/>
          </a:xfrm>
          <a:prstGeom prst="rect">
            <a:avLst/>
          </a:prstGeom>
        </p:spPr>
      </p:pic>
      <p:sp>
        <p:nvSpPr>
          <p:cNvPr id="6" name="文本框 5"/>
          <p:cNvSpPr txBox="1"/>
          <p:nvPr/>
        </p:nvSpPr>
        <p:spPr>
          <a:xfrm>
            <a:off x="932498" y="1531117"/>
            <a:ext cx="2206466" cy="1753235"/>
          </a:xfrm>
          <a:prstGeom prst="rect">
            <a:avLst/>
          </a:prstGeom>
          <a:noFill/>
        </p:spPr>
        <p:txBody>
          <a:bodyPr wrap="square" rtlCol="0" anchor="t">
            <a:spAutoFit/>
          </a:bodyPr>
          <a:lstStyle/>
          <a:p>
            <a:pPr marL="285750" indent="-285750">
              <a:lnSpc>
                <a:spcPct val="200000"/>
              </a:lnSpc>
              <a:buFont typeface="Wingdings" panose="05000000000000000000" charset="0"/>
              <a:buChar char="Ø"/>
            </a:pPr>
            <a:r>
              <a:rPr lang="zh-CN" altLang="en-US" sz="1350">
                <a:latin typeface="微软雅黑" panose="020B0503020204020204" charset="-122"/>
                <a:ea typeface="微软雅黑" panose="020B0503020204020204" charset="-122"/>
                <a:cs typeface="微软雅黑" panose="020B0503020204020204" charset="-122"/>
              </a:rPr>
              <a:t> 实验证明在有</a:t>
            </a:r>
            <a:r>
              <a:rPr lang="en-US" altLang="zh-CN" sz="1350">
                <a:latin typeface="微软雅黑" panose="020B0503020204020204" charset="-122"/>
                <a:ea typeface="微软雅黑" panose="020B0503020204020204" charset="-122"/>
                <a:cs typeface="微软雅黑" panose="020B0503020204020204" charset="-122"/>
              </a:rPr>
              <a:t>“</a:t>
            </a:r>
            <a:r>
              <a:rPr lang="zh-CN" altLang="en-US" sz="1350">
                <a:latin typeface="微软雅黑" panose="020B0503020204020204" charset="-122"/>
                <a:ea typeface="微软雅黑" panose="020B0503020204020204" charset="-122"/>
                <a:cs typeface="微软雅黑" panose="020B0503020204020204" charset="-122"/>
              </a:rPr>
              <a:t>种子</a:t>
            </a:r>
            <a:r>
              <a:rPr lang="en-US" altLang="zh-CN" sz="1350">
                <a:latin typeface="微软雅黑" panose="020B0503020204020204" charset="-122"/>
                <a:ea typeface="微软雅黑" panose="020B0503020204020204" charset="-122"/>
                <a:cs typeface="微软雅黑" panose="020B0503020204020204" charset="-122"/>
              </a:rPr>
              <a:t>”</a:t>
            </a:r>
            <a:r>
              <a:rPr lang="zh-CN" altLang="en-US" sz="1350">
                <a:latin typeface="微软雅黑" panose="020B0503020204020204" charset="-122"/>
                <a:ea typeface="微软雅黑" panose="020B0503020204020204" charset="-122"/>
                <a:cs typeface="微软雅黑" panose="020B0503020204020204" charset="-122"/>
              </a:rPr>
              <a:t>的情况下端基聚合物增长倍数与丁二烯浓度呈</a:t>
            </a:r>
            <a:r>
              <a:rPr lang="zh-CN" altLang="en-US" sz="1350">
                <a:solidFill>
                  <a:srgbClr val="FF0000"/>
                </a:solidFill>
                <a:latin typeface="微软雅黑" panose="020B0503020204020204" charset="-122"/>
                <a:ea typeface="微软雅黑" panose="020B0503020204020204" charset="-122"/>
                <a:cs typeface="微软雅黑" panose="020B0503020204020204" charset="-122"/>
              </a:rPr>
              <a:t>指数</a:t>
            </a:r>
            <a:r>
              <a:rPr lang="zh-CN" altLang="en-US" sz="1350">
                <a:latin typeface="微软雅黑" panose="020B0503020204020204" charset="-122"/>
                <a:ea typeface="微软雅黑" panose="020B0503020204020204" charset="-122"/>
                <a:cs typeface="微软雅黑" panose="020B0503020204020204" charset="-122"/>
              </a:rPr>
              <a:t>关系 。</a:t>
            </a:r>
            <a:endParaRPr lang="zh-CN" altLang="en-US" sz="135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3774281" y="3709485"/>
            <a:ext cx="2779871" cy="41402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2.15 </a:t>
            </a:r>
            <a:r>
              <a:rPr lang="zh-CN" altLang="en-US" sz="1050">
                <a:latin typeface="微软雅黑" panose="020B0503020204020204" charset="-122"/>
                <a:ea typeface="微软雅黑" panose="020B0503020204020204" charset="-122"/>
                <a:cs typeface="微软雅黑" panose="020B0503020204020204" charset="-122"/>
              </a:rPr>
              <a:t>丁二烯浓度对端基聚合物生成的影响 </a:t>
            </a:r>
            <a:endParaRPr lang="zh-CN" altLang="en-US" sz="105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519613" y="1639226"/>
            <a:ext cx="1418590" cy="299085"/>
          </a:xfrm>
          <a:prstGeom prst="rect">
            <a:avLst/>
          </a:prstGeom>
          <a:noFill/>
        </p:spPr>
        <p:txBody>
          <a:bodyPr wrap="none" rtlCol="0" anchor="t">
            <a:spAutoFit/>
          </a:bodyPr>
          <a:lstStyle/>
          <a:p>
            <a:r>
              <a:rPr lang="zh-CN" altLang="en-US" sz="1350">
                <a:latin typeface="微软雅黑" panose="020B0503020204020204" charset="-122"/>
                <a:ea typeface="微软雅黑" panose="020B0503020204020204" charset="-122"/>
                <a:cs typeface="微软雅黑" panose="020B0503020204020204" charset="-122"/>
                <a:sym typeface="+mn-ea"/>
              </a:rPr>
              <a:t> </a:t>
            </a:r>
            <a:r>
              <a:rPr lang="zh-CN" altLang="en-US" sz="900">
                <a:latin typeface="微软雅黑" panose="020B0503020204020204" charset="-122"/>
                <a:ea typeface="微软雅黑" panose="020B0503020204020204" charset="-122"/>
                <a:cs typeface="微软雅黑" panose="020B0503020204020204" charset="-122"/>
                <a:sym typeface="+mn-ea"/>
              </a:rPr>
              <a:t>60± 5</a:t>
            </a:r>
            <a:r>
              <a:rPr lang="en-US" altLang="zh-CN" sz="900">
                <a:latin typeface="微软雅黑" panose="020B0503020204020204" charset="-122"/>
                <a:ea typeface="微软雅黑" panose="020B0503020204020204" charset="-122"/>
                <a:cs typeface="微软雅黑" panose="020B0503020204020204" charset="-122"/>
                <a:sym typeface="+mn-ea"/>
              </a:rPr>
              <a:t>℃</a:t>
            </a:r>
            <a:r>
              <a:rPr lang="zh-CN" altLang="en-US" sz="900">
                <a:latin typeface="微软雅黑" panose="020B0503020204020204" charset="-122"/>
                <a:ea typeface="微软雅黑" panose="020B0503020204020204" charset="-122"/>
                <a:cs typeface="微软雅黑" panose="020B0503020204020204" charset="-122"/>
                <a:sym typeface="+mn-ea"/>
              </a:rPr>
              <a:t>， 恒温 240 h </a:t>
            </a:r>
            <a:endParaRPr lang="zh-CN" altLang="en-US" sz="900">
              <a:latin typeface="微软雅黑" panose="020B0503020204020204" charset="-122"/>
              <a:ea typeface="微软雅黑" panose="020B0503020204020204" charset="-122"/>
              <a:cs typeface="微软雅黑" panose="020B0503020204020204" charset="-122"/>
              <a:sym typeface="+mn-ea"/>
            </a:endParaRPr>
          </a:p>
        </p:txBody>
      </p:sp>
      <p:cxnSp>
        <p:nvCxnSpPr>
          <p:cNvPr id="2" name="直接连接符 1"/>
          <p:cNvCxnSpPr/>
          <p:nvPr/>
        </p:nvCxnSpPr>
        <p:spPr>
          <a:xfrm>
            <a:off x="4972050" y="2654115"/>
            <a:ext cx="0" cy="22860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32498" y="660056"/>
            <a:ext cx="2844165" cy="437515"/>
          </a:xfrm>
          <a:prstGeom prst="rect">
            <a:avLst/>
          </a:prstGeom>
          <a:noFill/>
        </p:spPr>
        <p:txBody>
          <a:bodyPr wrap="square" rtlCol="0">
            <a:spAutoFit/>
          </a:bodyPr>
          <a:lstStyle/>
          <a:p>
            <a:pPr>
              <a:lnSpc>
                <a:spcPct val="150000"/>
              </a:lnSpc>
            </a:pPr>
            <a:r>
              <a:rPr lang="en-US" altLang="zh-CN" sz="1500" b="1">
                <a:latin typeface="微软雅黑" panose="020B0503020204020204" charset="-122"/>
                <a:ea typeface="微软雅黑" panose="020B0503020204020204" charset="-122"/>
                <a:cs typeface="微软雅黑" panose="020B0503020204020204" charset="-122"/>
              </a:rPr>
              <a:t>2.13.5 </a:t>
            </a:r>
            <a:r>
              <a:rPr lang="zh-CN" altLang="en-US" sz="1500" b="1">
                <a:latin typeface="微软雅黑" panose="020B0503020204020204" charset="-122"/>
                <a:ea typeface="微软雅黑" panose="020B0503020204020204" charset="-122"/>
                <a:cs typeface="微软雅黑" panose="020B0503020204020204" charset="-122"/>
              </a:rPr>
              <a:t>丁二烯浓度</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32261" y="206317"/>
            <a:ext cx="2432050"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2.13 </a:t>
            </a:r>
            <a:r>
              <a:rPr lang="zh-CN" altLang="en-US" sz="2100" b="1" dirty="0">
                <a:latin typeface="微软雅黑" panose="020B0503020204020204" charset="-122"/>
                <a:ea typeface="微软雅黑" panose="020B0503020204020204" charset="-122"/>
                <a:cs typeface="微软雅黑" panose="020B0503020204020204" charset="-122"/>
              </a:rPr>
              <a:t>聚合因素分析</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a:endCxn id="50" idx="6"/>
          </p:cNvCxnSpPr>
          <p:nvPr/>
        </p:nvCxnSpPr>
        <p:spPr>
          <a:xfrm flipH="1">
            <a:off x="4354046" y="1861312"/>
            <a:ext cx="4754" cy="25489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902" y="137191"/>
            <a:ext cx="5525691" cy="5006759"/>
          </a:xfrm>
          <a:prstGeom prst="rect">
            <a:avLst/>
          </a:prstGeom>
        </p:spPr>
      </p:pic>
      <p:sp>
        <p:nvSpPr>
          <p:cNvPr id="58" name="矩形 57"/>
          <p:cNvSpPr/>
          <p:nvPr/>
        </p:nvSpPr>
        <p:spPr>
          <a:xfrm>
            <a:off x="7552329" y="844007"/>
            <a:ext cx="1473797" cy="1014730"/>
          </a:xfrm>
          <a:prstGeom prst="rect">
            <a:avLst/>
          </a:prstGeom>
        </p:spPr>
        <p:txBody>
          <a:bodyPr wrap="square">
            <a:spAutoFit/>
          </a:bodyPr>
          <a:lstStyle/>
          <a:p>
            <a:r>
              <a:rPr lang="en-US" altLang="zh-CN" sz="6000" dirty="0">
                <a:solidFill>
                  <a:srgbClr val="C00000"/>
                </a:solidFill>
                <a:latin typeface="Impact" panose="020B0806030902050204" pitchFamily="34" charset="0"/>
              </a:rPr>
              <a:t>03</a:t>
            </a:r>
            <a:endParaRPr lang="zh-CN" altLang="en-US" sz="6000" dirty="0">
              <a:solidFill>
                <a:srgbClr val="C00000"/>
              </a:solidFill>
              <a:latin typeface="Impact" panose="020B0806030902050204" pitchFamily="34" charset="0"/>
            </a:endParaRPr>
          </a:p>
        </p:txBody>
      </p:sp>
      <p:grpSp>
        <p:nvGrpSpPr>
          <p:cNvPr id="6" name="组合 5"/>
          <p:cNvGrpSpPr/>
          <p:nvPr/>
        </p:nvGrpSpPr>
        <p:grpSpPr>
          <a:xfrm>
            <a:off x="4045268" y="1836394"/>
            <a:ext cx="5080635" cy="3221831"/>
            <a:chOff x="8578" y="3733"/>
            <a:chExt cx="10668" cy="6765"/>
          </a:xfrm>
        </p:grpSpPr>
        <p:grpSp>
          <p:nvGrpSpPr>
            <p:cNvPr id="2" name="组合 1"/>
            <p:cNvGrpSpPr/>
            <p:nvPr/>
          </p:nvGrpSpPr>
          <p:grpSpPr>
            <a:xfrm>
              <a:off x="8636" y="3733"/>
              <a:ext cx="1133" cy="1133"/>
              <a:chOff x="6110287" y="590321"/>
              <a:chExt cx="881291" cy="881291"/>
            </a:xfrm>
          </p:grpSpPr>
          <p:sp>
            <p:nvSpPr>
              <p:cNvPr id="3" name="椭圆 2"/>
              <p:cNvSpPr/>
              <p:nvPr/>
            </p:nvSpPr>
            <p:spPr>
              <a:xfrm>
                <a:off x="61102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5" name="组合 4"/>
            <p:cNvGrpSpPr/>
            <p:nvPr/>
          </p:nvGrpSpPr>
          <p:grpSpPr>
            <a:xfrm>
              <a:off x="8578" y="6559"/>
              <a:ext cx="1133" cy="1133"/>
              <a:chOff x="8701087" y="590321"/>
              <a:chExt cx="881291" cy="881291"/>
            </a:xfrm>
          </p:grpSpPr>
          <p:sp>
            <p:nvSpPr>
              <p:cNvPr id="7" name="椭圆 6"/>
              <p:cNvSpPr/>
              <p:nvPr/>
            </p:nvSpPr>
            <p:spPr>
              <a:xfrm>
                <a:off x="8701087" y="590321"/>
                <a:ext cx="881291" cy="881291"/>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solidFill>
                  <a:schemeClr val="bg1"/>
                </a:solidFill>
              </a:ln>
            </p:spPr>
          </p:sp>
        </p:grpSp>
        <p:grpSp>
          <p:nvGrpSpPr>
            <p:cNvPr id="9" name="组合 8"/>
            <p:cNvGrpSpPr/>
            <p:nvPr/>
          </p:nvGrpSpPr>
          <p:grpSpPr>
            <a:xfrm>
              <a:off x="8609" y="7941"/>
              <a:ext cx="1133" cy="1133"/>
              <a:chOff x="9996487" y="590321"/>
              <a:chExt cx="881291" cy="881291"/>
            </a:xfrm>
          </p:grpSpPr>
          <p:sp>
            <p:nvSpPr>
              <p:cNvPr id="10" name="椭圆 9"/>
              <p:cNvSpPr/>
              <p:nvPr/>
            </p:nvSpPr>
            <p:spPr>
              <a:xfrm>
                <a:off x="99964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12" name="组合 11"/>
            <p:cNvGrpSpPr/>
            <p:nvPr/>
          </p:nvGrpSpPr>
          <p:grpSpPr>
            <a:xfrm>
              <a:off x="8628" y="5146"/>
              <a:ext cx="1133" cy="1133"/>
              <a:chOff x="7405687" y="590321"/>
              <a:chExt cx="881291" cy="881291"/>
            </a:xfrm>
          </p:grpSpPr>
          <p:sp>
            <p:nvSpPr>
              <p:cNvPr id="13" name="椭圆 12"/>
              <p:cNvSpPr/>
              <p:nvPr/>
            </p:nvSpPr>
            <p:spPr>
              <a:xfrm>
                <a:off x="74056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sp>
          <p:nvSpPr>
            <p:cNvPr id="15" name="文本框 14"/>
            <p:cNvSpPr txBox="1"/>
            <p:nvPr/>
          </p:nvSpPr>
          <p:spPr>
            <a:xfrm>
              <a:off x="9735" y="3937"/>
              <a:ext cx="8802" cy="773"/>
            </a:xfrm>
            <a:prstGeom prst="rect">
              <a:avLst/>
            </a:prstGeom>
            <a:noFill/>
          </p:spPr>
          <p:txBody>
            <a:bodyPr wrap="square" rtlCol="0">
              <a:spAutoFit/>
            </a:bodyPr>
            <a:lstStyle/>
            <a:p>
              <a:r>
                <a:rPr lang="en-US" altLang="zh-CN" b="1" dirty="0">
                  <a:solidFill>
                    <a:schemeClr val="bg1">
                      <a:lumMod val="65000"/>
                    </a:schemeClr>
                  </a:solidFill>
                  <a:latin typeface="+mn-ea"/>
                </a:rPr>
                <a:t>PART 01   </a:t>
              </a:r>
              <a:r>
                <a:rPr lang="zh-CN" altLang="en-US" b="1" dirty="0">
                  <a:solidFill>
                    <a:schemeClr val="bg1">
                      <a:lumMod val="65000"/>
                    </a:schemeClr>
                  </a:solidFill>
                  <a:latin typeface="+mn-ea"/>
                </a:rPr>
                <a:t>丁二烯及相关工艺介绍</a:t>
              </a:r>
              <a:endParaRPr lang="zh-CN" altLang="en-US" b="1" dirty="0">
                <a:solidFill>
                  <a:schemeClr val="bg1">
                    <a:lumMod val="65000"/>
                  </a:schemeClr>
                </a:solidFill>
                <a:latin typeface="+mn-ea"/>
              </a:endParaRPr>
            </a:p>
          </p:txBody>
        </p:sp>
        <p:sp>
          <p:nvSpPr>
            <p:cNvPr id="16" name="文本框 15"/>
            <p:cNvSpPr txBox="1"/>
            <p:nvPr/>
          </p:nvSpPr>
          <p:spPr>
            <a:xfrm>
              <a:off x="9735" y="5350"/>
              <a:ext cx="9486" cy="1355"/>
            </a:xfrm>
            <a:prstGeom prst="rect">
              <a:avLst/>
            </a:prstGeom>
            <a:noFill/>
          </p:spPr>
          <p:txBody>
            <a:bodyPr wrap="square" rtlCol="0">
              <a:spAutoFit/>
            </a:bodyPr>
            <a:lstStyle/>
            <a:p>
              <a:r>
                <a:rPr lang="en-US" altLang="zh-CN" b="1" dirty="0">
                  <a:solidFill>
                    <a:schemeClr val="bg1">
                      <a:lumMod val="65000"/>
                    </a:schemeClr>
                  </a:solidFill>
                  <a:latin typeface="+mn-ea"/>
                </a:rPr>
                <a:t>PART 02   </a:t>
              </a:r>
              <a:r>
                <a:rPr lang="zh-CN" altLang="en-US" b="1" dirty="0">
                  <a:solidFill>
                    <a:schemeClr val="bg1">
                      <a:lumMod val="65000"/>
                    </a:schemeClr>
                  </a:solidFill>
                  <a:latin typeface="+mn-ea"/>
                </a:rPr>
                <a:t>丁二烯危险特性及聚合因素分析</a:t>
              </a:r>
              <a:endParaRPr lang="zh-CN" altLang="en-US" b="1" dirty="0">
                <a:solidFill>
                  <a:schemeClr val="bg1">
                    <a:lumMod val="65000"/>
                  </a:schemeClr>
                </a:solidFill>
                <a:latin typeface="+mn-ea"/>
              </a:endParaRPr>
            </a:p>
          </p:txBody>
        </p:sp>
        <p:sp>
          <p:nvSpPr>
            <p:cNvPr id="17" name="文本框 16"/>
            <p:cNvSpPr txBox="1"/>
            <p:nvPr/>
          </p:nvSpPr>
          <p:spPr>
            <a:xfrm>
              <a:off x="9750" y="8145"/>
              <a:ext cx="9485" cy="1355"/>
            </a:xfrm>
            <a:prstGeom prst="rect">
              <a:avLst/>
            </a:prstGeom>
            <a:noFill/>
          </p:spPr>
          <p:txBody>
            <a:bodyPr wrap="square" rtlCol="0">
              <a:spAutoFit/>
            </a:bodyPr>
            <a:lstStyle/>
            <a:p>
              <a:pPr algn="l">
                <a:buClrTx/>
                <a:buSzTx/>
                <a:buFontTx/>
              </a:pPr>
              <a:r>
                <a:rPr lang="en-US" altLang="zh-CN" b="1" dirty="0">
                  <a:solidFill>
                    <a:schemeClr val="bg1">
                      <a:lumMod val="65000"/>
                    </a:schemeClr>
                  </a:solidFill>
                  <a:latin typeface="+mn-ea"/>
                </a:rPr>
                <a:t>PART 04   丁二烯装置隐患排查重点及建议</a:t>
              </a:r>
              <a:endParaRPr lang="en-US" altLang="zh-CN" b="1" dirty="0">
                <a:solidFill>
                  <a:schemeClr val="tx1">
                    <a:lumMod val="75000"/>
                    <a:lumOff val="25000"/>
                  </a:schemeClr>
                </a:solidFill>
                <a:latin typeface="+mn-ea"/>
              </a:endParaRPr>
            </a:p>
          </p:txBody>
        </p:sp>
        <p:sp>
          <p:nvSpPr>
            <p:cNvPr id="18" name="文本框 17"/>
            <p:cNvSpPr txBox="1"/>
            <p:nvPr/>
          </p:nvSpPr>
          <p:spPr>
            <a:xfrm>
              <a:off x="9711" y="6722"/>
              <a:ext cx="8398" cy="773"/>
            </a:xfrm>
            <a:prstGeom prst="rect">
              <a:avLst/>
            </a:prstGeom>
            <a:noFill/>
          </p:spPr>
          <p:txBody>
            <a:bodyPr wrap="square" rtlCol="0">
              <a:spAutoFit/>
            </a:bodyPr>
            <a:lstStyle/>
            <a:p>
              <a:r>
                <a:rPr lang="en-US" altLang="zh-CN" b="1" dirty="0">
                  <a:solidFill>
                    <a:schemeClr val="tx1">
                      <a:lumMod val="75000"/>
                      <a:lumOff val="25000"/>
                    </a:schemeClr>
                  </a:solidFill>
                  <a:latin typeface="+mn-ea"/>
                </a:rPr>
                <a:t>PART 03   丁二烯安全管控措施</a:t>
              </a:r>
              <a:endParaRPr lang="zh-CN" altLang="en-US" b="1" dirty="0">
                <a:solidFill>
                  <a:schemeClr val="bg1">
                    <a:lumMod val="65000"/>
                  </a:schemeClr>
                </a:solidFill>
                <a:latin typeface="+mn-ea"/>
              </a:endParaRPr>
            </a:p>
          </p:txBody>
        </p:sp>
        <p:grpSp>
          <p:nvGrpSpPr>
            <p:cNvPr id="19" name="组合 18"/>
            <p:cNvGrpSpPr/>
            <p:nvPr/>
          </p:nvGrpSpPr>
          <p:grpSpPr>
            <a:xfrm>
              <a:off x="8602" y="9352"/>
              <a:ext cx="1146" cy="1146"/>
              <a:chOff x="8635" y="9666"/>
              <a:chExt cx="1146" cy="1146"/>
            </a:xfrm>
          </p:grpSpPr>
          <p:sp>
            <p:nvSpPr>
              <p:cNvPr id="82" name="椭圆 81"/>
              <p:cNvSpPr/>
              <p:nvPr/>
            </p:nvSpPr>
            <p:spPr>
              <a:xfrm>
                <a:off x="8635" y="9666"/>
                <a:ext cx="1147" cy="1147"/>
              </a:xfrm>
              <a:prstGeom prst="ellipse">
                <a:avLst/>
              </a:prstGeom>
              <a:solidFill>
                <a:schemeClr val="bg1">
                  <a:lumMod val="6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orbit_40381"/>
              <p:cNvSpPr/>
              <p:nvPr/>
            </p:nvSpPr>
            <p:spPr bwMode="auto">
              <a:xfrm>
                <a:off x="8977" y="9957"/>
                <a:ext cx="462" cy="566"/>
              </a:xfrm>
              <a:custGeom>
                <a:avLst/>
                <a:gdLst>
                  <a:gd name="T0" fmla="*/ 294 w 348"/>
                  <a:gd name="T1" fmla="*/ 277 h 427"/>
                  <a:gd name="T2" fmla="*/ 186 w 348"/>
                  <a:gd name="T3" fmla="*/ 300 h 427"/>
                  <a:gd name="T4" fmla="*/ 210 w 348"/>
                  <a:gd name="T5" fmla="*/ 256 h 427"/>
                  <a:gd name="T6" fmla="*/ 294 w 348"/>
                  <a:gd name="T7" fmla="*/ 233 h 427"/>
                  <a:gd name="T8" fmla="*/ 210 w 348"/>
                  <a:gd name="T9" fmla="*/ 256 h 427"/>
                  <a:gd name="T10" fmla="*/ 85 w 348"/>
                  <a:gd name="T11" fmla="*/ 0 h 427"/>
                  <a:gd name="T12" fmla="*/ 48 w 348"/>
                  <a:gd name="T13" fmla="*/ 311 h 427"/>
                  <a:gd name="T14" fmla="*/ 70 w 348"/>
                  <a:gd name="T15" fmla="*/ 42 h 427"/>
                  <a:gd name="T16" fmla="*/ 311 w 348"/>
                  <a:gd name="T17" fmla="*/ 22 h 427"/>
                  <a:gd name="T18" fmla="*/ 326 w 348"/>
                  <a:gd name="T19" fmla="*/ 314 h 427"/>
                  <a:gd name="T20" fmla="*/ 120 w 348"/>
                  <a:gd name="T21" fmla="*/ 334 h 427"/>
                  <a:gd name="T22" fmla="*/ 311 w 348"/>
                  <a:gd name="T23" fmla="*/ 356 h 427"/>
                  <a:gd name="T24" fmla="*/ 348 w 348"/>
                  <a:gd name="T25" fmla="*/ 42 h 427"/>
                  <a:gd name="T26" fmla="*/ 70 w 348"/>
                  <a:gd name="T27" fmla="*/ 314 h 427"/>
                  <a:gd name="T28" fmla="*/ 101 w 348"/>
                  <a:gd name="T29" fmla="*/ 234 h 427"/>
                  <a:gd name="T30" fmla="*/ 123 w 348"/>
                  <a:gd name="T31" fmla="*/ 202 h 427"/>
                  <a:gd name="T32" fmla="*/ 127 w 348"/>
                  <a:gd name="T33" fmla="*/ 197 h 427"/>
                  <a:gd name="T34" fmla="*/ 130 w 348"/>
                  <a:gd name="T35" fmla="*/ 194 h 427"/>
                  <a:gd name="T36" fmla="*/ 198 w 348"/>
                  <a:gd name="T37" fmla="*/ 150 h 427"/>
                  <a:gd name="T38" fmla="*/ 188 w 348"/>
                  <a:gd name="T39" fmla="*/ 233 h 427"/>
                  <a:gd name="T40" fmla="*/ 186 w 348"/>
                  <a:gd name="T41" fmla="*/ 237 h 427"/>
                  <a:gd name="T42" fmla="*/ 183 w 348"/>
                  <a:gd name="T43" fmla="*/ 242 h 427"/>
                  <a:gd name="T44" fmla="*/ 120 w 348"/>
                  <a:gd name="T45" fmla="*/ 334 h 427"/>
                  <a:gd name="T46" fmla="*/ 162 w 348"/>
                  <a:gd name="T47" fmla="*/ 245 h 427"/>
                  <a:gd name="T48" fmla="*/ 155 w 348"/>
                  <a:gd name="T49" fmla="*/ 240 h 427"/>
                  <a:gd name="T50" fmla="*/ 85 w 348"/>
                  <a:gd name="T51" fmla="*/ 334 h 427"/>
                  <a:gd name="T52" fmla="*/ 138 w 348"/>
                  <a:gd name="T53" fmla="*/ 204 h 427"/>
                  <a:gd name="T54" fmla="*/ 189 w 348"/>
                  <a:gd name="T55" fmla="*/ 169 h 427"/>
                  <a:gd name="T56" fmla="*/ 222 w 348"/>
                  <a:gd name="T57" fmla="*/ 212 h 427"/>
                  <a:gd name="T58" fmla="*/ 294 w 348"/>
                  <a:gd name="T59" fmla="*/ 189 h 427"/>
                  <a:gd name="T60" fmla="*/ 222 w 348"/>
                  <a:gd name="T61" fmla="*/ 212 h 427"/>
                  <a:gd name="T62" fmla="*/ 85 w 348"/>
                  <a:gd name="T63" fmla="*/ 356 h 427"/>
                  <a:gd name="T64" fmla="*/ 101 w 348"/>
                  <a:gd name="T65" fmla="*/ 334 h 427"/>
                  <a:gd name="T66" fmla="*/ 76 w 348"/>
                  <a:gd name="T67" fmla="*/ 355 h 427"/>
                  <a:gd name="T68" fmla="*/ 157 w 348"/>
                  <a:gd name="T69" fmla="*/ 56 h 427"/>
                  <a:gd name="T70" fmla="*/ 294 w 348"/>
                  <a:gd name="T71" fmla="*/ 79 h 427"/>
                  <a:gd name="T72" fmla="*/ 222 w 348"/>
                  <a:gd name="T73" fmla="*/ 168 h 427"/>
                  <a:gd name="T74" fmla="*/ 294 w 348"/>
                  <a:gd name="T75" fmla="*/ 145 h 427"/>
                  <a:gd name="T76" fmla="*/ 222 w 348"/>
                  <a:gd name="T77" fmla="*/ 168 h 427"/>
                  <a:gd name="T78" fmla="*/ 103 w 348"/>
                  <a:gd name="T79" fmla="*/ 145 h 427"/>
                  <a:gd name="T80" fmla="*/ 137 w 348"/>
                  <a:gd name="T81" fmla="*/ 168 h 427"/>
                  <a:gd name="T82" fmla="*/ 294 w 348"/>
                  <a:gd name="T83" fmla="*/ 100 h 427"/>
                  <a:gd name="T84" fmla="*/ 103 w 348"/>
                  <a:gd name="T85" fmla="*/ 123 h 427"/>
                  <a:gd name="T86" fmla="*/ 294 w 348"/>
                  <a:gd name="T87" fmla="*/ 100 h 427"/>
                  <a:gd name="T88" fmla="*/ 105 w 348"/>
                  <a:gd name="T89" fmla="*/ 356 h 427"/>
                  <a:gd name="T90" fmla="*/ 63 w 348"/>
                  <a:gd name="T91" fmla="*/ 417 h 427"/>
                  <a:gd name="T92" fmla="*/ 52 w 348"/>
                  <a:gd name="T93" fmla="*/ 425 h 427"/>
                  <a:gd name="T94" fmla="*/ 28 w 348"/>
                  <a:gd name="T95" fmla="*/ 422 h 427"/>
                  <a:gd name="T96" fmla="*/ 1 w 348"/>
                  <a:gd name="T97" fmla="*/ 390 h 427"/>
                  <a:gd name="T98" fmla="*/ 4 w 348"/>
                  <a:gd name="T99" fmla="*/ 377 h 427"/>
                  <a:gd name="T100" fmla="*/ 27 w 348"/>
                  <a:gd name="T101" fmla="*/ 343 h 427"/>
                  <a:gd name="T102" fmla="*/ 48 w 348"/>
                  <a:gd name="T103" fmla="*/ 314 h 427"/>
                  <a:gd name="T104" fmla="*/ 74 w 348"/>
                  <a:gd name="T105" fmla="*/ 359 h 427"/>
                  <a:gd name="T106" fmla="*/ 86 w 348"/>
                  <a:gd name="T107" fmla="*/ 356 h 427"/>
                  <a:gd name="T108" fmla="*/ 38 w 348"/>
                  <a:gd name="T109" fmla="*/ 350 h 427"/>
                  <a:gd name="T110" fmla="*/ 36 w 348"/>
                  <a:gd name="T111" fmla="*/ 377 h 427"/>
                  <a:gd name="T112" fmla="*/ 61 w 348"/>
                  <a:gd name="T113" fmla="*/ 397 h 427"/>
                  <a:gd name="T114" fmla="*/ 137 w 348"/>
                  <a:gd name="T115" fmla="*/ 56 h 427"/>
                  <a:gd name="T116" fmla="*/ 103 w 348"/>
                  <a:gd name="T117" fmla="*/ 79 h 427"/>
                  <a:gd name="T118" fmla="*/ 137 w 348"/>
                  <a:gd name="T119" fmla="*/ 5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427">
                    <a:moveTo>
                      <a:pt x="186" y="277"/>
                    </a:moveTo>
                    <a:lnTo>
                      <a:pt x="294" y="277"/>
                    </a:lnTo>
                    <a:lnTo>
                      <a:pt x="294" y="300"/>
                    </a:lnTo>
                    <a:lnTo>
                      <a:pt x="186" y="300"/>
                    </a:lnTo>
                    <a:lnTo>
                      <a:pt x="186" y="277"/>
                    </a:lnTo>
                    <a:close/>
                    <a:moveTo>
                      <a:pt x="210" y="256"/>
                    </a:moveTo>
                    <a:lnTo>
                      <a:pt x="294" y="256"/>
                    </a:lnTo>
                    <a:lnTo>
                      <a:pt x="294" y="233"/>
                    </a:lnTo>
                    <a:lnTo>
                      <a:pt x="210" y="233"/>
                    </a:lnTo>
                    <a:lnTo>
                      <a:pt x="210" y="256"/>
                    </a:lnTo>
                    <a:close/>
                    <a:moveTo>
                      <a:pt x="311" y="0"/>
                    </a:moveTo>
                    <a:lnTo>
                      <a:pt x="85" y="0"/>
                    </a:lnTo>
                    <a:cubicBezTo>
                      <a:pt x="65" y="0"/>
                      <a:pt x="48" y="19"/>
                      <a:pt x="48" y="42"/>
                    </a:cubicBezTo>
                    <a:lnTo>
                      <a:pt x="48" y="311"/>
                    </a:lnTo>
                    <a:lnTo>
                      <a:pt x="70" y="279"/>
                    </a:lnTo>
                    <a:lnTo>
                      <a:pt x="70" y="42"/>
                    </a:lnTo>
                    <a:cubicBezTo>
                      <a:pt x="70" y="31"/>
                      <a:pt x="77" y="22"/>
                      <a:pt x="85" y="22"/>
                    </a:cubicBezTo>
                    <a:lnTo>
                      <a:pt x="311" y="22"/>
                    </a:lnTo>
                    <a:cubicBezTo>
                      <a:pt x="320" y="22"/>
                      <a:pt x="326" y="31"/>
                      <a:pt x="326" y="42"/>
                    </a:cubicBezTo>
                    <a:lnTo>
                      <a:pt x="326" y="314"/>
                    </a:lnTo>
                    <a:cubicBezTo>
                      <a:pt x="326" y="325"/>
                      <a:pt x="320" y="334"/>
                      <a:pt x="311" y="334"/>
                    </a:cubicBezTo>
                    <a:lnTo>
                      <a:pt x="120" y="334"/>
                    </a:lnTo>
                    <a:lnTo>
                      <a:pt x="105" y="356"/>
                    </a:lnTo>
                    <a:lnTo>
                      <a:pt x="311" y="356"/>
                    </a:lnTo>
                    <a:cubicBezTo>
                      <a:pt x="332" y="356"/>
                      <a:pt x="348" y="338"/>
                      <a:pt x="348" y="314"/>
                    </a:cubicBezTo>
                    <a:lnTo>
                      <a:pt x="348" y="42"/>
                    </a:lnTo>
                    <a:cubicBezTo>
                      <a:pt x="348" y="19"/>
                      <a:pt x="332" y="0"/>
                      <a:pt x="311" y="0"/>
                    </a:cubicBezTo>
                    <a:close/>
                    <a:moveTo>
                      <a:pt x="70" y="314"/>
                    </a:moveTo>
                    <a:lnTo>
                      <a:pt x="70" y="279"/>
                    </a:lnTo>
                    <a:lnTo>
                      <a:pt x="101" y="234"/>
                    </a:lnTo>
                    <a:lnTo>
                      <a:pt x="112" y="219"/>
                    </a:lnTo>
                    <a:lnTo>
                      <a:pt x="123" y="202"/>
                    </a:lnTo>
                    <a:cubicBezTo>
                      <a:pt x="124" y="200"/>
                      <a:pt x="125" y="199"/>
                      <a:pt x="126" y="197"/>
                    </a:cubicBezTo>
                    <a:lnTo>
                      <a:pt x="127" y="197"/>
                    </a:lnTo>
                    <a:lnTo>
                      <a:pt x="127" y="197"/>
                    </a:lnTo>
                    <a:cubicBezTo>
                      <a:pt x="128" y="196"/>
                      <a:pt x="129" y="195"/>
                      <a:pt x="130" y="194"/>
                    </a:cubicBezTo>
                    <a:lnTo>
                      <a:pt x="188" y="154"/>
                    </a:lnTo>
                    <a:cubicBezTo>
                      <a:pt x="192" y="151"/>
                      <a:pt x="196" y="150"/>
                      <a:pt x="198" y="150"/>
                    </a:cubicBezTo>
                    <a:cubicBezTo>
                      <a:pt x="204" y="150"/>
                      <a:pt x="206" y="155"/>
                      <a:pt x="204" y="164"/>
                    </a:cubicBezTo>
                    <a:lnTo>
                      <a:pt x="188" y="233"/>
                    </a:lnTo>
                    <a:cubicBezTo>
                      <a:pt x="187" y="234"/>
                      <a:pt x="187" y="236"/>
                      <a:pt x="186" y="237"/>
                    </a:cubicBezTo>
                    <a:lnTo>
                      <a:pt x="186" y="237"/>
                    </a:lnTo>
                    <a:lnTo>
                      <a:pt x="186" y="238"/>
                    </a:lnTo>
                    <a:cubicBezTo>
                      <a:pt x="185" y="240"/>
                      <a:pt x="184" y="241"/>
                      <a:pt x="183" y="242"/>
                    </a:cubicBezTo>
                    <a:lnTo>
                      <a:pt x="171" y="259"/>
                    </a:lnTo>
                    <a:lnTo>
                      <a:pt x="120" y="334"/>
                    </a:lnTo>
                    <a:lnTo>
                      <a:pt x="101" y="334"/>
                    </a:lnTo>
                    <a:lnTo>
                      <a:pt x="162" y="245"/>
                    </a:lnTo>
                    <a:cubicBezTo>
                      <a:pt x="161" y="245"/>
                      <a:pt x="160" y="244"/>
                      <a:pt x="160" y="244"/>
                    </a:cubicBezTo>
                    <a:lnTo>
                      <a:pt x="155" y="240"/>
                    </a:lnTo>
                    <a:cubicBezTo>
                      <a:pt x="155" y="240"/>
                      <a:pt x="111" y="304"/>
                      <a:pt x="90" y="334"/>
                    </a:cubicBezTo>
                    <a:lnTo>
                      <a:pt x="85" y="334"/>
                    </a:lnTo>
                    <a:cubicBezTo>
                      <a:pt x="77" y="334"/>
                      <a:pt x="70" y="325"/>
                      <a:pt x="70" y="314"/>
                    </a:cubicBezTo>
                    <a:close/>
                    <a:moveTo>
                      <a:pt x="138" y="204"/>
                    </a:moveTo>
                    <a:lnTo>
                      <a:pt x="175" y="229"/>
                    </a:lnTo>
                    <a:lnTo>
                      <a:pt x="189" y="169"/>
                    </a:lnTo>
                    <a:lnTo>
                      <a:pt x="138" y="204"/>
                    </a:lnTo>
                    <a:close/>
                    <a:moveTo>
                      <a:pt x="222" y="212"/>
                    </a:moveTo>
                    <a:lnTo>
                      <a:pt x="294" y="212"/>
                    </a:lnTo>
                    <a:lnTo>
                      <a:pt x="294" y="189"/>
                    </a:lnTo>
                    <a:lnTo>
                      <a:pt x="222" y="189"/>
                    </a:lnTo>
                    <a:lnTo>
                      <a:pt x="222" y="212"/>
                    </a:lnTo>
                    <a:close/>
                    <a:moveTo>
                      <a:pt x="76" y="355"/>
                    </a:moveTo>
                    <a:cubicBezTo>
                      <a:pt x="79" y="356"/>
                      <a:pt x="82" y="356"/>
                      <a:pt x="85" y="356"/>
                    </a:cubicBezTo>
                    <a:lnTo>
                      <a:pt x="86" y="356"/>
                    </a:lnTo>
                    <a:lnTo>
                      <a:pt x="101" y="334"/>
                    </a:lnTo>
                    <a:lnTo>
                      <a:pt x="90" y="334"/>
                    </a:lnTo>
                    <a:cubicBezTo>
                      <a:pt x="86" y="341"/>
                      <a:pt x="77" y="354"/>
                      <a:pt x="76" y="355"/>
                    </a:cubicBezTo>
                    <a:close/>
                    <a:moveTo>
                      <a:pt x="294" y="56"/>
                    </a:moveTo>
                    <a:lnTo>
                      <a:pt x="157" y="56"/>
                    </a:lnTo>
                    <a:lnTo>
                      <a:pt x="157" y="79"/>
                    </a:lnTo>
                    <a:lnTo>
                      <a:pt x="294" y="79"/>
                    </a:lnTo>
                    <a:lnTo>
                      <a:pt x="294" y="56"/>
                    </a:lnTo>
                    <a:close/>
                    <a:moveTo>
                      <a:pt x="222" y="168"/>
                    </a:moveTo>
                    <a:lnTo>
                      <a:pt x="294" y="168"/>
                    </a:lnTo>
                    <a:lnTo>
                      <a:pt x="294" y="145"/>
                    </a:lnTo>
                    <a:lnTo>
                      <a:pt x="222" y="145"/>
                    </a:lnTo>
                    <a:lnTo>
                      <a:pt x="222" y="168"/>
                    </a:lnTo>
                    <a:close/>
                    <a:moveTo>
                      <a:pt x="137" y="145"/>
                    </a:moveTo>
                    <a:lnTo>
                      <a:pt x="103" y="145"/>
                    </a:lnTo>
                    <a:lnTo>
                      <a:pt x="103" y="168"/>
                    </a:lnTo>
                    <a:lnTo>
                      <a:pt x="137" y="168"/>
                    </a:lnTo>
                    <a:lnTo>
                      <a:pt x="137" y="145"/>
                    </a:lnTo>
                    <a:close/>
                    <a:moveTo>
                      <a:pt x="294" y="100"/>
                    </a:moveTo>
                    <a:lnTo>
                      <a:pt x="103" y="100"/>
                    </a:lnTo>
                    <a:lnTo>
                      <a:pt x="103" y="123"/>
                    </a:lnTo>
                    <a:lnTo>
                      <a:pt x="294" y="123"/>
                    </a:lnTo>
                    <a:lnTo>
                      <a:pt x="294" y="100"/>
                    </a:lnTo>
                    <a:close/>
                    <a:moveTo>
                      <a:pt x="86" y="356"/>
                    </a:moveTo>
                    <a:lnTo>
                      <a:pt x="105" y="356"/>
                    </a:lnTo>
                    <a:lnTo>
                      <a:pt x="65" y="415"/>
                    </a:lnTo>
                    <a:cubicBezTo>
                      <a:pt x="65" y="416"/>
                      <a:pt x="64" y="416"/>
                      <a:pt x="63" y="417"/>
                    </a:cubicBezTo>
                    <a:cubicBezTo>
                      <a:pt x="63" y="417"/>
                      <a:pt x="63" y="418"/>
                      <a:pt x="63" y="419"/>
                    </a:cubicBezTo>
                    <a:cubicBezTo>
                      <a:pt x="60" y="422"/>
                      <a:pt x="56" y="424"/>
                      <a:pt x="52" y="425"/>
                    </a:cubicBezTo>
                    <a:cubicBezTo>
                      <a:pt x="49" y="426"/>
                      <a:pt x="46" y="427"/>
                      <a:pt x="43" y="427"/>
                    </a:cubicBezTo>
                    <a:cubicBezTo>
                      <a:pt x="38" y="427"/>
                      <a:pt x="32" y="425"/>
                      <a:pt x="28" y="422"/>
                    </a:cubicBezTo>
                    <a:lnTo>
                      <a:pt x="12" y="411"/>
                    </a:lnTo>
                    <a:cubicBezTo>
                      <a:pt x="5" y="406"/>
                      <a:pt x="1" y="398"/>
                      <a:pt x="1" y="390"/>
                    </a:cubicBezTo>
                    <a:cubicBezTo>
                      <a:pt x="0" y="385"/>
                      <a:pt x="1" y="381"/>
                      <a:pt x="3" y="378"/>
                    </a:cubicBezTo>
                    <a:cubicBezTo>
                      <a:pt x="3" y="377"/>
                      <a:pt x="4" y="377"/>
                      <a:pt x="4" y="377"/>
                    </a:cubicBezTo>
                    <a:cubicBezTo>
                      <a:pt x="5" y="376"/>
                      <a:pt x="5" y="375"/>
                      <a:pt x="5" y="374"/>
                    </a:cubicBezTo>
                    <a:lnTo>
                      <a:pt x="27" y="343"/>
                    </a:lnTo>
                    <a:lnTo>
                      <a:pt x="48" y="311"/>
                    </a:lnTo>
                    <a:lnTo>
                      <a:pt x="48" y="314"/>
                    </a:lnTo>
                    <a:cubicBezTo>
                      <a:pt x="48" y="334"/>
                      <a:pt x="60" y="351"/>
                      <a:pt x="76" y="355"/>
                    </a:cubicBezTo>
                    <a:cubicBezTo>
                      <a:pt x="76" y="355"/>
                      <a:pt x="74" y="359"/>
                      <a:pt x="74" y="359"/>
                    </a:cubicBezTo>
                    <a:lnTo>
                      <a:pt x="81" y="364"/>
                    </a:lnTo>
                    <a:lnTo>
                      <a:pt x="86" y="356"/>
                    </a:lnTo>
                    <a:close/>
                    <a:moveTo>
                      <a:pt x="75" y="376"/>
                    </a:moveTo>
                    <a:lnTo>
                      <a:pt x="38" y="350"/>
                    </a:lnTo>
                    <a:lnTo>
                      <a:pt x="23" y="371"/>
                    </a:lnTo>
                    <a:cubicBezTo>
                      <a:pt x="28" y="372"/>
                      <a:pt x="32" y="374"/>
                      <a:pt x="36" y="377"/>
                    </a:cubicBezTo>
                    <a:lnTo>
                      <a:pt x="52" y="387"/>
                    </a:lnTo>
                    <a:cubicBezTo>
                      <a:pt x="56" y="390"/>
                      <a:pt x="59" y="394"/>
                      <a:pt x="61" y="397"/>
                    </a:cubicBezTo>
                    <a:lnTo>
                      <a:pt x="75" y="376"/>
                    </a:lnTo>
                    <a:close/>
                    <a:moveTo>
                      <a:pt x="137" y="56"/>
                    </a:moveTo>
                    <a:lnTo>
                      <a:pt x="103" y="56"/>
                    </a:lnTo>
                    <a:lnTo>
                      <a:pt x="103" y="79"/>
                    </a:lnTo>
                    <a:lnTo>
                      <a:pt x="137" y="79"/>
                    </a:lnTo>
                    <a:lnTo>
                      <a:pt x="137" y="56"/>
                    </a:ln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grpSp>
        <p:sp>
          <p:nvSpPr>
            <p:cNvPr id="20" name="文本框 19"/>
            <p:cNvSpPr txBox="1"/>
            <p:nvPr/>
          </p:nvSpPr>
          <p:spPr>
            <a:xfrm>
              <a:off x="9761" y="9563"/>
              <a:ext cx="9485" cy="773"/>
            </a:xfrm>
            <a:prstGeom prst="rect">
              <a:avLst/>
            </a:prstGeom>
            <a:noFill/>
          </p:spPr>
          <p:txBody>
            <a:bodyPr wrap="square" rtlCol="0">
              <a:spAutoFit/>
            </a:bodyPr>
            <a:lstStyle/>
            <a:p>
              <a:r>
                <a:rPr lang="en-US" altLang="zh-CN" b="1" dirty="0">
                  <a:solidFill>
                    <a:schemeClr val="bg1">
                      <a:lumMod val="65000"/>
                    </a:schemeClr>
                  </a:solidFill>
                  <a:latin typeface="+mn-ea"/>
                </a:rPr>
                <a:t>PART 05   丁二烯事故案例</a:t>
              </a:r>
              <a:endParaRPr lang="zh-CN" altLang="en-US" b="1" dirty="0">
                <a:solidFill>
                  <a:schemeClr val="tx1">
                    <a:lumMod val="75000"/>
                    <a:lumOff val="25000"/>
                  </a:schemeClr>
                </a:solidFill>
                <a:latin typeface="+mn-e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0008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3.1 </a:t>
            </a:r>
            <a:r>
              <a:rPr lang="zh-CN" altLang="en-US" sz="2100" b="1" dirty="0">
                <a:latin typeface="微软雅黑" panose="020B0503020204020204" charset="-122"/>
                <a:ea typeface="微软雅黑" panose="020B0503020204020204" charset="-122"/>
                <a:cs typeface="微软雅黑" panose="020B0503020204020204" charset="-122"/>
              </a:rPr>
              <a:t>控制氧含量</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774832"/>
            <a:ext cx="2844165" cy="553085"/>
          </a:xfrm>
          <a:prstGeom prst="rect">
            <a:avLst/>
          </a:prstGeom>
          <a:noFill/>
        </p:spPr>
        <p:txBody>
          <a:bodyPr wrap="square" rtlCol="0">
            <a:spAutoFit/>
          </a:bodyPr>
          <a:lstStyle/>
          <a:p>
            <a:r>
              <a:rPr lang="en-US" altLang="zh-CN" sz="1500" b="1">
                <a:latin typeface="微软雅黑" panose="020B0503020204020204" charset="-122"/>
                <a:ea typeface="微软雅黑" panose="020B0503020204020204" charset="-122"/>
                <a:cs typeface="微软雅黑" panose="020B0503020204020204" charset="-122"/>
              </a:rPr>
              <a:t>3.1.1 </a:t>
            </a:r>
            <a:r>
              <a:rPr lang="zh-CN" altLang="en-US" sz="1500" b="1">
                <a:latin typeface="微软雅黑" panose="020B0503020204020204" charset="-122"/>
                <a:ea typeface="微软雅黑" panose="020B0503020204020204" charset="-122"/>
                <a:cs typeface="微软雅黑" panose="020B0503020204020204" charset="-122"/>
              </a:rPr>
              <a:t>装置</a:t>
            </a:r>
            <a:r>
              <a:rPr lang="en-US" altLang="zh-CN" sz="1500" b="1">
                <a:latin typeface="微软雅黑" panose="020B0503020204020204" charset="-122"/>
                <a:ea typeface="微软雅黑" panose="020B0503020204020204" charset="-122"/>
                <a:cs typeface="微软雅黑" panose="020B0503020204020204" charset="-122"/>
              </a:rPr>
              <a:t>/</a:t>
            </a:r>
            <a:r>
              <a:rPr lang="zh-CN" altLang="en-US" sz="1500" b="1">
                <a:latin typeface="微软雅黑" panose="020B0503020204020204" charset="-122"/>
                <a:ea typeface="微软雅黑" panose="020B0503020204020204" charset="-122"/>
                <a:cs typeface="微软雅黑" panose="020B0503020204020204" charset="-122"/>
              </a:rPr>
              <a:t>设备投用前彻底除氧</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103" name="文本框 102"/>
          <p:cNvSpPr txBox="1"/>
          <p:nvPr/>
        </p:nvSpPr>
        <p:spPr>
          <a:xfrm>
            <a:off x="932815" y="1154430"/>
            <a:ext cx="7028180" cy="2861310"/>
          </a:xfrm>
          <a:prstGeom prst="rect">
            <a:avLst/>
          </a:prstGeom>
          <a:noFill/>
          <a:ln w="9525">
            <a:noFill/>
          </a:ln>
        </p:spPr>
        <p:txBody>
          <a:bodyPr wrap="square">
            <a:spAutoFit/>
          </a:bodyPr>
          <a:lstStyle/>
          <a:p>
            <a:pPr marL="342900" indent="-342900" algn="just">
              <a:lnSpc>
                <a:spcPct val="200000"/>
              </a:lnSpc>
              <a:buFont typeface="+mj-ea"/>
              <a:buAutoNum type="circleNumDbPlain"/>
            </a:pPr>
            <a:r>
              <a:rPr lang="zh-CN" sz="1500" b="0">
                <a:latin typeface="微软雅黑" panose="020B0503020204020204" charset="-122"/>
                <a:ea typeface="微软雅黑" panose="020B0503020204020204" charset="-122"/>
                <a:cs typeface="微软雅黑" panose="020B0503020204020204" charset="-122"/>
              </a:rPr>
              <a:t>开车前，做好气密性实验</a:t>
            </a:r>
            <a:endParaRPr lang="zh-CN" sz="1500" b="0">
              <a:latin typeface="微软雅黑" panose="020B0503020204020204" charset="-122"/>
              <a:ea typeface="微软雅黑" panose="020B0503020204020204" charset="-122"/>
              <a:cs typeface="微软雅黑" panose="020B0503020204020204" charset="-122"/>
            </a:endParaRPr>
          </a:p>
          <a:p>
            <a:pPr marL="342900" indent="-342900" algn="just">
              <a:lnSpc>
                <a:spcPct val="200000"/>
              </a:lnSpc>
              <a:buFont typeface="+mj-ea"/>
              <a:buAutoNum type="circleNumDbPlain"/>
            </a:pPr>
            <a:r>
              <a:rPr lang="en-US" sz="1500" b="0">
                <a:latin typeface="微软雅黑" panose="020B0503020204020204" charset="-122"/>
                <a:ea typeface="微软雅黑" panose="020B0503020204020204" charset="-122"/>
                <a:cs typeface="微软雅黑" panose="020B0503020204020204" charset="-122"/>
              </a:rPr>
              <a:t>装置投料开车前，必须用氮气</a:t>
            </a:r>
            <a:r>
              <a:rPr lang="zh-CN" altLang="en-US" sz="1500" b="0">
                <a:latin typeface="微软雅黑" panose="020B0503020204020204" charset="-122"/>
                <a:ea typeface="微软雅黑" panose="020B0503020204020204" charset="-122"/>
                <a:cs typeface="微软雅黑" panose="020B0503020204020204" charset="-122"/>
              </a:rPr>
              <a:t>对全系统</a:t>
            </a:r>
            <a:r>
              <a:rPr lang="en-US" sz="1500" b="0">
                <a:latin typeface="微软雅黑" panose="020B0503020204020204" charset="-122"/>
                <a:ea typeface="微软雅黑" panose="020B0503020204020204" charset="-122"/>
                <a:cs typeface="微软雅黑" panose="020B0503020204020204" charset="-122"/>
              </a:rPr>
              <a:t>充分置换合格（O</a:t>
            </a:r>
            <a:r>
              <a:rPr lang="en-US" sz="1500" b="0" baseline="-25000">
                <a:latin typeface="微软雅黑" panose="020B0503020204020204" charset="-122"/>
                <a:ea typeface="微软雅黑" panose="020B0503020204020204" charset="-122"/>
                <a:cs typeface="微软雅黑" panose="020B0503020204020204" charset="-122"/>
              </a:rPr>
              <a:t>2</a:t>
            </a:r>
            <a:r>
              <a:rPr lang="en-US" sz="1500" b="0">
                <a:latin typeface="微软雅黑" panose="020B0503020204020204" charset="-122"/>
                <a:ea typeface="微软雅黑" panose="020B0503020204020204" charset="-122"/>
                <a:cs typeface="微软雅黑" panose="020B0503020204020204" charset="-122"/>
              </a:rPr>
              <a:t>低于1000ppm）</a:t>
            </a:r>
            <a:endParaRPr lang="en-US" sz="1500" b="0">
              <a:latin typeface="微软雅黑" panose="020B0503020204020204" charset="-122"/>
              <a:ea typeface="微软雅黑" panose="020B0503020204020204" charset="-122"/>
              <a:cs typeface="微软雅黑" panose="020B0503020204020204" charset="-122"/>
            </a:endParaRPr>
          </a:p>
          <a:p>
            <a:pPr marL="342900" indent="-342900" algn="just">
              <a:lnSpc>
                <a:spcPct val="200000"/>
              </a:lnSpc>
              <a:buFont typeface="+mj-ea"/>
              <a:buAutoNum type="circleNumDbPlain"/>
            </a:pPr>
            <a:r>
              <a:rPr lang="en-US" sz="1500" b="0">
                <a:latin typeface="微软雅黑" panose="020B0503020204020204" charset="-122"/>
                <a:ea typeface="微软雅黑" panose="020B0503020204020204" charset="-122"/>
                <a:cs typeface="微软雅黑" panose="020B0503020204020204" charset="-122"/>
              </a:rPr>
              <a:t>除氧剂（亚硝酸钠)对全系统除氧钝化(10ppm)</a:t>
            </a:r>
            <a:endParaRPr lang="en-US" sz="1500" b="0">
              <a:latin typeface="微软雅黑" panose="020B0503020204020204" charset="-122"/>
              <a:ea typeface="微软雅黑" panose="020B0503020204020204" charset="-122"/>
              <a:cs typeface="微软雅黑" panose="020B0503020204020204" charset="-122"/>
            </a:endParaRPr>
          </a:p>
          <a:p>
            <a:pPr marL="342900" indent="-342900" algn="just">
              <a:lnSpc>
                <a:spcPct val="200000"/>
              </a:lnSpc>
              <a:buClrTx/>
              <a:buSzTx/>
              <a:buFont typeface="+mj-ea"/>
              <a:buAutoNum type="circleNumDbPlain"/>
            </a:pPr>
            <a:r>
              <a:rPr lang="en-US" sz="1500" b="0">
                <a:latin typeface="微软雅黑" panose="020B0503020204020204" charset="-122"/>
                <a:ea typeface="微软雅黑" panose="020B0503020204020204" charset="-122"/>
                <a:cs typeface="微软雅黑" panose="020B0503020204020204" charset="-122"/>
              </a:rPr>
              <a:t>设备如机泵、过滤器等检修清理后，投用前必须进行N</a:t>
            </a:r>
            <a:r>
              <a:rPr lang="en-US" sz="1500" b="0" baseline="-25000">
                <a:latin typeface="微软雅黑" panose="020B0503020204020204" charset="-122"/>
                <a:ea typeface="微软雅黑" panose="020B0503020204020204" charset="-122"/>
                <a:cs typeface="微软雅黑" panose="020B0503020204020204" charset="-122"/>
              </a:rPr>
              <a:t>2</a:t>
            </a:r>
            <a:r>
              <a:rPr lang="en-US" sz="1500" b="0">
                <a:latin typeface="微软雅黑" panose="020B0503020204020204" charset="-122"/>
                <a:ea typeface="微软雅黑" panose="020B0503020204020204" charset="-122"/>
                <a:cs typeface="微软雅黑" panose="020B0503020204020204" charset="-122"/>
              </a:rPr>
              <a:t>置换，备用设备处于氮封状态。</a:t>
            </a:r>
            <a:endParaRPr lang="en-US" sz="15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200000"/>
              </a:lnSpc>
              <a:buClrTx/>
              <a:buSzTx/>
              <a:buFont typeface="+mj-ea"/>
              <a:buNone/>
            </a:pPr>
            <a:r>
              <a:rPr lang="zh-CN" altLang="en-US" sz="1500" b="0">
                <a:solidFill>
                  <a:srgbClr val="FF0000"/>
                </a:solidFill>
                <a:latin typeface="微软雅黑" panose="020B0503020204020204" charset="-122"/>
                <a:ea typeface="微软雅黑" panose="020B0503020204020204" charset="-122"/>
                <a:cs typeface="微软雅黑" panose="020B0503020204020204" charset="-122"/>
              </a:rPr>
              <a:t>（丁二烯清理后的过滤器经过氮气置换外，再进行氧含量分析，合格后备用）</a:t>
            </a:r>
            <a:endParaRPr lang="zh-CN" altLang="en-US" sz="1500" b="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0008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3.1 </a:t>
            </a:r>
            <a:r>
              <a:rPr lang="zh-CN" altLang="en-US" sz="2100" b="1" dirty="0">
                <a:latin typeface="微软雅黑" panose="020B0503020204020204" charset="-122"/>
                <a:ea typeface="微软雅黑" panose="020B0503020204020204" charset="-122"/>
                <a:cs typeface="微软雅黑" panose="020B0503020204020204" charset="-122"/>
              </a:rPr>
              <a:t>控制氧含量</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774832"/>
            <a:ext cx="2594134" cy="553085"/>
          </a:xfrm>
          <a:prstGeom prst="rect">
            <a:avLst/>
          </a:prstGeom>
          <a:noFill/>
        </p:spPr>
        <p:txBody>
          <a:bodyPr wrap="square" rtlCol="0">
            <a:spAutoFit/>
          </a:bodyPr>
          <a:lstStyle/>
          <a:p>
            <a:r>
              <a:rPr lang="en-US" altLang="zh-CN" sz="1500" b="1">
                <a:latin typeface="微软雅黑" panose="020B0503020204020204" charset="-122"/>
                <a:ea typeface="微软雅黑" panose="020B0503020204020204" charset="-122"/>
                <a:cs typeface="微软雅黑" panose="020B0503020204020204" charset="-122"/>
              </a:rPr>
              <a:t>3.1.2 </a:t>
            </a:r>
            <a:r>
              <a:rPr lang="zh-CN" altLang="en-US" sz="1500" b="1">
                <a:latin typeface="微软雅黑" panose="020B0503020204020204" charset="-122"/>
                <a:ea typeface="微软雅黑" panose="020B0503020204020204" charset="-122"/>
                <a:cs typeface="微软雅黑" panose="020B0503020204020204" charset="-122"/>
              </a:rPr>
              <a:t>防止氧进入丁二烯系统</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103" name="文本框 102"/>
          <p:cNvSpPr txBox="1"/>
          <p:nvPr/>
        </p:nvSpPr>
        <p:spPr>
          <a:xfrm>
            <a:off x="932498" y="1427771"/>
            <a:ext cx="2722721" cy="460375"/>
          </a:xfrm>
          <a:prstGeom prst="rect">
            <a:avLst/>
          </a:prstGeom>
          <a:noFill/>
          <a:ln w="9525">
            <a:noFill/>
          </a:ln>
        </p:spPr>
        <p:txBody>
          <a:bodyPr wrap="square">
            <a:spAutoFit/>
          </a:bodyPr>
          <a:lstStyle/>
          <a:p>
            <a:pPr marL="269875" indent="-269875" algn="l"/>
            <a:r>
              <a:rPr lang="en-US" sz="1200" b="0">
                <a:latin typeface="微软雅黑" panose="020B0503020204020204" charset="-122"/>
                <a:ea typeface="微软雅黑" panose="020B0503020204020204" charset="-122"/>
                <a:cs typeface="微软雅黑" panose="020B0503020204020204" charset="-122"/>
              </a:rPr>
              <a:t>(1) </a:t>
            </a:r>
            <a:r>
              <a:rPr lang="zh-CN" sz="1200" b="0">
                <a:latin typeface="微软雅黑" panose="020B0503020204020204" charset="-122"/>
                <a:ea typeface="微软雅黑" panose="020B0503020204020204" charset="-122"/>
                <a:cs typeface="微软雅黑" panose="020B0503020204020204" charset="-122"/>
              </a:rPr>
              <a:t>维持系统平稳运行，防止因工艺参数波动引入空气</a:t>
            </a:r>
            <a:endParaRPr lang="zh-CN" sz="1200" b="0">
              <a:latin typeface="微软雅黑" panose="020B0503020204020204" charset="-122"/>
              <a:ea typeface="微软雅黑" panose="020B0503020204020204" charset="-122"/>
              <a:cs typeface="微软雅黑" panose="020B0503020204020204" charset="-122"/>
            </a:endParaRPr>
          </a:p>
        </p:txBody>
      </p:sp>
      <p:grpSp>
        <p:nvGrpSpPr>
          <p:cNvPr id="6" name="组合 5"/>
          <p:cNvGrpSpPr/>
          <p:nvPr/>
        </p:nvGrpSpPr>
        <p:grpSpPr>
          <a:xfrm>
            <a:off x="3655219" y="1314900"/>
            <a:ext cx="3935730" cy="714375"/>
            <a:chOff x="4855" y="2731"/>
            <a:chExt cx="8264" cy="1500"/>
          </a:xfrm>
        </p:grpSpPr>
        <p:pic>
          <p:nvPicPr>
            <p:cNvPr id="4" name="图片 3"/>
            <p:cNvPicPr/>
            <p:nvPr/>
          </p:nvPicPr>
          <p:blipFill>
            <a:blip r:embed="rId1"/>
            <a:stretch>
              <a:fillRect/>
            </a:stretch>
          </p:blipFill>
          <p:spPr>
            <a:xfrm>
              <a:off x="4855" y="2758"/>
              <a:ext cx="420" cy="1425"/>
            </a:xfrm>
            <a:prstGeom prst="rect">
              <a:avLst/>
            </a:prstGeom>
            <a:noFill/>
            <a:ln w="9525">
              <a:noFill/>
            </a:ln>
          </p:spPr>
        </p:pic>
        <p:sp>
          <p:nvSpPr>
            <p:cNvPr id="104" name="文本框 103"/>
            <p:cNvSpPr txBox="1"/>
            <p:nvPr/>
          </p:nvSpPr>
          <p:spPr>
            <a:xfrm>
              <a:off x="5119" y="2731"/>
              <a:ext cx="8000" cy="1500"/>
            </a:xfrm>
            <a:prstGeom prst="rect">
              <a:avLst/>
            </a:prstGeom>
            <a:noFill/>
            <a:ln w="9525">
              <a:noFill/>
            </a:ln>
          </p:spPr>
          <p:txBody>
            <a:bodyPr wrap="square">
              <a:spAutoFit/>
            </a:bodyPr>
            <a:lstStyle/>
            <a:p>
              <a:pPr indent="0" algn="just" fontAlgn="auto">
                <a:lnSpc>
                  <a:spcPct val="150000"/>
                </a:lnSpc>
                <a:buClrTx/>
                <a:buSzTx/>
                <a:buFontTx/>
              </a:pPr>
              <a:r>
                <a:rPr lang="zh-CN" sz="900" b="0">
                  <a:latin typeface="微软雅黑" panose="020B0503020204020204" charset="-122"/>
                  <a:ea typeface="微软雅黑" panose="020B0503020204020204" charset="-122"/>
                  <a:cs typeface="微软雅黑" panose="020B0503020204020204" charset="-122"/>
                </a:rPr>
                <a:t>正压系统，不能造成负压或压力大幅度波动</a:t>
              </a:r>
              <a:endParaRPr lang="zh-CN" sz="900" b="0">
                <a:latin typeface="微软雅黑" panose="020B0503020204020204" charset="-122"/>
                <a:ea typeface="微软雅黑" panose="020B0503020204020204" charset="-122"/>
                <a:cs typeface="微软雅黑" panose="020B0503020204020204" charset="-122"/>
              </a:endParaRPr>
            </a:p>
            <a:p>
              <a:pPr indent="0" algn="just" fontAlgn="auto">
                <a:lnSpc>
                  <a:spcPct val="150000"/>
                </a:lnSpc>
                <a:buClrTx/>
                <a:buSzTx/>
                <a:buFontTx/>
              </a:pPr>
              <a:r>
                <a:rPr lang="zh-CN" sz="900" b="0">
                  <a:latin typeface="微软雅黑" panose="020B0503020204020204" charset="-122"/>
                  <a:ea typeface="微软雅黑" panose="020B0503020204020204" charset="-122"/>
                  <a:cs typeface="微软雅黑" panose="020B0503020204020204" charset="-122"/>
                </a:rPr>
                <a:t>不能造成液位大幅度波动</a:t>
              </a:r>
              <a:endParaRPr lang="zh-CN" sz="900" b="0">
                <a:latin typeface="微软雅黑" panose="020B0503020204020204" charset="-122"/>
                <a:ea typeface="微软雅黑" panose="020B0503020204020204" charset="-122"/>
                <a:cs typeface="微软雅黑" panose="020B0503020204020204" charset="-122"/>
              </a:endParaRPr>
            </a:p>
            <a:p>
              <a:pPr indent="0" algn="just" fontAlgn="auto">
                <a:lnSpc>
                  <a:spcPct val="150000"/>
                </a:lnSpc>
                <a:buClrTx/>
                <a:buSzTx/>
                <a:buFontTx/>
              </a:pPr>
              <a:r>
                <a:rPr lang="zh-CN" sz="900" b="0">
                  <a:latin typeface="微软雅黑" panose="020B0503020204020204" charset="-122"/>
                  <a:ea typeface="微软雅黑" panose="020B0503020204020204" charset="-122"/>
                  <a:cs typeface="微软雅黑" panose="020B0503020204020204" charset="-122"/>
                </a:rPr>
                <a:t>严格监控负压系统密封性检查，如溶剂再生釜E-404A/B（最容易进入氧）</a:t>
              </a:r>
              <a:endParaRPr lang="zh-CN" sz="900" b="0">
                <a:latin typeface="微软雅黑" panose="020B0503020204020204" charset="-122"/>
                <a:ea typeface="微软雅黑" panose="020B0503020204020204" charset="-122"/>
                <a:cs typeface="微软雅黑" panose="020B0503020204020204" charset="-122"/>
              </a:endParaRPr>
            </a:p>
          </p:txBody>
        </p:sp>
      </p:grpSp>
      <p:grpSp>
        <p:nvGrpSpPr>
          <p:cNvPr id="8" name="组合 7"/>
          <p:cNvGrpSpPr/>
          <p:nvPr/>
        </p:nvGrpSpPr>
        <p:grpSpPr>
          <a:xfrm>
            <a:off x="2305050" y="2187866"/>
            <a:ext cx="3336608" cy="922020"/>
            <a:chOff x="4855" y="4593"/>
            <a:chExt cx="7006" cy="1936"/>
          </a:xfrm>
        </p:grpSpPr>
        <p:pic>
          <p:nvPicPr>
            <p:cNvPr id="5" name="图片 4"/>
            <p:cNvPicPr/>
            <p:nvPr/>
          </p:nvPicPr>
          <p:blipFill>
            <a:blip r:embed="rId2"/>
            <a:stretch>
              <a:fillRect/>
            </a:stretch>
          </p:blipFill>
          <p:spPr>
            <a:xfrm>
              <a:off x="4855" y="4741"/>
              <a:ext cx="420" cy="1590"/>
            </a:xfrm>
            <a:prstGeom prst="rect">
              <a:avLst/>
            </a:prstGeom>
            <a:noFill/>
            <a:ln w="9525">
              <a:noFill/>
            </a:ln>
          </p:spPr>
        </p:pic>
        <p:sp>
          <p:nvSpPr>
            <p:cNvPr id="105" name="文本框 104"/>
            <p:cNvSpPr txBox="1"/>
            <p:nvPr/>
          </p:nvSpPr>
          <p:spPr>
            <a:xfrm>
              <a:off x="5275" y="4593"/>
              <a:ext cx="6586" cy="1936"/>
            </a:xfrm>
            <a:prstGeom prst="rect">
              <a:avLst/>
            </a:prstGeom>
            <a:noFill/>
            <a:ln w="9525">
              <a:noFill/>
            </a:ln>
          </p:spPr>
          <p:txBody>
            <a:bodyPr wrap="square">
              <a:spAutoFit/>
            </a:bodyPr>
            <a:lstStyle/>
            <a:p>
              <a:pPr indent="0" algn="just" fontAlgn="auto">
                <a:lnSpc>
                  <a:spcPct val="150000"/>
                </a:lnSpc>
              </a:pPr>
              <a:r>
                <a:rPr lang="zh-CN" sz="900" b="0">
                  <a:latin typeface="微软雅黑" panose="020B0503020204020204" charset="-122"/>
                  <a:ea typeface="微软雅黑" panose="020B0503020204020204" charset="-122"/>
                  <a:cs typeface="微软雅黑" panose="020B0503020204020204" charset="-122"/>
                </a:rPr>
                <a:t>溶剂缓冲罐</a:t>
              </a:r>
              <a:r>
                <a:rPr lang="en-US" sz="900" b="0">
                  <a:latin typeface="微软雅黑" panose="020B0503020204020204" charset="-122"/>
                  <a:ea typeface="微软雅黑" panose="020B0503020204020204" charset="-122"/>
                  <a:cs typeface="微软雅黑" panose="020B0503020204020204" charset="-122"/>
                </a:rPr>
                <a:t>T-501A/B</a:t>
              </a:r>
              <a:endParaRPr lang="zh-CN" sz="900" b="0">
                <a:latin typeface="微软雅黑" panose="020B0503020204020204" charset="-122"/>
                <a:ea typeface="微软雅黑" panose="020B0503020204020204" charset="-122"/>
                <a:cs typeface="微软雅黑" panose="020B0503020204020204" charset="-122"/>
              </a:endParaRPr>
            </a:p>
            <a:p>
              <a:pPr indent="0" algn="just" fontAlgn="auto">
                <a:lnSpc>
                  <a:spcPct val="150000"/>
                </a:lnSpc>
              </a:pPr>
              <a:r>
                <a:rPr lang="zh-CN" sz="900" b="0">
                  <a:latin typeface="微软雅黑" panose="020B0503020204020204" charset="-122"/>
                  <a:ea typeface="微软雅黑" panose="020B0503020204020204" charset="-122"/>
                  <a:cs typeface="微软雅黑" panose="020B0503020204020204" charset="-122"/>
                </a:rPr>
                <a:t>化学品进料罐</a:t>
              </a:r>
              <a:r>
                <a:rPr lang="en-US" sz="900" b="0">
                  <a:latin typeface="微软雅黑" panose="020B0503020204020204" charset="-122"/>
                  <a:ea typeface="微软雅黑" panose="020B0503020204020204" charset="-122"/>
                  <a:cs typeface="微软雅黑" panose="020B0503020204020204" charset="-122"/>
                </a:rPr>
                <a:t>D-501 D-502 D-504 D-516 D-517 D-518</a:t>
              </a:r>
              <a:endParaRPr lang="zh-CN" sz="900" b="0">
                <a:latin typeface="微软雅黑" panose="020B0503020204020204" charset="-122"/>
                <a:ea typeface="微软雅黑" panose="020B0503020204020204" charset="-122"/>
                <a:cs typeface="微软雅黑" panose="020B0503020204020204" charset="-122"/>
              </a:endParaRPr>
            </a:p>
            <a:p>
              <a:pPr indent="0" algn="just" fontAlgn="auto">
                <a:lnSpc>
                  <a:spcPct val="150000"/>
                </a:lnSpc>
              </a:pPr>
              <a:r>
                <a:rPr lang="zh-CN" sz="900" b="0">
                  <a:latin typeface="微软雅黑" panose="020B0503020204020204" charset="-122"/>
                  <a:ea typeface="微软雅黑" panose="020B0503020204020204" charset="-122"/>
                  <a:cs typeface="微软雅黑" panose="020B0503020204020204" charset="-122"/>
                </a:rPr>
                <a:t>C4炔烃罐D-509</a:t>
              </a:r>
              <a:endParaRPr lang="zh-CN" sz="900" b="0">
                <a:latin typeface="微软雅黑" panose="020B0503020204020204" charset="-122"/>
                <a:ea typeface="微软雅黑" panose="020B0503020204020204" charset="-122"/>
                <a:cs typeface="微软雅黑" panose="020B0503020204020204" charset="-122"/>
              </a:endParaRPr>
            </a:p>
            <a:p>
              <a:pPr indent="0" algn="just" fontAlgn="auto">
                <a:lnSpc>
                  <a:spcPct val="150000"/>
                </a:lnSpc>
              </a:pPr>
              <a:r>
                <a:rPr lang="zh-CN" sz="900" b="0">
                  <a:latin typeface="微软雅黑" panose="020B0503020204020204" charset="-122"/>
                  <a:ea typeface="微软雅黑" panose="020B0503020204020204" charset="-122"/>
                  <a:cs typeface="微软雅黑" panose="020B0503020204020204" charset="-122"/>
                </a:rPr>
                <a:t>污水罐</a:t>
              </a:r>
              <a:r>
                <a:rPr lang="en-US" sz="900" b="0">
                  <a:latin typeface="微软雅黑" panose="020B0503020204020204" charset="-122"/>
                  <a:ea typeface="微软雅黑" panose="020B0503020204020204" charset="-122"/>
                  <a:cs typeface="微软雅黑" panose="020B0503020204020204" charset="-122"/>
                </a:rPr>
                <a:t>T-502</a:t>
              </a:r>
              <a:endParaRPr lang="zh-CN" altLang="en-US" sz="1350">
                <a:latin typeface="微软雅黑" panose="020B0503020204020204" charset="-122"/>
                <a:ea typeface="微软雅黑" panose="020B0503020204020204" charset="-122"/>
                <a:cs typeface="微软雅黑" panose="020B0503020204020204" charset="-122"/>
              </a:endParaRPr>
            </a:p>
          </p:txBody>
        </p:sp>
      </p:grpSp>
      <p:sp>
        <p:nvSpPr>
          <p:cNvPr id="7" name="文本框 6"/>
          <p:cNvSpPr txBox="1"/>
          <p:nvPr/>
        </p:nvSpPr>
        <p:spPr>
          <a:xfrm>
            <a:off x="932498" y="2510764"/>
            <a:ext cx="1293019" cy="460375"/>
          </a:xfrm>
          <a:prstGeom prst="rect">
            <a:avLst/>
          </a:prstGeom>
          <a:noFill/>
          <a:ln w="9525">
            <a:noFill/>
          </a:ln>
        </p:spPr>
        <p:txBody>
          <a:bodyPr wrap="square">
            <a:spAutoFit/>
          </a:bodyPr>
          <a:lstStyle/>
          <a:p>
            <a:pPr marL="269875" indent="-269875"/>
            <a:r>
              <a:rPr lang="en-US" sz="1200" b="0">
                <a:latin typeface="微软雅黑" panose="020B0503020204020204" charset="-122"/>
                <a:ea typeface="微软雅黑" panose="020B0503020204020204" charset="-122"/>
                <a:cs typeface="微软雅黑" panose="020B0503020204020204" charset="-122"/>
              </a:rPr>
              <a:t>(2) </a:t>
            </a:r>
            <a:r>
              <a:rPr lang="zh-CN" altLang="en-US" sz="1200" b="0">
                <a:latin typeface="微软雅黑" panose="020B0503020204020204" charset="-122"/>
                <a:ea typeface="微软雅黑" panose="020B0503020204020204" charset="-122"/>
                <a:cs typeface="微软雅黑" panose="020B0503020204020204" charset="-122"/>
              </a:rPr>
              <a:t>完善氮封系统</a:t>
            </a:r>
            <a:endParaRPr lang="zh-CN" altLang="en-US" sz="1200" b="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32498" y="3419449"/>
            <a:ext cx="5751671" cy="460375"/>
          </a:xfrm>
          <a:prstGeom prst="rect">
            <a:avLst/>
          </a:prstGeom>
          <a:noFill/>
          <a:ln w="9525">
            <a:noFill/>
          </a:ln>
        </p:spPr>
        <p:txBody>
          <a:bodyPr wrap="square">
            <a:spAutoFit/>
          </a:bodyPr>
          <a:lstStyle/>
          <a:p>
            <a:pPr marL="269875" indent="-269875"/>
            <a:r>
              <a:rPr lang="en-US" sz="1200" b="0">
                <a:latin typeface="微软雅黑" panose="020B0503020204020204" charset="-122"/>
                <a:ea typeface="微软雅黑" panose="020B0503020204020204" charset="-122"/>
                <a:cs typeface="微软雅黑" panose="020B0503020204020204" charset="-122"/>
              </a:rPr>
              <a:t>(3) </a:t>
            </a:r>
            <a:r>
              <a:rPr lang="zh-CN" sz="1200">
                <a:latin typeface="微软雅黑" panose="020B0503020204020204" charset="-122"/>
                <a:ea typeface="微软雅黑" panose="020B0503020204020204" charset="-122"/>
                <a:cs typeface="微软雅黑" panose="020B0503020204020204" charset="-122"/>
                <a:sym typeface="+mn-ea"/>
              </a:rPr>
              <a:t>严控泄露（循环水中夹带氧，冷却器泄露，系统压力波动，</a:t>
            </a:r>
            <a:r>
              <a:rPr lang="zh-CN" altLang="en-US" sz="1200">
                <a:latin typeface="微软雅黑" panose="020B0503020204020204" charset="-122"/>
                <a:ea typeface="微软雅黑" panose="020B0503020204020204" charset="-122"/>
                <a:cs typeface="微软雅黑" panose="020B0503020204020204" charset="-122"/>
                <a:sym typeface="+mn-ea"/>
              </a:rPr>
              <a:t>外界氧分压较高，一旦发生泄露，</a:t>
            </a:r>
            <a:r>
              <a:rPr lang="zh-CN" sz="1200">
                <a:latin typeface="微软雅黑" panose="020B0503020204020204" charset="-122"/>
                <a:ea typeface="微软雅黑" panose="020B0503020204020204" charset="-122"/>
                <a:cs typeface="微软雅黑" panose="020B0503020204020204" charset="-122"/>
                <a:sym typeface="+mn-ea"/>
              </a:rPr>
              <a:t>氧会窜入丁二烯系统）</a:t>
            </a:r>
            <a:endParaRPr lang="zh-CN" altLang="en-US" sz="1200" b="0">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0008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3.1 </a:t>
            </a:r>
            <a:r>
              <a:rPr lang="zh-CN" altLang="en-US" sz="2100" b="1" dirty="0">
                <a:latin typeface="微软雅黑" panose="020B0503020204020204" charset="-122"/>
                <a:ea typeface="微软雅黑" panose="020B0503020204020204" charset="-122"/>
                <a:cs typeface="微软雅黑" panose="020B0503020204020204" charset="-122"/>
              </a:rPr>
              <a:t>控制氧含量</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5" name="文本框 104"/>
          <p:cNvSpPr txBox="1"/>
          <p:nvPr/>
        </p:nvSpPr>
        <p:spPr>
          <a:xfrm>
            <a:off x="932498" y="1184884"/>
            <a:ext cx="3810476" cy="414020"/>
          </a:xfrm>
          <a:prstGeom prst="rect">
            <a:avLst/>
          </a:prstGeom>
          <a:noFill/>
          <a:ln w="9525">
            <a:noFill/>
          </a:ln>
        </p:spPr>
        <p:txBody>
          <a:bodyPr wrap="square">
            <a:spAutoFit/>
          </a:bodyPr>
          <a:lstStyle/>
          <a:p>
            <a:pPr marL="342900" indent="-342900">
              <a:buFont typeface="+mj-lt"/>
              <a:buAutoNum type="arabicPeriod"/>
            </a:pPr>
            <a:r>
              <a:rPr lang="zh-CN" sz="1050" b="0">
                <a:latin typeface="微软雅黑" panose="020B0503020204020204" charset="-122"/>
                <a:ea typeface="微软雅黑" panose="020B0503020204020204" charset="-122"/>
                <a:cs typeface="微软雅黑" panose="020B0503020204020204" charset="-122"/>
              </a:rPr>
              <a:t>控制原料混合碳四中的氧含量乙烯所产混合碳四原料分析：</a:t>
            </a:r>
            <a:endParaRPr lang="zh-CN" altLang="en-US" sz="1050" b="0">
              <a:latin typeface="微软雅黑" panose="020B0503020204020204" charset="-122"/>
              <a:ea typeface="微软雅黑" panose="020B0503020204020204" charset="-122"/>
              <a:cs typeface="微软雅黑" panose="020B0503020204020204" charset="-122"/>
            </a:endParaRPr>
          </a:p>
        </p:txBody>
      </p:sp>
      <p:sp>
        <p:nvSpPr>
          <p:cNvPr id="106" name="文本框 105"/>
          <p:cNvSpPr txBox="1"/>
          <p:nvPr/>
        </p:nvSpPr>
        <p:spPr>
          <a:xfrm>
            <a:off x="932498" y="2700787"/>
            <a:ext cx="2473643" cy="252730"/>
          </a:xfrm>
          <a:prstGeom prst="rect">
            <a:avLst/>
          </a:prstGeom>
          <a:noFill/>
          <a:ln w="9525">
            <a:noFill/>
          </a:ln>
        </p:spPr>
        <p:txBody>
          <a:bodyPr wrap="square">
            <a:spAutoFit/>
          </a:bodyPr>
          <a:lstStyle/>
          <a:p>
            <a:pPr marL="342900" indent="-342900">
              <a:buFont typeface="+mj-lt"/>
              <a:buAutoNum type="arabicPeriod" startAt="2"/>
            </a:pPr>
            <a:r>
              <a:rPr lang="zh-CN" sz="1050" b="0">
                <a:latin typeface="微软雅黑" panose="020B0503020204020204" charset="-122"/>
                <a:ea typeface="微软雅黑" panose="020B0503020204020204" charset="-122"/>
                <a:cs typeface="微软雅黑" panose="020B0503020204020204" charset="-122"/>
              </a:rPr>
              <a:t>储运原料罐混合碳四原料分析：</a:t>
            </a:r>
            <a:endParaRPr lang="zh-CN" altLang="en-US" sz="1050" b="0">
              <a:latin typeface="微软雅黑" panose="020B0503020204020204" charset="-122"/>
              <a:ea typeface="微软雅黑" panose="020B0503020204020204" charset="-122"/>
              <a:cs typeface="微软雅黑" panose="020B0503020204020204" charset="-122"/>
            </a:endParaRPr>
          </a:p>
        </p:txBody>
      </p:sp>
      <p:sp>
        <p:nvSpPr>
          <p:cNvPr id="107" name="文本框 106"/>
          <p:cNvSpPr txBox="1"/>
          <p:nvPr/>
        </p:nvSpPr>
        <p:spPr>
          <a:xfrm>
            <a:off x="932498" y="4045717"/>
            <a:ext cx="6660356" cy="575945"/>
          </a:xfrm>
          <a:prstGeom prst="rect">
            <a:avLst/>
          </a:prstGeom>
          <a:noFill/>
          <a:ln w="9525">
            <a:noFill/>
          </a:ln>
        </p:spPr>
        <p:txBody>
          <a:bodyPr wrap="square">
            <a:spAutoFit/>
          </a:bodyPr>
          <a:lstStyle/>
          <a:p>
            <a:pPr marL="342900" indent="-342900">
              <a:lnSpc>
                <a:spcPct val="150000"/>
              </a:lnSpc>
              <a:buFont typeface="+mj-lt"/>
              <a:buAutoNum type="arabicPeriod" startAt="3"/>
            </a:pPr>
            <a:r>
              <a:rPr lang="zh-CN" sz="1050" b="0">
                <a:latin typeface="微软雅黑" panose="020B0503020204020204" charset="-122"/>
                <a:ea typeface="微软雅黑" panose="020B0503020204020204" charset="-122"/>
                <a:cs typeface="微软雅黑" panose="020B0503020204020204" charset="-122"/>
              </a:rPr>
              <a:t>原料中氧和羰基化合物含量偏高时处理方法：</a:t>
            </a:r>
            <a:endParaRPr lang="zh-CN" sz="1050" b="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lt"/>
              <a:buAutoNum type="arabicPeriod" startAt="3"/>
            </a:pPr>
            <a:r>
              <a:rPr lang="zh-CN" sz="1050" b="0">
                <a:solidFill>
                  <a:srgbClr val="FF0000"/>
                </a:solidFill>
                <a:latin typeface="微软雅黑" panose="020B0503020204020204" charset="-122"/>
                <a:ea typeface="微软雅黑" panose="020B0503020204020204" charset="-122"/>
                <a:cs typeface="微软雅黑" panose="020B0503020204020204" charset="-122"/>
              </a:rPr>
              <a:t>原料水洗除去羰基化合物，</a:t>
            </a:r>
            <a:r>
              <a:rPr lang="en-US" sz="1050" b="0">
                <a:solidFill>
                  <a:srgbClr val="FF0000"/>
                </a:solidFill>
                <a:latin typeface="微软雅黑" panose="020B0503020204020204" charset="-122"/>
                <a:ea typeface="微软雅黑" panose="020B0503020204020204" charset="-122"/>
                <a:cs typeface="微软雅黑" panose="020B0503020204020204" charset="-122"/>
              </a:rPr>
              <a:t>3~</a:t>
            </a:r>
            <a:r>
              <a:rPr lang="zh-CN" sz="1050" b="0">
                <a:solidFill>
                  <a:srgbClr val="FF0000"/>
                </a:solidFill>
                <a:latin typeface="微软雅黑" panose="020B0503020204020204" charset="-122"/>
                <a:ea typeface="微软雅黑" panose="020B0503020204020204" charset="-122"/>
                <a:cs typeface="微软雅黑" panose="020B0503020204020204" charset="-122"/>
              </a:rPr>
              <a:t>5%亚硝酸钠水水洗除去痕量氧、过氧化物</a:t>
            </a:r>
            <a:endParaRPr lang="zh-CN" altLang="en-US" sz="1050" b="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32498" y="774832"/>
            <a:ext cx="4540091" cy="321945"/>
          </a:xfrm>
          <a:prstGeom prst="rect">
            <a:avLst/>
          </a:prstGeom>
          <a:noFill/>
        </p:spPr>
        <p:txBody>
          <a:bodyPr wrap="square" rtlCol="0">
            <a:spAutoFit/>
          </a:bodyPr>
          <a:lstStyle/>
          <a:p>
            <a:r>
              <a:rPr lang="en-US" altLang="zh-CN" sz="1500" b="1">
                <a:latin typeface="微软雅黑" panose="020B0503020204020204" charset="-122"/>
                <a:ea typeface="微软雅黑" panose="020B0503020204020204" charset="-122"/>
                <a:cs typeface="微软雅黑" panose="020B0503020204020204" charset="-122"/>
              </a:rPr>
              <a:t>3.1.3 </a:t>
            </a:r>
            <a:r>
              <a:rPr lang="zh-CN" altLang="en-US" sz="1500" b="1">
                <a:latin typeface="微软雅黑" panose="020B0503020204020204" charset="-122"/>
                <a:ea typeface="微软雅黑" panose="020B0503020204020204" charset="-122"/>
                <a:cs typeface="微软雅黑" panose="020B0503020204020204" charset="-122"/>
              </a:rPr>
              <a:t>控制原料混合碳四中的氧含量</a:t>
            </a:r>
            <a:r>
              <a:rPr lang="zh-CN" sz="1500" b="1">
                <a:latin typeface="微软雅黑" panose="020B0503020204020204" charset="-122"/>
                <a:ea typeface="微软雅黑" panose="020B0503020204020204" charset="-122"/>
                <a:cs typeface="微软雅黑" panose="020B0503020204020204" charset="-122"/>
                <a:sym typeface="+mn-ea"/>
              </a:rPr>
              <a:t>（原料分析监测）</a:t>
            </a:r>
            <a:endParaRPr lang="zh-CN" altLang="en-US" sz="1500" b="1">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521970" y="3052260"/>
            <a:ext cx="8100000" cy="908045"/>
          </a:xfrm>
          <a:prstGeom prst="rect">
            <a:avLst/>
          </a:prstGeom>
        </p:spPr>
      </p:pic>
      <p:pic>
        <p:nvPicPr>
          <p:cNvPr id="7" name="图片 6"/>
          <p:cNvPicPr/>
          <p:nvPr/>
        </p:nvPicPr>
        <p:blipFill>
          <a:blip r:embed="rId2"/>
          <a:stretch>
            <a:fillRect/>
          </a:stretch>
        </p:blipFill>
        <p:spPr>
          <a:xfrm>
            <a:off x="521970" y="1611604"/>
            <a:ext cx="8100000" cy="945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0008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3.1 </a:t>
            </a:r>
            <a:r>
              <a:rPr lang="zh-CN" altLang="en-US" sz="2100" b="1" dirty="0">
                <a:latin typeface="微软雅黑" panose="020B0503020204020204" charset="-122"/>
                <a:ea typeface="微软雅黑" panose="020B0503020204020204" charset="-122"/>
                <a:cs typeface="微软雅黑" panose="020B0503020204020204" charset="-122"/>
              </a:rPr>
              <a:t>控制氧含量</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7" name="文本框 106"/>
          <p:cNvSpPr txBox="1"/>
          <p:nvPr/>
        </p:nvSpPr>
        <p:spPr>
          <a:xfrm>
            <a:off x="1005840" y="1102016"/>
            <a:ext cx="6105525" cy="2584450"/>
          </a:xfrm>
          <a:prstGeom prst="rect">
            <a:avLst/>
          </a:prstGeom>
          <a:noFill/>
          <a:ln w="9525">
            <a:noFill/>
          </a:ln>
        </p:spPr>
        <p:txBody>
          <a:bodyPr wrap="square">
            <a:spAutoFit/>
          </a:bodyPr>
          <a:lstStyle/>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认真分析监测并严格控制丁二烯生产储存系统中的气相氧含量和过氧化物含量，发现异常及时妥善处置</a:t>
            </a:r>
            <a:endParaRPr lang="zh-CN" sz="1350" b="0">
              <a:latin typeface="微软雅黑" panose="020B0503020204020204" charset="-122"/>
              <a:ea typeface="微软雅黑" panose="020B0503020204020204" charset="-122"/>
              <a:cs typeface="微软雅黑" panose="020B0503020204020204" charset="-122"/>
            </a:endParaRPr>
          </a:p>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丁二烯装置设置5块在线氧表(</a:t>
            </a:r>
            <a:r>
              <a:rPr lang="zh-CN" sz="1350" b="0">
                <a:solidFill>
                  <a:srgbClr val="FF0000"/>
                </a:solidFill>
                <a:latin typeface="微软雅黑" panose="020B0503020204020204" charset="-122"/>
                <a:ea typeface="微软雅黑" panose="020B0503020204020204" charset="-122"/>
                <a:cs typeface="微软雅黑" panose="020B0503020204020204" charset="-122"/>
              </a:rPr>
              <a:t>氧气＜10ppm</a:t>
            </a:r>
            <a:r>
              <a:rPr lang="zh-CN" sz="1350" b="0">
                <a:latin typeface="微软雅黑" panose="020B0503020204020204" charset="-122"/>
                <a:ea typeface="微软雅黑" panose="020B0503020204020204" charset="-122"/>
                <a:cs typeface="微软雅黑" panose="020B0503020204020204" charset="-122"/>
              </a:rPr>
              <a:t>)：</a:t>
            </a:r>
            <a:endParaRPr lang="zh-CN" sz="1350" b="0">
              <a:latin typeface="微软雅黑" panose="020B0503020204020204" charset="-122"/>
              <a:ea typeface="微软雅黑" panose="020B0503020204020204" charset="-122"/>
              <a:cs typeface="微软雅黑" panose="020B0503020204020204" charset="-122"/>
            </a:endParaRPr>
          </a:p>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原料蒸发罐D-101罐顶气相线：AI-1102</a:t>
            </a:r>
            <a:endParaRPr lang="zh-CN" sz="1350" b="0">
              <a:latin typeface="微软雅黑" panose="020B0503020204020204" charset="-122"/>
              <a:ea typeface="微软雅黑" panose="020B0503020204020204" charset="-122"/>
              <a:cs typeface="微软雅黑" panose="020B0503020204020204" charset="-122"/>
            </a:endParaRPr>
          </a:p>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第一萃取精馏塔C-101A回流罐气相放空线：AI-1302</a:t>
            </a:r>
            <a:endParaRPr lang="zh-CN" sz="1350" b="0">
              <a:latin typeface="微软雅黑" panose="020B0503020204020204" charset="-122"/>
              <a:ea typeface="微软雅黑" panose="020B0503020204020204" charset="-122"/>
              <a:cs typeface="微软雅黑" panose="020B0503020204020204" charset="-122"/>
            </a:endParaRPr>
          </a:p>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第二萃取精馏塔C-201冷凝器壳层：AI-2201</a:t>
            </a:r>
            <a:endParaRPr lang="zh-CN" sz="1350" b="0">
              <a:latin typeface="微软雅黑" panose="020B0503020204020204" charset="-122"/>
              <a:ea typeface="微软雅黑" panose="020B0503020204020204" charset="-122"/>
              <a:cs typeface="微软雅黑" panose="020B0503020204020204" charset="-122"/>
            </a:endParaRPr>
          </a:p>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第二精馏塔C-302塔顶冷凝器管层气相线:AI3501</a:t>
            </a:r>
            <a:endParaRPr lang="zh-CN" sz="1350" b="0">
              <a:latin typeface="微软雅黑" panose="020B0503020204020204" charset="-122"/>
              <a:ea typeface="微软雅黑" panose="020B0503020204020204" charset="-122"/>
              <a:cs typeface="微软雅黑" panose="020B0503020204020204" charset="-122"/>
            </a:endParaRPr>
          </a:p>
          <a:p>
            <a:pPr indent="0">
              <a:lnSpc>
                <a:spcPct val="150000"/>
              </a:lnSpc>
            </a:pPr>
            <a:r>
              <a:rPr lang="zh-CN" sz="1350" b="0">
                <a:latin typeface="微软雅黑" panose="020B0503020204020204" charset="-122"/>
                <a:ea typeface="微软雅黑" panose="020B0503020204020204" charset="-122"/>
                <a:cs typeface="微软雅黑" panose="020B0503020204020204" charset="-122"/>
              </a:rPr>
              <a:t>氮气总管：</a:t>
            </a:r>
            <a:r>
              <a:rPr lang="en-US" sz="1350" b="0">
                <a:latin typeface="微软雅黑" panose="020B0503020204020204" charset="-122"/>
                <a:ea typeface="微软雅黑" panose="020B0503020204020204" charset="-122"/>
                <a:cs typeface="微软雅黑" panose="020B0503020204020204" charset="-122"/>
              </a:rPr>
              <a:t>AI-6301</a:t>
            </a:r>
            <a:endParaRPr lang="en-US" altLang="en-US" sz="1350" b="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711491"/>
            <a:ext cx="2474119" cy="321945"/>
          </a:xfrm>
          <a:prstGeom prst="rect">
            <a:avLst/>
          </a:prstGeom>
          <a:noFill/>
        </p:spPr>
        <p:txBody>
          <a:bodyPr wrap="square" rtlCol="0">
            <a:spAutoFit/>
          </a:bodyPr>
          <a:lstStyle/>
          <a:p>
            <a:r>
              <a:rPr lang="en-US" altLang="zh-CN" sz="1500" b="1">
                <a:latin typeface="微软雅黑" panose="020B0503020204020204" charset="-122"/>
                <a:ea typeface="微软雅黑" panose="020B0503020204020204" charset="-122"/>
                <a:cs typeface="微软雅黑" panose="020B0503020204020204" charset="-122"/>
              </a:rPr>
              <a:t>3.1.4 </a:t>
            </a:r>
            <a:r>
              <a:rPr lang="zh-CN" altLang="en-US" sz="1500" b="1">
                <a:latin typeface="微软雅黑" panose="020B0503020204020204" charset="-122"/>
                <a:ea typeface="微软雅黑" panose="020B0503020204020204" charset="-122"/>
                <a:cs typeface="微软雅黑" panose="020B0503020204020204" charset="-122"/>
              </a:rPr>
              <a:t>严格分析检测</a:t>
            </a:r>
            <a:endParaRPr lang="zh-CN" altLang="en-US" sz="150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005840" y="3962136"/>
            <a:ext cx="3810000" cy="714375"/>
          </a:xfrm>
          <a:prstGeom prst="rect">
            <a:avLst/>
          </a:prstGeom>
          <a:noFill/>
          <a:ln w="9525">
            <a:noFill/>
          </a:ln>
        </p:spPr>
        <p:txBody>
          <a:bodyPr>
            <a:spAutoFit/>
          </a:bodyPr>
          <a:lstStyle/>
          <a:p>
            <a:pPr marL="342900" indent="-342900">
              <a:lnSpc>
                <a:spcPct val="150000"/>
              </a:lnSpc>
              <a:buFont typeface="+mj-ea"/>
              <a:buAutoNum type="circleNumDbPlain"/>
            </a:pPr>
            <a:r>
              <a:rPr lang="zh-CN" sz="1350" b="0">
                <a:latin typeface="微软雅黑" panose="020B0503020204020204" charset="-122"/>
                <a:ea typeface="微软雅黑" panose="020B0503020204020204" charset="-122"/>
                <a:cs typeface="微软雅黑" panose="020B0503020204020204" charset="-122"/>
              </a:rPr>
              <a:t>除氧剂使用:亚硝酸钠50kg/3天</a:t>
            </a:r>
            <a:endParaRPr lang="zh-CN" sz="1350" b="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ea"/>
              <a:buAutoNum type="circleNumDbPlain"/>
            </a:pPr>
            <a:r>
              <a:rPr lang="zh-CN" sz="1350" b="0">
                <a:latin typeface="微软雅黑" panose="020B0503020204020204" charset="-122"/>
                <a:ea typeface="微软雅黑" panose="020B0503020204020204" charset="-122"/>
                <a:cs typeface="微软雅黑" panose="020B0503020204020204" charset="-122"/>
              </a:rPr>
              <a:t>高氧含量系统通过排放降低氧含量</a:t>
            </a:r>
            <a:endParaRPr lang="zh-CN" altLang="en-US" sz="1350" b="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005840" y="3663289"/>
            <a:ext cx="2870835" cy="321945"/>
          </a:xfrm>
          <a:prstGeom prst="rect">
            <a:avLst/>
          </a:prstGeom>
          <a:noFill/>
        </p:spPr>
        <p:txBody>
          <a:bodyPr wrap="square" rtlCol="0">
            <a:spAutoFit/>
          </a:bodyPr>
          <a:lstStyle/>
          <a:p>
            <a:r>
              <a:rPr lang="en-US" altLang="zh-CN" sz="1500" b="1">
                <a:latin typeface="微软雅黑" panose="020B0503020204020204" charset="-122"/>
                <a:ea typeface="微软雅黑" panose="020B0503020204020204" charset="-122"/>
                <a:cs typeface="微软雅黑" panose="020B0503020204020204" charset="-122"/>
              </a:rPr>
              <a:t>3.1.5 </a:t>
            </a:r>
            <a:r>
              <a:rPr lang="zh-CN" altLang="en-US" sz="1500" b="1">
                <a:latin typeface="微软雅黑" panose="020B0503020204020204" charset="-122"/>
                <a:ea typeface="微软雅黑" panose="020B0503020204020204" charset="-122"/>
                <a:cs typeface="微软雅黑" panose="020B0503020204020204" charset="-122"/>
              </a:rPr>
              <a:t>其他方法</a:t>
            </a:r>
            <a:endParaRPr lang="zh-CN" altLang="en-US" sz="1500"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32261" y="206317"/>
            <a:ext cx="30676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1.3 </a:t>
            </a:r>
            <a:r>
              <a:rPr lang="zh-CN" altLang="en-US" sz="2100" b="1" dirty="0">
                <a:latin typeface="微软雅黑" panose="020B0503020204020204" charset="-122"/>
                <a:ea typeface="微软雅黑" panose="020B0503020204020204" charset="-122"/>
                <a:cs typeface="微软雅黑" panose="020B0503020204020204" charset="-122"/>
              </a:rPr>
              <a:t>丁二烯主要生产工艺</a:t>
            </a:r>
            <a:endParaRPr lang="zh-CN" altLang="en-US" sz="2100" b="1" dirty="0">
              <a:latin typeface="微软雅黑" panose="020B0503020204020204" charset="-122"/>
              <a:ea typeface="微软雅黑" panose="020B0503020204020204" charset="-122"/>
              <a:cs typeface="微软雅黑" panose="020B0503020204020204" charset="-122"/>
            </a:endParaRPr>
          </a:p>
        </p:txBody>
      </p:sp>
      <p:pic>
        <p:nvPicPr>
          <p:cNvPr id="42" name="图片 41"/>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7478642" y="3609913"/>
            <a:ext cx="1453741" cy="1453741"/>
          </a:xfrm>
          <a:prstGeom prst="rect">
            <a:avLst/>
          </a:prstGeom>
        </p:spPr>
      </p:pic>
      <p:sp>
        <p:nvSpPr>
          <p:cNvPr id="20" name="light-bulb_118063"/>
          <p:cNvSpPr/>
          <p:nvPr/>
        </p:nvSpPr>
        <p:spPr bwMode="auto">
          <a:xfrm>
            <a:off x="6419850" y="2830327"/>
            <a:ext cx="413861" cy="347663"/>
          </a:xfrm>
          <a:custGeom>
            <a:avLst/>
            <a:gdLst>
              <a:gd name="connsiteX0" fmla="*/ 194868 w 563540"/>
              <a:gd name="connsiteY0" fmla="*/ 366811 h 473509"/>
              <a:gd name="connsiteX1" fmla="*/ 190172 w 563540"/>
              <a:gd name="connsiteY1" fmla="*/ 370328 h 473509"/>
              <a:gd name="connsiteX2" fmla="*/ 190172 w 563540"/>
              <a:gd name="connsiteY2" fmla="*/ 446541 h 473509"/>
              <a:gd name="connsiteX3" fmla="*/ 194868 w 563540"/>
              <a:gd name="connsiteY3" fmla="*/ 450059 h 473509"/>
              <a:gd name="connsiteX4" fmla="*/ 536536 w 563540"/>
              <a:gd name="connsiteY4" fmla="*/ 450059 h 473509"/>
              <a:gd name="connsiteX5" fmla="*/ 540058 w 563540"/>
              <a:gd name="connsiteY5" fmla="*/ 446541 h 473509"/>
              <a:gd name="connsiteX6" fmla="*/ 540058 w 563540"/>
              <a:gd name="connsiteY6" fmla="*/ 370328 h 473509"/>
              <a:gd name="connsiteX7" fmla="*/ 536536 w 563540"/>
              <a:gd name="connsiteY7" fmla="*/ 366811 h 473509"/>
              <a:gd name="connsiteX8" fmla="*/ 27007 w 563540"/>
              <a:gd name="connsiteY8" fmla="*/ 366811 h 473509"/>
              <a:gd name="connsiteX9" fmla="*/ 23484 w 563540"/>
              <a:gd name="connsiteY9" fmla="*/ 370328 h 473509"/>
              <a:gd name="connsiteX10" fmla="*/ 23484 w 563540"/>
              <a:gd name="connsiteY10" fmla="*/ 446541 h 473509"/>
              <a:gd name="connsiteX11" fmla="*/ 27007 w 563540"/>
              <a:gd name="connsiteY11" fmla="*/ 450059 h 473509"/>
              <a:gd name="connsiteX12" fmla="*/ 103330 w 563540"/>
              <a:gd name="connsiteY12" fmla="*/ 450059 h 473509"/>
              <a:gd name="connsiteX13" fmla="*/ 106853 w 563540"/>
              <a:gd name="connsiteY13" fmla="*/ 446541 h 473509"/>
              <a:gd name="connsiteX14" fmla="*/ 106853 w 563540"/>
              <a:gd name="connsiteY14" fmla="*/ 370328 h 473509"/>
              <a:gd name="connsiteX15" fmla="*/ 103330 w 563540"/>
              <a:gd name="connsiteY15" fmla="*/ 366811 h 473509"/>
              <a:gd name="connsiteX16" fmla="*/ 194868 w 563540"/>
              <a:gd name="connsiteY16" fmla="*/ 343360 h 473509"/>
              <a:gd name="connsiteX17" fmla="*/ 536536 w 563540"/>
              <a:gd name="connsiteY17" fmla="*/ 343360 h 473509"/>
              <a:gd name="connsiteX18" fmla="*/ 563540 w 563540"/>
              <a:gd name="connsiteY18" fmla="*/ 370328 h 473509"/>
              <a:gd name="connsiteX19" fmla="*/ 563540 w 563540"/>
              <a:gd name="connsiteY19" fmla="*/ 446541 h 473509"/>
              <a:gd name="connsiteX20" fmla="*/ 536536 w 563540"/>
              <a:gd name="connsiteY20" fmla="*/ 473509 h 473509"/>
              <a:gd name="connsiteX21" fmla="*/ 194868 w 563540"/>
              <a:gd name="connsiteY21" fmla="*/ 473509 h 473509"/>
              <a:gd name="connsiteX22" fmla="*/ 166689 w 563540"/>
              <a:gd name="connsiteY22" fmla="*/ 446541 h 473509"/>
              <a:gd name="connsiteX23" fmla="*/ 166689 w 563540"/>
              <a:gd name="connsiteY23" fmla="*/ 370328 h 473509"/>
              <a:gd name="connsiteX24" fmla="*/ 194868 w 563540"/>
              <a:gd name="connsiteY24" fmla="*/ 343360 h 473509"/>
              <a:gd name="connsiteX25" fmla="*/ 27007 w 563540"/>
              <a:gd name="connsiteY25" fmla="*/ 343360 h 473509"/>
              <a:gd name="connsiteX26" fmla="*/ 103330 w 563540"/>
              <a:gd name="connsiteY26" fmla="*/ 343360 h 473509"/>
              <a:gd name="connsiteX27" fmla="*/ 130337 w 563540"/>
              <a:gd name="connsiteY27" fmla="*/ 370328 h 473509"/>
              <a:gd name="connsiteX28" fmla="*/ 130337 w 563540"/>
              <a:gd name="connsiteY28" fmla="*/ 446541 h 473509"/>
              <a:gd name="connsiteX29" fmla="*/ 103330 w 563540"/>
              <a:gd name="connsiteY29" fmla="*/ 473509 h 473509"/>
              <a:gd name="connsiteX30" fmla="*/ 27007 w 563540"/>
              <a:gd name="connsiteY30" fmla="*/ 473509 h 473509"/>
              <a:gd name="connsiteX31" fmla="*/ 0 w 563540"/>
              <a:gd name="connsiteY31" fmla="*/ 446541 h 473509"/>
              <a:gd name="connsiteX32" fmla="*/ 0 w 563540"/>
              <a:gd name="connsiteY32" fmla="*/ 370328 h 473509"/>
              <a:gd name="connsiteX33" fmla="*/ 27007 w 563540"/>
              <a:gd name="connsiteY33" fmla="*/ 343360 h 473509"/>
              <a:gd name="connsiteX34" fmla="*/ 194868 w 563540"/>
              <a:gd name="connsiteY34" fmla="*/ 194497 h 473509"/>
              <a:gd name="connsiteX35" fmla="*/ 190172 w 563540"/>
              <a:gd name="connsiteY35" fmla="*/ 199192 h 473509"/>
              <a:gd name="connsiteX36" fmla="*/ 190172 w 563540"/>
              <a:gd name="connsiteY36" fmla="*/ 274316 h 473509"/>
              <a:gd name="connsiteX37" fmla="*/ 194868 w 563540"/>
              <a:gd name="connsiteY37" fmla="*/ 279012 h 473509"/>
              <a:gd name="connsiteX38" fmla="*/ 536536 w 563540"/>
              <a:gd name="connsiteY38" fmla="*/ 279012 h 473509"/>
              <a:gd name="connsiteX39" fmla="*/ 540058 w 563540"/>
              <a:gd name="connsiteY39" fmla="*/ 274316 h 473509"/>
              <a:gd name="connsiteX40" fmla="*/ 540058 w 563540"/>
              <a:gd name="connsiteY40" fmla="*/ 199192 h 473509"/>
              <a:gd name="connsiteX41" fmla="*/ 536536 w 563540"/>
              <a:gd name="connsiteY41" fmla="*/ 194497 h 473509"/>
              <a:gd name="connsiteX42" fmla="*/ 27007 w 563540"/>
              <a:gd name="connsiteY42" fmla="*/ 194497 h 473509"/>
              <a:gd name="connsiteX43" fmla="*/ 23484 w 563540"/>
              <a:gd name="connsiteY43" fmla="*/ 199192 h 473509"/>
              <a:gd name="connsiteX44" fmla="*/ 23484 w 563540"/>
              <a:gd name="connsiteY44" fmla="*/ 274316 h 473509"/>
              <a:gd name="connsiteX45" fmla="*/ 27007 w 563540"/>
              <a:gd name="connsiteY45" fmla="*/ 279012 h 473509"/>
              <a:gd name="connsiteX46" fmla="*/ 103330 w 563540"/>
              <a:gd name="connsiteY46" fmla="*/ 279012 h 473509"/>
              <a:gd name="connsiteX47" fmla="*/ 106853 w 563540"/>
              <a:gd name="connsiteY47" fmla="*/ 274316 h 473509"/>
              <a:gd name="connsiteX48" fmla="*/ 106853 w 563540"/>
              <a:gd name="connsiteY48" fmla="*/ 199192 h 473509"/>
              <a:gd name="connsiteX49" fmla="*/ 103330 w 563540"/>
              <a:gd name="connsiteY49" fmla="*/ 194497 h 473509"/>
              <a:gd name="connsiteX50" fmla="*/ 194868 w 563540"/>
              <a:gd name="connsiteY50" fmla="*/ 171021 h 473509"/>
              <a:gd name="connsiteX51" fmla="*/ 536536 w 563540"/>
              <a:gd name="connsiteY51" fmla="*/ 171021 h 473509"/>
              <a:gd name="connsiteX52" fmla="*/ 563540 w 563540"/>
              <a:gd name="connsiteY52" fmla="*/ 199192 h 473509"/>
              <a:gd name="connsiteX53" fmla="*/ 563540 w 563540"/>
              <a:gd name="connsiteY53" fmla="*/ 274316 h 473509"/>
              <a:gd name="connsiteX54" fmla="*/ 536536 w 563540"/>
              <a:gd name="connsiteY54" fmla="*/ 302488 h 473509"/>
              <a:gd name="connsiteX55" fmla="*/ 194868 w 563540"/>
              <a:gd name="connsiteY55" fmla="*/ 302488 h 473509"/>
              <a:gd name="connsiteX56" fmla="*/ 166689 w 563540"/>
              <a:gd name="connsiteY56" fmla="*/ 274316 h 473509"/>
              <a:gd name="connsiteX57" fmla="*/ 166689 w 563540"/>
              <a:gd name="connsiteY57" fmla="*/ 199192 h 473509"/>
              <a:gd name="connsiteX58" fmla="*/ 194868 w 563540"/>
              <a:gd name="connsiteY58" fmla="*/ 171021 h 473509"/>
              <a:gd name="connsiteX59" fmla="*/ 27007 w 563540"/>
              <a:gd name="connsiteY59" fmla="*/ 171021 h 473509"/>
              <a:gd name="connsiteX60" fmla="*/ 103330 w 563540"/>
              <a:gd name="connsiteY60" fmla="*/ 171021 h 473509"/>
              <a:gd name="connsiteX61" fmla="*/ 130337 w 563540"/>
              <a:gd name="connsiteY61" fmla="*/ 199192 h 473509"/>
              <a:gd name="connsiteX62" fmla="*/ 130337 w 563540"/>
              <a:gd name="connsiteY62" fmla="*/ 274316 h 473509"/>
              <a:gd name="connsiteX63" fmla="*/ 103330 w 563540"/>
              <a:gd name="connsiteY63" fmla="*/ 302488 h 473509"/>
              <a:gd name="connsiteX64" fmla="*/ 27007 w 563540"/>
              <a:gd name="connsiteY64" fmla="*/ 302488 h 473509"/>
              <a:gd name="connsiteX65" fmla="*/ 0 w 563540"/>
              <a:gd name="connsiteY65" fmla="*/ 274316 h 473509"/>
              <a:gd name="connsiteX66" fmla="*/ 0 w 563540"/>
              <a:gd name="connsiteY66" fmla="*/ 199192 h 473509"/>
              <a:gd name="connsiteX67" fmla="*/ 27007 w 563540"/>
              <a:gd name="connsiteY67" fmla="*/ 171021 h 473509"/>
              <a:gd name="connsiteX68" fmla="*/ 194868 w 563540"/>
              <a:gd name="connsiteY68" fmla="*/ 23450 h 473509"/>
              <a:gd name="connsiteX69" fmla="*/ 190172 w 563540"/>
              <a:gd name="connsiteY69" fmla="*/ 26968 h 473509"/>
              <a:gd name="connsiteX70" fmla="*/ 190172 w 563540"/>
              <a:gd name="connsiteY70" fmla="*/ 103181 h 473509"/>
              <a:gd name="connsiteX71" fmla="*/ 194868 w 563540"/>
              <a:gd name="connsiteY71" fmla="*/ 106698 h 473509"/>
              <a:gd name="connsiteX72" fmla="*/ 536536 w 563540"/>
              <a:gd name="connsiteY72" fmla="*/ 106698 h 473509"/>
              <a:gd name="connsiteX73" fmla="*/ 540058 w 563540"/>
              <a:gd name="connsiteY73" fmla="*/ 103181 h 473509"/>
              <a:gd name="connsiteX74" fmla="*/ 540058 w 563540"/>
              <a:gd name="connsiteY74" fmla="*/ 26968 h 473509"/>
              <a:gd name="connsiteX75" fmla="*/ 536536 w 563540"/>
              <a:gd name="connsiteY75" fmla="*/ 23450 h 473509"/>
              <a:gd name="connsiteX76" fmla="*/ 27007 w 563540"/>
              <a:gd name="connsiteY76" fmla="*/ 23450 h 473509"/>
              <a:gd name="connsiteX77" fmla="*/ 23484 w 563540"/>
              <a:gd name="connsiteY77" fmla="*/ 26968 h 473509"/>
              <a:gd name="connsiteX78" fmla="*/ 23484 w 563540"/>
              <a:gd name="connsiteY78" fmla="*/ 103181 h 473509"/>
              <a:gd name="connsiteX79" fmla="*/ 27007 w 563540"/>
              <a:gd name="connsiteY79" fmla="*/ 106698 h 473509"/>
              <a:gd name="connsiteX80" fmla="*/ 103330 w 563540"/>
              <a:gd name="connsiteY80" fmla="*/ 106698 h 473509"/>
              <a:gd name="connsiteX81" fmla="*/ 106853 w 563540"/>
              <a:gd name="connsiteY81" fmla="*/ 103181 h 473509"/>
              <a:gd name="connsiteX82" fmla="*/ 106853 w 563540"/>
              <a:gd name="connsiteY82" fmla="*/ 26968 h 473509"/>
              <a:gd name="connsiteX83" fmla="*/ 103330 w 563540"/>
              <a:gd name="connsiteY83" fmla="*/ 23450 h 473509"/>
              <a:gd name="connsiteX84" fmla="*/ 194868 w 563540"/>
              <a:gd name="connsiteY84" fmla="*/ 0 h 473509"/>
              <a:gd name="connsiteX85" fmla="*/ 536536 w 563540"/>
              <a:gd name="connsiteY85" fmla="*/ 0 h 473509"/>
              <a:gd name="connsiteX86" fmla="*/ 563540 w 563540"/>
              <a:gd name="connsiteY86" fmla="*/ 26968 h 473509"/>
              <a:gd name="connsiteX87" fmla="*/ 563540 w 563540"/>
              <a:gd name="connsiteY87" fmla="*/ 103181 h 473509"/>
              <a:gd name="connsiteX88" fmla="*/ 536536 w 563540"/>
              <a:gd name="connsiteY88" fmla="*/ 130149 h 473509"/>
              <a:gd name="connsiteX89" fmla="*/ 194868 w 563540"/>
              <a:gd name="connsiteY89" fmla="*/ 130149 h 473509"/>
              <a:gd name="connsiteX90" fmla="*/ 166689 w 563540"/>
              <a:gd name="connsiteY90" fmla="*/ 103181 h 473509"/>
              <a:gd name="connsiteX91" fmla="*/ 166689 w 563540"/>
              <a:gd name="connsiteY91" fmla="*/ 26968 h 473509"/>
              <a:gd name="connsiteX92" fmla="*/ 194868 w 563540"/>
              <a:gd name="connsiteY92" fmla="*/ 0 h 473509"/>
              <a:gd name="connsiteX93" fmla="*/ 27007 w 563540"/>
              <a:gd name="connsiteY93" fmla="*/ 0 h 473509"/>
              <a:gd name="connsiteX94" fmla="*/ 103330 w 563540"/>
              <a:gd name="connsiteY94" fmla="*/ 0 h 473509"/>
              <a:gd name="connsiteX95" fmla="*/ 130337 w 563540"/>
              <a:gd name="connsiteY95" fmla="*/ 26968 h 473509"/>
              <a:gd name="connsiteX96" fmla="*/ 130337 w 563540"/>
              <a:gd name="connsiteY96" fmla="*/ 103181 h 473509"/>
              <a:gd name="connsiteX97" fmla="*/ 103330 w 563540"/>
              <a:gd name="connsiteY97" fmla="*/ 130149 h 473509"/>
              <a:gd name="connsiteX98" fmla="*/ 27007 w 563540"/>
              <a:gd name="connsiteY98" fmla="*/ 130149 h 473509"/>
              <a:gd name="connsiteX99" fmla="*/ 0 w 563540"/>
              <a:gd name="connsiteY99" fmla="*/ 103181 h 473509"/>
              <a:gd name="connsiteX100" fmla="*/ 0 w 563540"/>
              <a:gd name="connsiteY100" fmla="*/ 26968 h 473509"/>
              <a:gd name="connsiteX101" fmla="*/ 27007 w 563540"/>
              <a:gd name="connsiteY101" fmla="*/ 0 h 47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63540" h="473509">
                <a:moveTo>
                  <a:pt x="194868" y="366811"/>
                </a:moveTo>
                <a:cubicBezTo>
                  <a:pt x="192520" y="366811"/>
                  <a:pt x="190172" y="369156"/>
                  <a:pt x="190172" y="370328"/>
                </a:cubicBezTo>
                <a:lnTo>
                  <a:pt x="190172" y="446541"/>
                </a:lnTo>
                <a:cubicBezTo>
                  <a:pt x="190172" y="448886"/>
                  <a:pt x="192520" y="450059"/>
                  <a:pt x="194868" y="450059"/>
                </a:cubicBezTo>
                <a:lnTo>
                  <a:pt x="536536" y="450059"/>
                </a:lnTo>
                <a:cubicBezTo>
                  <a:pt x="538884" y="450059"/>
                  <a:pt x="540058" y="448886"/>
                  <a:pt x="540058" y="446541"/>
                </a:cubicBezTo>
                <a:lnTo>
                  <a:pt x="540058" y="370328"/>
                </a:lnTo>
                <a:cubicBezTo>
                  <a:pt x="540058" y="369156"/>
                  <a:pt x="538884" y="366811"/>
                  <a:pt x="536536" y="366811"/>
                </a:cubicBezTo>
                <a:close/>
                <a:moveTo>
                  <a:pt x="27007" y="366811"/>
                </a:moveTo>
                <a:cubicBezTo>
                  <a:pt x="24659" y="366811"/>
                  <a:pt x="23484" y="369156"/>
                  <a:pt x="23484" y="370328"/>
                </a:cubicBezTo>
                <a:lnTo>
                  <a:pt x="23484" y="446541"/>
                </a:lnTo>
                <a:cubicBezTo>
                  <a:pt x="23484" y="448886"/>
                  <a:pt x="24659" y="450059"/>
                  <a:pt x="27007" y="450059"/>
                </a:cubicBezTo>
                <a:lnTo>
                  <a:pt x="103330" y="450059"/>
                </a:lnTo>
                <a:cubicBezTo>
                  <a:pt x="105679" y="450059"/>
                  <a:pt x="106853" y="448886"/>
                  <a:pt x="106853" y="446541"/>
                </a:cubicBezTo>
                <a:lnTo>
                  <a:pt x="106853" y="370328"/>
                </a:lnTo>
                <a:cubicBezTo>
                  <a:pt x="106853" y="369156"/>
                  <a:pt x="105679" y="366811"/>
                  <a:pt x="103330" y="366811"/>
                </a:cubicBezTo>
                <a:close/>
                <a:moveTo>
                  <a:pt x="194868" y="343360"/>
                </a:moveTo>
                <a:lnTo>
                  <a:pt x="536536" y="343360"/>
                </a:lnTo>
                <a:cubicBezTo>
                  <a:pt x="551799" y="343360"/>
                  <a:pt x="563540" y="356258"/>
                  <a:pt x="563540" y="370328"/>
                </a:cubicBezTo>
                <a:lnTo>
                  <a:pt x="563540" y="446541"/>
                </a:lnTo>
                <a:cubicBezTo>
                  <a:pt x="563540" y="461784"/>
                  <a:pt x="551799" y="473509"/>
                  <a:pt x="536536" y="473509"/>
                </a:cubicBezTo>
                <a:lnTo>
                  <a:pt x="194868" y="473509"/>
                </a:lnTo>
                <a:cubicBezTo>
                  <a:pt x="179605" y="473509"/>
                  <a:pt x="166689" y="461784"/>
                  <a:pt x="166689" y="446541"/>
                </a:cubicBezTo>
                <a:lnTo>
                  <a:pt x="166689" y="370328"/>
                </a:lnTo>
                <a:cubicBezTo>
                  <a:pt x="166689" y="356258"/>
                  <a:pt x="179605" y="343360"/>
                  <a:pt x="194868" y="343360"/>
                </a:cubicBezTo>
                <a:close/>
                <a:moveTo>
                  <a:pt x="27007" y="343360"/>
                </a:moveTo>
                <a:lnTo>
                  <a:pt x="103330" y="343360"/>
                </a:lnTo>
                <a:cubicBezTo>
                  <a:pt x="118595" y="343360"/>
                  <a:pt x="130337" y="356258"/>
                  <a:pt x="130337" y="370328"/>
                </a:cubicBezTo>
                <a:lnTo>
                  <a:pt x="130337" y="446541"/>
                </a:lnTo>
                <a:cubicBezTo>
                  <a:pt x="130337" y="461784"/>
                  <a:pt x="118595" y="473509"/>
                  <a:pt x="103330" y="473509"/>
                </a:cubicBezTo>
                <a:lnTo>
                  <a:pt x="27007" y="473509"/>
                </a:lnTo>
                <a:cubicBezTo>
                  <a:pt x="11742" y="473509"/>
                  <a:pt x="0" y="461784"/>
                  <a:pt x="0" y="446541"/>
                </a:cubicBezTo>
                <a:lnTo>
                  <a:pt x="0" y="370328"/>
                </a:lnTo>
                <a:cubicBezTo>
                  <a:pt x="0" y="356258"/>
                  <a:pt x="11742" y="343360"/>
                  <a:pt x="27007" y="343360"/>
                </a:cubicBezTo>
                <a:close/>
                <a:moveTo>
                  <a:pt x="194868" y="194497"/>
                </a:moveTo>
                <a:cubicBezTo>
                  <a:pt x="192520" y="194497"/>
                  <a:pt x="190172" y="196845"/>
                  <a:pt x="190172" y="199192"/>
                </a:cubicBezTo>
                <a:lnTo>
                  <a:pt x="190172" y="274316"/>
                </a:lnTo>
                <a:cubicBezTo>
                  <a:pt x="190172" y="276664"/>
                  <a:pt x="192520" y="279012"/>
                  <a:pt x="194868" y="279012"/>
                </a:cubicBezTo>
                <a:lnTo>
                  <a:pt x="536536" y="279012"/>
                </a:lnTo>
                <a:cubicBezTo>
                  <a:pt x="538884" y="279012"/>
                  <a:pt x="540058" y="276664"/>
                  <a:pt x="540058" y="274316"/>
                </a:cubicBezTo>
                <a:lnTo>
                  <a:pt x="540058" y="199192"/>
                </a:lnTo>
                <a:cubicBezTo>
                  <a:pt x="540058" y="196845"/>
                  <a:pt x="538884" y="194497"/>
                  <a:pt x="536536" y="194497"/>
                </a:cubicBezTo>
                <a:close/>
                <a:moveTo>
                  <a:pt x="27007" y="194497"/>
                </a:moveTo>
                <a:cubicBezTo>
                  <a:pt x="24659" y="194497"/>
                  <a:pt x="23484" y="196845"/>
                  <a:pt x="23484" y="199192"/>
                </a:cubicBezTo>
                <a:lnTo>
                  <a:pt x="23484" y="274316"/>
                </a:lnTo>
                <a:cubicBezTo>
                  <a:pt x="23484" y="276664"/>
                  <a:pt x="24659" y="279012"/>
                  <a:pt x="27007" y="279012"/>
                </a:cubicBezTo>
                <a:lnTo>
                  <a:pt x="103330" y="279012"/>
                </a:lnTo>
                <a:cubicBezTo>
                  <a:pt x="105679" y="279012"/>
                  <a:pt x="106853" y="276664"/>
                  <a:pt x="106853" y="274316"/>
                </a:cubicBezTo>
                <a:lnTo>
                  <a:pt x="106853" y="199192"/>
                </a:lnTo>
                <a:cubicBezTo>
                  <a:pt x="106853" y="196845"/>
                  <a:pt x="105679" y="194497"/>
                  <a:pt x="103330" y="194497"/>
                </a:cubicBezTo>
                <a:close/>
                <a:moveTo>
                  <a:pt x="194868" y="171021"/>
                </a:moveTo>
                <a:lnTo>
                  <a:pt x="536536" y="171021"/>
                </a:lnTo>
                <a:cubicBezTo>
                  <a:pt x="551799" y="171021"/>
                  <a:pt x="563540" y="183933"/>
                  <a:pt x="563540" y="199192"/>
                </a:cubicBezTo>
                <a:lnTo>
                  <a:pt x="563540" y="274316"/>
                </a:lnTo>
                <a:cubicBezTo>
                  <a:pt x="563540" y="289576"/>
                  <a:pt x="551799" y="302488"/>
                  <a:pt x="536536" y="302488"/>
                </a:cubicBezTo>
                <a:lnTo>
                  <a:pt x="194868" y="302488"/>
                </a:lnTo>
                <a:cubicBezTo>
                  <a:pt x="179605" y="302488"/>
                  <a:pt x="166689" y="289576"/>
                  <a:pt x="166689" y="274316"/>
                </a:cubicBezTo>
                <a:lnTo>
                  <a:pt x="166689" y="199192"/>
                </a:lnTo>
                <a:cubicBezTo>
                  <a:pt x="166689" y="183933"/>
                  <a:pt x="179605" y="171021"/>
                  <a:pt x="194868" y="171021"/>
                </a:cubicBezTo>
                <a:close/>
                <a:moveTo>
                  <a:pt x="27007" y="171021"/>
                </a:moveTo>
                <a:lnTo>
                  <a:pt x="103330" y="171021"/>
                </a:lnTo>
                <a:cubicBezTo>
                  <a:pt x="118595" y="171021"/>
                  <a:pt x="130337" y="183933"/>
                  <a:pt x="130337" y="199192"/>
                </a:cubicBezTo>
                <a:lnTo>
                  <a:pt x="130337" y="274316"/>
                </a:lnTo>
                <a:cubicBezTo>
                  <a:pt x="130337" y="289576"/>
                  <a:pt x="118595" y="302488"/>
                  <a:pt x="103330" y="302488"/>
                </a:cubicBezTo>
                <a:lnTo>
                  <a:pt x="27007" y="302488"/>
                </a:lnTo>
                <a:cubicBezTo>
                  <a:pt x="11742" y="302488"/>
                  <a:pt x="0" y="289576"/>
                  <a:pt x="0" y="274316"/>
                </a:cubicBezTo>
                <a:lnTo>
                  <a:pt x="0" y="199192"/>
                </a:lnTo>
                <a:cubicBezTo>
                  <a:pt x="0" y="183933"/>
                  <a:pt x="11742" y="171021"/>
                  <a:pt x="27007" y="171021"/>
                </a:cubicBezTo>
                <a:close/>
                <a:moveTo>
                  <a:pt x="194868" y="23450"/>
                </a:moveTo>
                <a:cubicBezTo>
                  <a:pt x="192520" y="23450"/>
                  <a:pt x="190172" y="24623"/>
                  <a:pt x="190172" y="26968"/>
                </a:cubicBezTo>
                <a:lnTo>
                  <a:pt x="190172" y="103181"/>
                </a:lnTo>
                <a:cubicBezTo>
                  <a:pt x="190172" y="104353"/>
                  <a:pt x="192520" y="106698"/>
                  <a:pt x="194868" y="106698"/>
                </a:cubicBezTo>
                <a:lnTo>
                  <a:pt x="536536" y="106698"/>
                </a:lnTo>
                <a:cubicBezTo>
                  <a:pt x="538884" y="106698"/>
                  <a:pt x="540058" y="104353"/>
                  <a:pt x="540058" y="103181"/>
                </a:cubicBezTo>
                <a:lnTo>
                  <a:pt x="540058" y="26968"/>
                </a:lnTo>
                <a:cubicBezTo>
                  <a:pt x="540058" y="24623"/>
                  <a:pt x="538884" y="23450"/>
                  <a:pt x="536536" y="23450"/>
                </a:cubicBezTo>
                <a:close/>
                <a:moveTo>
                  <a:pt x="27007" y="23450"/>
                </a:moveTo>
                <a:cubicBezTo>
                  <a:pt x="24659" y="23450"/>
                  <a:pt x="23484" y="24623"/>
                  <a:pt x="23484" y="26968"/>
                </a:cubicBezTo>
                <a:lnTo>
                  <a:pt x="23484" y="103181"/>
                </a:lnTo>
                <a:cubicBezTo>
                  <a:pt x="23484" y="104353"/>
                  <a:pt x="24659" y="106698"/>
                  <a:pt x="27007" y="106698"/>
                </a:cubicBezTo>
                <a:lnTo>
                  <a:pt x="103330" y="106698"/>
                </a:lnTo>
                <a:cubicBezTo>
                  <a:pt x="105679" y="106698"/>
                  <a:pt x="106853" y="104353"/>
                  <a:pt x="106853" y="103181"/>
                </a:cubicBezTo>
                <a:lnTo>
                  <a:pt x="106853" y="26968"/>
                </a:lnTo>
                <a:cubicBezTo>
                  <a:pt x="106853" y="24623"/>
                  <a:pt x="105679" y="23450"/>
                  <a:pt x="103330" y="23450"/>
                </a:cubicBezTo>
                <a:close/>
                <a:moveTo>
                  <a:pt x="194868" y="0"/>
                </a:moveTo>
                <a:lnTo>
                  <a:pt x="536536" y="0"/>
                </a:lnTo>
                <a:cubicBezTo>
                  <a:pt x="551799" y="0"/>
                  <a:pt x="563540" y="11725"/>
                  <a:pt x="563540" y="26968"/>
                </a:cubicBezTo>
                <a:lnTo>
                  <a:pt x="563540" y="103181"/>
                </a:lnTo>
                <a:cubicBezTo>
                  <a:pt x="563540" y="117251"/>
                  <a:pt x="551799" y="130149"/>
                  <a:pt x="536536" y="130149"/>
                </a:cubicBezTo>
                <a:lnTo>
                  <a:pt x="194868" y="130149"/>
                </a:lnTo>
                <a:cubicBezTo>
                  <a:pt x="179605" y="130149"/>
                  <a:pt x="166689" y="117251"/>
                  <a:pt x="166689" y="103181"/>
                </a:cubicBezTo>
                <a:lnTo>
                  <a:pt x="166689" y="26968"/>
                </a:lnTo>
                <a:cubicBezTo>
                  <a:pt x="166689" y="11725"/>
                  <a:pt x="179605" y="0"/>
                  <a:pt x="194868" y="0"/>
                </a:cubicBezTo>
                <a:close/>
                <a:moveTo>
                  <a:pt x="27007" y="0"/>
                </a:moveTo>
                <a:lnTo>
                  <a:pt x="103330" y="0"/>
                </a:lnTo>
                <a:cubicBezTo>
                  <a:pt x="118595" y="0"/>
                  <a:pt x="130337" y="11725"/>
                  <a:pt x="130337" y="26968"/>
                </a:cubicBezTo>
                <a:lnTo>
                  <a:pt x="130337" y="103181"/>
                </a:lnTo>
                <a:cubicBezTo>
                  <a:pt x="130337" y="117251"/>
                  <a:pt x="118595" y="130149"/>
                  <a:pt x="103330" y="130149"/>
                </a:cubicBezTo>
                <a:lnTo>
                  <a:pt x="27007" y="130149"/>
                </a:lnTo>
                <a:cubicBezTo>
                  <a:pt x="11742" y="130149"/>
                  <a:pt x="0" y="117251"/>
                  <a:pt x="0" y="103181"/>
                </a:cubicBezTo>
                <a:lnTo>
                  <a:pt x="0" y="26968"/>
                </a:lnTo>
                <a:cubicBezTo>
                  <a:pt x="0" y="11725"/>
                  <a:pt x="11742" y="0"/>
                  <a:pt x="27007" y="0"/>
                </a:cubicBezTo>
                <a:close/>
              </a:path>
            </a:pathLst>
          </a:custGeom>
          <a:solidFill>
            <a:schemeClr val="bg1"/>
          </a:solidFill>
          <a:ln>
            <a:noFill/>
          </a:ln>
        </p:spPr>
        <p:txBody>
          <a:bodyPr/>
          <a:lstStyle/>
          <a:p>
            <a:endParaRPr lang="zh-CN" altLang="en-US" sz="1350"/>
          </a:p>
        </p:txBody>
      </p:sp>
      <p:sp>
        <p:nvSpPr>
          <p:cNvPr id="15" name="左大括号 14"/>
          <p:cNvSpPr/>
          <p:nvPr/>
        </p:nvSpPr>
        <p:spPr>
          <a:xfrm>
            <a:off x="938689" y="2097379"/>
            <a:ext cx="337185" cy="1880235"/>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6" name="文本框 15"/>
          <p:cNvSpPr txBox="1"/>
          <p:nvPr/>
        </p:nvSpPr>
        <p:spPr>
          <a:xfrm>
            <a:off x="1144905" y="1950085"/>
            <a:ext cx="882015" cy="299085"/>
          </a:xfrm>
          <a:prstGeom prst="rect">
            <a:avLst/>
          </a:prstGeom>
          <a:noFill/>
        </p:spPr>
        <p:txBody>
          <a:bodyPr wrap="square" rtlCol="0">
            <a:spAutoFit/>
          </a:bodyPr>
          <a:lstStyle/>
          <a:p>
            <a:pPr algn="ctr"/>
            <a:r>
              <a:rPr lang="zh-CN" altLang="en-US" sz="1350" b="1"/>
              <a:t>抽提法</a:t>
            </a:r>
            <a:endParaRPr lang="zh-CN" altLang="en-US" sz="1350" b="1"/>
          </a:p>
        </p:txBody>
      </p:sp>
      <p:sp>
        <p:nvSpPr>
          <p:cNvPr id="17" name="文本框 16"/>
          <p:cNvSpPr txBox="1"/>
          <p:nvPr/>
        </p:nvSpPr>
        <p:spPr>
          <a:xfrm>
            <a:off x="525145" y="2097405"/>
            <a:ext cx="413385" cy="1947545"/>
          </a:xfrm>
          <a:prstGeom prst="rect">
            <a:avLst/>
          </a:prstGeom>
          <a:noFill/>
        </p:spPr>
        <p:txBody>
          <a:bodyPr vert="eaVert" wrap="square" rtlCol="0">
            <a:spAutoFit/>
          </a:bodyPr>
          <a:lstStyle/>
          <a:p>
            <a:pPr algn="ctr"/>
            <a:r>
              <a:rPr lang="zh-CN" altLang="en-US" sz="1500" b="1"/>
              <a:t>丁二烯</a:t>
            </a:r>
            <a:r>
              <a:rPr lang="zh-CN" altLang="en-US" sz="1350" b="1"/>
              <a:t>主要生产工艺</a:t>
            </a:r>
            <a:endParaRPr lang="zh-CN" altLang="en-US" sz="1350" b="1"/>
          </a:p>
        </p:txBody>
      </p:sp>
      <p:sp>
        <p:nvSpPr>
          <p:cNvPr id="24" name="文本框 23"/>
          <p:cNvSpPr txBox="1"/>
          <p:nvPr/>
        </p:nvSpPr>
        <p:spPr>
          <a:xfrm>
            <a:off x="2131219" y="989145"/>
            <a:ext cx="6441758" cy="2272665"/>
          </a:xfrm>
          <a:prstGeom prst="rect">
            <a:avLst/>
          </a:prstGeom>
          <a:noFill/>
        </p:spPr>
        <p:txBody>
          <a:bodyPr wrap="square" rtlCol="0">
            <a:spAutoFit/>
          </a:bodyPr>
          <a:lstStyle/>
          <a:p>
            <a:pPr>
              <a:lnSpc>
                <a:spcPct val="150000"/>
              </a:lnSpc>
            </a:pPr>
            <a:r>
              <a:rPr lang="zh-CN" altLang="en-US" sz="1350" b="1"/>
              <a:t>乙腈法：</a:t>
            </a:r>
            <a:r>
              <a:rPr lang="zh-CN" altLang="en-US" sz="1350"/>
              <a:t>溶剂沸点低，萃取、汽提</a:t>
            </a:r>
            <a:r>
              <a:rPr lang="zh-CN" altLang="en-US" sz="1350">
                <a:solidFill>
                  <a:srgbClr val="FF0000"/>
                </a:solidFill>
              </a:rPr>
              <a:t>操作温度低</a:t>
            </a:r>
            <a:r>
              <a:rPr lang="zh-CN" altLang="en-US" sz="1350"/>
              <a:t>，丁二烯</a:t>
            </a:r>
            <a:r>
              <a:rPr lang="zh-CN" altLang="en-US" sz="1350">
                <a:solidFill>
                  <a:srgbClr val="FF0000"/>
                </a:solidFill>
              </a:rPr>
              <a:t>自聚风险低</a:t>
            </a:r>
            <a:endParaRPr lang="zh-CN" altLang="en-US" sz="1350"/>
          </a:p>
          <a:p>
            <a:pPr>
              <a:lnSpc>
                <a:spcPct val="150000"/>
              </a:lnSpc>
            </a:pPr>
            <a:endParaRPr lang="zh-CN" altLang="en-US" sz="1350"/>
          </a:p>
          <a:p>
            <a:pPr>
              <a:lnSpc>
                <a:spcPct val="150000"/>
              </a:lnSpc>
            </a:pPr>
            <a:r>
              <a:rPr lang="en-US" altLang="zh-CN" sz="1350" b="1">
                <a:latin typeface="微软雅黑" panose="020B0503020204020204" charset="-122"/>
                <a:ea typeface="微软雅黑" panose="020B0503020204020204" charset="-122"/>
                <a:cs typeface="微软雅黑" panose="020B0503020204020204" charset="-122"/>
              </a:rPr>
              <a:t>NMP</a:t>
            </a:r>
            <a:r>
              <a:rPr lang="zh-CN" altLang="en-US" sz="1350" b="1">
                <a:latin typeface="微软雅黑" panose="020B0503020204020204" charset="-122"/>
                <a:ea typeface="微软雅黑" panose="020B0503020204020204" charset="-122"/>
                <a:cs typeface="微软雅黑" panose="020B0503020204020204" charset="-122"/>
              </a:rPr>
              <a:t>法：</a:t>
            </a:r>
            <a:r>
              <a:rPr lang="zh-CN" altLang="en-US" sz="1350"/>
              <a:t>溶剂选择性较高，毒性小，腐蚀性小，运转中溶剂损失小，流程简 单，操   作方便，但是部分系统中</a:t>
            </a:r>
            <a:r>
              <a:rPr lang="zh-CN" altLang="en-US" sz="1350">
                <a:solidFill>
                  <a:srgbClr val="FF0000"/>
                </a:solidFill>
              </a:rPr>
              <a:t>易发生聚合</a:t>
            </a:r>
            <a:r>
              <a:rPr lang="zh-CN" altLang="en-US" sz="1350"/>
              <a:t>，堵塞设备,给生产带来危害</a:t>
            </a:r>
            <a:endParaRPr lang="zh-CN" altLang="en-US" sz="1350"/>
          </a:p>
          <a:p>
            <a:pPr>
              <a:lnSpc>
                <a:spcPct val="150000"/>
              </a:lnSpc>
            </a:pPr>
            <a:endParaRPr lang="zh-CN" altLang="en-US" sz="1350"/>
          </a:p>
          <a:p>
            <a:pPr algn="l">
              <a:lnSpc>
                <a:spcPct val="150000"/>
              </a:lnSpc>
            </a:pPr>
            <a:r>
              <a:rPr lang="en-US" altLang="zh-CN" sz="1350" b="1">
                <a:solidFill>
                  <a:srgbClr val="FF0000"/>
                </a:solidFill>
                <a:latin typeface="微软雅黑" panose="020B0503020204020204" charset="-122"/>
                <a:ea typeface="微软雅黑" panose="020B0503020204020204" charset="-122"/>
                <a:cs typeface="微软雅黑" panose="020B0503020204020204" charset="-122"/>
              </a:rPr>
              <a:t>DMF</a:t>
            </a:r>
            <a:r>
              <a:rPr lang="zh-CN" altLang="en-US" sz="1350" b="1">
                <a:solidFill>
                  <a:srgbClr val="FF0000"/>
                </a:solidFill>
                <a:latin typeface="微软雅黑" panose="020B0503020204020204" charset="-122"/>
                <a:ea typeface="微软雅黑" panose="020B0503020204020204" charset="-122"/>
                <a:cs typeface="微软雅黑" panose="020B0503020204020204" charset="-122"/>
              </a:rPr>
              <a:t>法：</a:t>
            </a:r>
            <a:r>
              <a:rPr lang="zh-CN" altLang="en-US" sz="1350"/>
              <a:t>溶剂对原料的适应性强、热稳定性和化学稳定性好，但其沸点高，  萃取      塔及汽提塔的</a:t>
            </a:r>
            <a:r>
              <a:rPr lang="zh-CN" altLang="en-US" sz="1350">
                <a:solidFill>
                  <a:srgbClr val="FF0000"/>
                </a:solidFill>
              </a:rPr>
              <a:t>操作温度较高</a:t>
            </a:r>
            <a:r>
              <a:rPr lang="zh-CN" altLang="en-US" sz="1350"/>
              <a:t>，易引起</a:t>
            </a:r>
            <a:r>
              <a:rPr lang="zh-CN" altLang="en-US" sz="1350">
                <a:solidFill>
                  <a:srgbClr val="FF0000"/>
                </a:solidFill>
              </a:rPr>
              <a:t>双烯烃和炔烃的聚合</a:t>
            </a:r>
            <a:endParaRPr lang="zh-CN" altLang="en-US" sz="1350">
              <a:solidFill>
                <a:srgbClr val="FF0000"/>
              </a:solidFill>
            </a:endParaRPr>
          </a:p>
        </p:txBody>
      </p:sp>
      <p:sp>
        <p:nvSpPr>
          <p:cNvPr id="25" name="文本框 24"/>
          <p:cNvSpPr txBox="1"/>
          <p:nvPr/>
        </p:nvSpPr>
        <p:spPr>
          <a:xfrm>
            <a:off x="1275874" y="3879030"/>
            <a:ext cx="5428774" cy="299085"/>
          </a:xfrm>
          <a:prstGeom prst="rect">
            <a:avLst/>
          </a:prstGeom>
          <a:noFill/>
        </p:spPr>
        <p:txBody>
          <a:bodyPr wrap="square" rtlCol="0">
            <a:spAutoFit/>
          </a:bodyPr>
          <a:lstStyle/>
          <a:p>
            <a:r>
              <a:rPr lang="zh-CN" altLang="en-US" sz="1350" b="1"/>
              <a:t>氧化脱氢法：</a:t>
            </a:r>
            <a:r>
              <a:rPr lang="zh-CN" altLang="en-US" sz="1350"/>
              <a:t>能耗高、生产工艺落后</a:t>
            </a:r>
            <a:endParaRPr lang="zh-CN" altLang="en-US" sz="1350"/>
          </a:p>
        </p:txBody>
      </p:sp>
      <p:sp>
        <p:nvSpPr>
          <p:cNvPr id="26" name="左大括号 25"/>
          <p:cNvSpPr/>
          <p:nvPr/>
        </p:nvSpPr>
        <p:spPr>
          <a:xfrm>
            <a:off x="1937861" y="1156309"/>
            <a:ext cx="193358" cy="1864043"/>
          </a:xfrm>
          <a:prstGeom prst="leftBrace">
            <a:avLst>
              <a:gd name="adj1" fmla="val 8333"/>
              <a:gd name="adj2" fmla="val 50000"/>
            </a:avLst>
          </a:prstGeom>
          <a:noFill/>
          <a:ln w="12700"/>
          <a:extLst>
            <a:ext uri="{909E8E84-426E-40DD-AFC4-6F175D3DCCD1}">
              <a14:hiddenFill xmlns:a14="http://schemas.microsoft.com/office/drawing/2010/main">
                <a:solidFill>
                  <a:schemeClr val="accent4"/>
                </a:solidFill>
              </a14:hiddenFill>
            </a:ext>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2675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3.2 </a:t>
            </a:r>
            <a:r>
              <a:rPr lang="zh-CN" altLang="en-US" sz="2100" b="1" dirty="0">
                <a:latin typeface="微软雅黑" panose="020B0503020204020204" charset="-122"/>
                <a:ea typeface="微软雅黑" panose="020B0503020204020204" charset="-122"/>
                <a:cs typeface="微软雅黑" panose="020B0503020204020204" charset="-122"/>
              </a:rPr>
              <a:t>阻聚剂的使用</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7" name="文本框 106"/>
          <p:cNvSpPr txBox="1"/>
          <p:nvPr/>
        </p:nvSpPr>
        <p:spPr>
          <a:xfrm>
            <a:off x="932498" y="1326330"/>
            <a:ext cx="4646295" cy="368300"/>
          </a:xfrm>
          <a:prstGeom prst="rect">
            <a:avLst/>
          </a:prstGeom>
          <a:noFill/>
          <a:ln w="9525">
            <a:noFill/>
          </a:ln>
        </p:spPr>
        <p:txBody>
          <a:bodyPr wrap="square">
            <a:spAutoFit/>
          </a:bodyPr>
          <a:lstStyle/>
          <a:p>
            <a:pPr marL="285750" indent="-285750">
              <a:lnSpc>
                <a:spcPct val="150000"/>
              </a:lnSpc>
              <a:buFont typeface="Wingdings" panose="05000000000000000000" charset="0"/>
              <a:buChar char="Ø"/>
            </a:pPr>
            <a:r>
              <a:rPr lang="zh-CN" sz="1200" b="1">
                <a:latin typeface="微软雅黑" panose="020B0503020204020204" charset="-122"/>
                <a:ea typeface="微软雅黑" panose="020B0503020204020204" charset="-122"/>
              </a:rPr>
              <a:t>抑制机理：</a:t>
            </a:r>
            <a:r>
              <a:rPr lang="zh-CN" sz="1200" b="0">
                <a:latin typeface="微软雅黑" panose="020B0503020204020204" charset="-122"/>
                <a:ea typeface="微软雅黑" panose="020B0503020204020204" charset="-122"/>
              </a:rPr>
              <a:t>阻聚剂与过氧化物作用而</a:t>
            </a:r>
            <a:r>
              <a:rPr lang="zh-CN" sz="1200" b="0">
                <a:solidFill>
                  <a:srgbClr val="FF0000"/>
                </a:solidFill>
                <a:latin typeface="微软雅黑" panose="020B0503020204020204" charset="-122"/>
                <a:ea typeface="微软雅黑" panose="020B0503020204020204" charset="-122"/>
              </a:rPr>
              <a:t>抑制聚合反应</a:t>
            </a:r>
            <a:r>
              <a:rPr lang="zh-CN" sz="1200" b="0">
                <a:latin typeface="微软雅黑" panose="020B0503020204020204" charset="-122"/>
                <a:ea typeface="微软雅黑" panose="020B0503020204020204" charset="-122"/>
              </a:rPr>
              <a:t>的延续</a:t>
            </a:r>
            <a:endParaRPr lang="zh-CN" altLang="en-US" sz="1200" b="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932498" y="1671611"/>
            <a:ext cx="7493794" cy="3412490"/>
          </a:xfrm>
          <a:prstGeom prst="rect">
            <a:avLst/>
          </a:prstGeom>
          <a:noFill/>
        </p:spPr>
        <p:txBody>
          <a:bodyPr wrap="square" rtlCol="0">
            <a:spAutoFit/>
          </a:bodyPr>
          <a:lstStyle/>
          <a:p>
            <a:pPr marL="285750" indent="-285750">
              <a:lnSpc>
                <a:spcPct val="180000"/>
              </a:lnSpc>
              <a:buFont typeface="Wingdings" panose="05000000000000000000" charset="0"/>
              <a:buChar char="Ø"/>
            </a:pPr>
            <a:r>
              <a:rPr lang="zh-CN" sz="1200">
                <a:latin typeface="微软雅黑" panose="020B0503020204020204" charset="-122"/>
                <a:ea typeface="微软雅黑" panose="020B0503020204020204" charset="-122"/>
                <a:sym typeface="+mn-ea"/>
              </a:rPr>
              <a:t>丁二烯装置采用的</a:t>
            </a:r>
            <a:r>
              <a:rPr lang="zh-CN" sz="1200">
                <a:solidFill>
                  <a:srgbClr val="FF0000"/>
                </a:solidFill>
                <a:latin typeface="微软雅黑" panose="020B0503020204020204" charset="-122"/>
                <a:ea typeface="微软雅黑" panose="020B0503020204020204" charset="-122"/>
                <a:sym typeface="+mn-ea"/>
              </a:rPr>
              <a:t>阻聚剂</a:t>
            </a:r>
            <a:r>
              <a:rPr lang="zh-CN" sz="1200">
                <a:latin typeface="微软雅黑" panose="020B0503020204020204" charset="-122"/>
                <a:ea typeface="微软雅黑" panose="020B0503020204020204" charset="-122"/>
                <a:sym typeface="+mn-ea"/>
              </a:rPr>
              <a:t>及添加位点：</a:t>
            </a:r>
            <a:endParaRPr lang="en-US" sz="120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180000"/>
              </a:lnSpc>
              <a:buFont typeface="+mj-lt"/>
              <a:buAutoNum type="arabicPeriod"/>
            </a:pPr>
            <a:r>
              <a:rPr lang="en-US" sz="1200" dirty="0" smtClean="0">
                <a:latin typeface="微软雅黑" panose="020B0503020204020204" charset="-122"/>
                <a:ea typeface="微软雅黑" panose="020B0503020204020204" charset="-122"/>
                <a:cs typeface="微软雅黑" panose="020B0503020204020204" charset="-122"/>
                <a:sym typeface="+mn-ea"/>
              </a:rPr>
              <a:t>TBC(</a:t>
            </a:r>
            <a:r>
              <a:rPr lang="zh-CN" altLang="en-US" sz="1200" dirty="0" smtClean="0">
                <a:latin typeface="微软雅黑" panose="020B0503020204020204" charset="-122"/>
                <a:ea typeface="微软雅黑" panose="020B0503020204020204" charset="-122"/>
                <a:cs typeface="微软雅黑" panose="020B0503020204020204" charset="-122"/>
                <a:sym typeface="+mn-ea"/>
              </a:rPr>
              <a:t>对叔丁基邻苯二酚</a:t>
            </a:r>
            <a:r>
              <a:rPr lang="en-US" sz="1200" dirty="0" smtClean="0">
                <a:latin typeface="微软雅黑" panose="020B0503020204020204" charset="-122"/>
                <a:ea typeface="微软雅黑" panose="020B0503020204020204" charset="-122"/>
                <a:cs typeface="微软雅黑" panose="020B0503020204020204" charset="-122"/>
                <a:sym typeface="+mn-ea"/>
              </a:rPr>
              <a:t>)</a:t>
            </a:r>
            <a:endParaRPr lang="en-US" sz="120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作用：丁二烯精馏部分阻聚剂</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indent="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添加位点：</a:t>
            </a:r>
            <a:r>
              <a:rPr lang="en-US" sz="1200" dirty="0" smtClean="0">
                <a:latin typeface="微软雅黑" panose="020B0503020204020204" charset="-122"/>
                <a:ea typeface="微软雅黑" panose="020B0503020204020204" charset="-122"/>
                <a:cs typeface="微软雅黑" panose="020B0503020204020204" charset="-122"/>
                <a:sym typeface="+mn-ea"/>
              </a:rPr>
              <a:t>C-302</a:t>
            </a:r>
            <a:r>
              <a:rPr lang="zh-CN" altLang="en-US" sz="1200" dirty="0" smtClean="0">
                <a:latin typeface="微软雅黑" panose="020B0503020204020204" charset="-122"/>
                <a:ea typeface="微软雅黑" panose="020B0503020204020204" charset="-122"/>
                <a:cs typeface="微软雅黑" panose="020B0503020204020204" charset="-122"/>
                <a:sym typeface="+mn-ea"/>
              </a:rPr>
              <a:t>塔顶安全阀管线根部、</a:t>
            </a:r>
            <a:r>
              <a:rPr lang="en-US" altLang="zh-CN" sz="1200" dirty="0" smtClean="0">
                <a:latin typeface="微软雅黑" panose="020B0503020204020204" charset="-122"/>
                <a:ea typeface="微软雅黑" panose="020B0503020204020204" charset="-122"/>
                <a:cs typeface="微软雅黑" panose="020B0503020204020204" charset="-122"/>
                <a:sym typeface="+mn-ea"/>
              </a:rPr>
              <a:t>C-303</a:t>
            </a:r>
            <a:r>
              <a:rPr lang="zh-CN" altLang="en-US" sz="1200" dirty="0" smtClean="0">
                <a:latin typeface="微软雅黑" panose="020B0503020204020204" charset="-122"/>
                <a:ea typeface="微软雅黑" panose="020B0503020204020204" charset="-122"/>
                <a:cs typeface="微软雅黑" panose="020B0503020204020204" charset="-122"/>
                <a:sym typeface="+mn-ea"/>
              </a:rPr>
              <a:t>塔顶安全阀管线根部、</a:t>
            </a:r>
            <a:r>
              <a:rPr lang="en-US" altLang="zh-CN" sz="1200" dirty="0" smtClean="0">
                <a:latin typeface="微软雅黑" panose="020B0503020204020204" charset="-122"/>
                <a:ea typeface="微软雅黑" panose="020B0503020204020204" charset="-122"/>
                <a:cs typeface="微软雅黑" panose="020B0503020204020204" charset="-122"/>
                <a:sym typeface="+mn-ea"/>
              </a:rPr>
              <a:t>P-306A/B</a:t>
            </a:r>
            <a:r>
              <a:rPr lang="zh-CN" altLang="en-US" sz="1200" dirty="0" smtClean="0">
                <a:latin typeface="微软雅黑" panose="020B0503020204020204" charset="-122"/>
                <a:ea typeface="微软雅黑" panose="020B0503020204020204" charset="-122"/>
                <a:cs typeface="微软雅黑" panose="020B0503020204020204" charset="-122"/>
                <a:sym typeface="+mn-ea"/>
              </a:rPr>
              <a:t>入口管线</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180000"/>
              </a:lnSpc>
              <a:buFont typeface="+mj-lt"/>
              <a:buAutoNum type="arabicPeriod" startAt="2"/>
            </a:pPr>
            <a:r>
              <a:rPr lang="zh-CN" altLang="en-US" sz="1200" dirty="0" smtClean="0">
                <a:latin typeface="微软雅黑" panose="020B0503020204020204" charset="-122"/>
                <a:ea typeface="微软雅黑" panose="020B0503020204020204" charset="-122"/>
                <a:cs typeface="微软雅黑" panose="020B0503020204020204" charset="-122"/>
                <a:sym typeface="+mn-ea"/>
              </a:rPr>
              <a:t>化学品</a:t>
            </a:r>
            <a:r>
              <a:rPr lang="en-US" altLang="zh-CN" sz="1200" dirty="0" smtClean="0">
                <a:latin typeface="微软雅黑" panose="020B0503020204020204" charset="-122"/>
                <a:ea typeface="微软雅黑" panose="020B0503020204020204" charset="-122"/>
                <a:cs typeface="微软雅黑" panose="020B0503020204020204" charset="-122"/>
                <a:sym typeface="+mn-ea"/>
              </a:rPr>
              <a:t>D</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E</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F</a:t>
            </a:r>
            <a:r>
              <a:rPr lang="zh-CN" altLang="en-US" sz="1200" dirty="0" smtClean="0">
                <a:latin typeface="微软雅黑" panose="020B0503020204020204" charset="-122"/>
                <a:ea typeface="微软雅黑" panose="020B0503020204020204" charset="-122"/>
                <a:cs typeface="微软雅黑" panose="020B0503020204020204" charset="-122"/>
                <a:sym typeface="+mn-ea"/>
              </a:rPr>
              <a:t>（高效阻聚剂）</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marL="342900" indent="-34290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作用：萃取及精馏部分的新型阻聚剂</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indent="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添加位点：化</a:t>
            </a:r>
            <a:r>
              <a:rPr lang="en-US" altLang="zh-CN" sz="1200" dirty="0" smtClean="0">
                <a:latin typeface="微软雅黑" panose="020B0503020204020204" charset="-122"/>
                <a:ea typeface="微软雅黑" panose="020B0503020204020204" charset="-122"/>
                <a:cs typeface="微软雅黑" panose="020B0503020204020204" charset="-122"/>
                <a:sym typeface="+mn-ea"/>
              </a:rPr>
              <a:t>D</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P-505A/B</a:t>
            </a:r>
            <a:r>
              <a:rPr lang="zh-CN" altLang="en-US" sz="1200" dirty="0" smtClean="0">
                <a:latin typeface="微软雅黑" panose="020B0503020204020204" charset="-122"/>
                <a:ea typeface="微软雅黑" panose="020B0503020204020204" charset="-122"/>
                <a:cs typeface="微软雅黑" panose="020B0503020204020204" charset="-122"/>
                <a:sym typeface="+mn-ea"/>
              </a:rPr>
              <a:t>入口</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indent="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化</a:t>
            </a:r>
            <a:r>
              <a:rPr lang="en-US" altLang="zh-CN" sz="1200" dirty="0" smtClean="0">
                <a:latin typeface="微软雅黑" panose="020B0503020204020204" charset="-122"/>
                <a:ea typeface="微软雅黑" panose="020B0503020204020204" charset="-122"/>
                <a:cs typeface="微软雅黑" panose="020B0503020204020204" charset="-122"/>
                <a:sym typeface="+mn-ea"/>
              </a:rPr>
              <a:t>E</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P-102A/B</a:t>
            </a:r>
            <a:r>
              <a:rPr lang="zh-CN" altLang="en-US" sz="1200" dirty="0" smtClean="0">
                <a:latin typeface="微软雅黑" panose="020B0503020204020204" charset="-122"/>
                <a:ea typeface="微软雅黑" panose="020B0503020204020204" charset="-122"/>
                <a:cs typeface="微软雅黑" panose="020B0503020204020204" charset="-122"/>
                <a:sym typeface="+mn-ea"/>
              </a:rPr>
              <a:t>入口、</a:t>
            </a:r>
            <a:r>
              <a:rPr lang="en-US" altLang="zh-CN" sz="1200" dirty="0" smtClean="0">
                <a:latin typeface="微软雅黑" panose="020B0503020204020204" charset="-122"/>
                <a:ea typeface="微软雅黑" panose="020B0503020204020204" charset="-122"/>
                <a:cs typeface="微软雅黑" panose="020B0503020204020204" charset="-122"/>
                <a:sym typeface="+mn-ea"/>
              </a:rPr>
              <a:t>C-302</a:t>
            </a:r>
            <a:r>
              <a:rPr lang="zh-CN" altLang="en-US" sz="1200" dirty="0" smtClean="0">
                <a:latin typeface="微软雅黑" panose="020B0503020204020204" charset="-122"/>
                <a:ea typeface="微软雅黑" panose="020B0503020204020204" charset="-122"/>
                <a:cs typeface="微软雅黑" panose="020B0503020204020204" charset="-122"/>
                <a:sym typeface="+mn-ea"/>
              </a:rPr>
              <a:t>进料管线</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indent="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a:t>
            </a:r>
            <a:r>
              <a:rPr lang="zh-CN" altLang="en-US" sz="1200" dirty="0" smtClean="0">
                <a:latin typeface="微软雅黑" panose="020B0503020204020204" charset="-122"/>
                <a:ea typeface="微软雅黑" panose="020B0503020204020204" charset="-122"/>
                <a:cs typeface="微软雅黑" panose="020B0503020204020204" charset="-122"/>
                <a:sym typeface="+mn-ea"/>
              </a:rPr>
              <a:t>化</a:t>
            </a:r>
            <a:r>
              <a:rPr lang="en-US" altLang="zh-CN" sz="1200" dirty="0" smtClean="0">
                <a:latin typeface="微软雅黑" panose="020B0503020204020204" charset="-122"/>
                <a:ea typeface="微软雅黑" panose="020B0503020204020204" charset="-122"/>
                <a:cs typeface="微软雅黑" panose="020B0503020204020204" charset="-122"/>
                <a:sym typeface="+mn-ea"/>
              </a:rPr>
              <a:t>F</a:t>
            </a:r>
            <a:r>
              <a:rPr lang="zh-CN" altLang="en-US" sz="1200" dirty="0" smtClean="0">
                <a:latin typeface="微软雅黑" panose="020B0503020204020204" charset="-122"/>
                <a:ea typeface="微软雅黑" panose="020B0503020204020204" charset="-122"/>
                <a:cs typeface="微软雅黑" panose="020B0503020204020204" charset="-122"/>
                <a:sym typeface="+mn-ea"/>
              </a:rPr>
              <a:t>：</a:t>
            </a:r>
            <a:r>
              <a:rPr lang="en-US" altLang="zh-CN" sz="1200" dirty="0" smtClean="0">
                <a:latin typeface="微软雅黑" panose="020B0503020204020204" charset="-122"/>
                <a:ea typeface="微软雅黑" panose="020B0503020204020204" charset="-122"/>
                <a:cs typeface="微软雅黑" panose="020B0503020204020204" charset="-122"/>
                <a:sym typeface="+mn-ea"/>
              </a:rPr>
              <a:t>P-102A/B</a:t>
            </a:r>
            <a:r>
              <a:rPr lang="zh-CN" altLang="en-US" sz="1200" dirty="0" smtClean="0">
                <a:latin typeface="微软雅黑" panose="020B0503020204020204" charset="-122"/>
                <a:ea typeface="微软雅黑" panose="020B0503020204020204" charset="-122"/>
                <a:cs typeface="微软雅黑" panose="020B0503020204020204" charset="-122"/>
                <a:sym typeface="+mn-ea"/>
              </a:rPr>
              <a:t>入口、</a:t>
            </a:r>
            <a:r>
              <a:rPr lang="en-US" altLang="zh-CN" sz="1200" dirty="0" smtClean="0">
                <a:latin typeface="微软雅黑" panose="020B0503020204020204" charset="-122"/>
                <a:ea typeface="微软雅黑" panose="020B0503020204020204" charset="-122"/>
                <a:cs typeface="微软雅黑" panose="020B0503020204020204" charset="-122"/>
                <a:sym typeface="+mn-ea"/>
              </a:rPr>
              <a:t>C-102</a:t>
            </a:r>
            <a:r>
              <a:rPr lang="zh-CN" altLang="en-US" sz="1200" dirty="0" smtClean="0">
                <a:latin typeface="微软雅黑" panose="020B0503020204020204" charset="-122"/>
                <a:ea typeface="微软雅黑" panose="020B0503020204020204" charset="-122"/>
                <a:cs typeface="微软雅黑" panose="020B0503020204020204" charset="-122"/>
                <a:sym typeface="+mn-ea"/>
              </a:rPr>
              <a:t>回流线、</a:t>
            </a:r>
            <a:r>
              <a:rPr lang="en-US" altLang="zh-CN" sz="1200" dirty="0" smtClean="0">
                <a:latin typeface="微软雅黑" panose="020B0503020204020204" charset="-122"/>
                <a:ea typeface="微软雅黑" panose="020B0503020204020204" charset="-122"/>
                <a:cs typeface="微软雅黑" panose="020B0503020204020204" charset="-122"/>
                <a:sym typeface="+mn-ea"/>
              </a:rPr>
              <a:t>C-201</a:t>
            </a:r>
            <a:r>
              <a:rPr lang="zh-CN" altLang="en-US" sz="1200" dirty="0" smtClean="0">
                <a:latin typeface="微软雅黑" panose="020B0503020204020204" charset="-122"/>
                <a:ea typeface="微软雅黑" panose="020B0503020204020204" charset="-122"/>
                <a:cs typeface="微软雅黑" panose="020B0503020204020204" charset="-122"/>
                <a:sym typeface="+mn-ea"/>
              </a:rPr>
              <a:t>安全阀根部及回流线、</a:t>
            </a:r>
            <a:r>
              <a:rPr lang="en-US" altLang="zh-CN" sz="1200" dirty="0" smtClean="0">
                <a:latin typeface="微软雅黑" panose="020B0503020204020204" charset="-122"/>
                <a:ea typeface="微软雅黑" panose="020B0503020204020204" charset="-122"/>
                <a:cs typeface="微软雅黑" panose="020B0503020204020204" charset="-122"/>
                <a:sym typeface="+mn-ea"/>
              </a:rPr>
              <a:t>C-302</a:t>
            </a:r>
            <a:r>
              <a:rPr lang="zh-CN" altLang="en-US" sz="1200" dirty="0" smtClean="0">
                <a:latin typeface="微软雅黑" panose="020B0503020204020204" charset="-122"/>
                <a:ea typeface="微软雅黑" panose="020B0503020204020204" charset="-122"/>
                <a:cs typeface="微软雅黑" panose="020B0503020204020204" charset="-122"/>
                <a:sym typeface="+mn-ea"/>
              </a:rPr>
              <a:t>回流线、</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a:p>
            <a:pPr indent="0">
              <a:lnSpc>
                <a:spcPct val="180000"/>
              </a:lnSpc>
              <a:buFont typeface="+mj-ea"/>
              <a:buNone/>
            </a:pPr>
            <a:r>
              <a:rPr lang="en-US" altLang="zh-CN" sz="1200" dirty="0" smtClean="0">
                <a:latin typeface="微软雅黑" panose="020B0503020204020204" charset="-122"/>
                <a:ea typeface="微软雅黑" panose="020B0503020204020204" charset="-122"/>
                <a:cs typeface="微软雅黑" panose="020B0503020204020204" charset="-122"/>
                <a:sym typeface="+mn-ea"/>
              </a:rPr>
              <a:t>	                C-303</a:t>
            </a:r>
            <a:r>
              <a:rPr lang="zh-CN" altLang="en-US" sz="1200" dirty="0" smtClean="0">
                <a:latin typeface="微软雅黑" panose="020B0503020204020204" charset="-122"/>
                <a:ea typeface="微软雅黑" panose="020B0503020204020204" charset="-122"/>
                <a:cs typeface="微软雅黑" panose="020B0503020204020204" charset="-122"/>
                <a:sym typeface="+mn-ea"/>
              </a:rPr>
              <a:t>回流线</a:t>
            </a:r>
            <a:endParaRPr lang="zh-CN" altLang="en-US" sz="1200" dirty="0" smtClean="0">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996791" y="597667"/>
            <a:ext cx="7589044" cy="714375"/>
          </a:xfrm>
          <a:prstGeom prst="rect">
            <a:avLst/>
          </a:prstGeom>
          <a:noFill/>
        </p:spPr>
        <p:txBody>
          <a:bodyPr wrap="square" rtlCol="0" anchor="t">
            <a:spAutoFit/>
          </a:bodyPr>
          <a:lstStyle/>
          <a:p>
            <a:pPr marL="285750" indent="-285750">
              <a:lnSpc>
                <a:spcPct val="150000"/>
              </a:lnSpc>
              <a:buFont typeface="Wingdings" panose="05000000000000000000" charset="0"/>
              <a:buChar char="Ø"/>
            </a:pPr>
            <a:r>
              <a:rPr lang="zh-CN" altLang="en-US" sz="1350"/>
              <a:t>设置储运系统、高纯丁二烯系统阻聚剂添加设施，确保异常情况下阻聚剂能顺利注入；定期分析系统中阻聚剂含量，确保符合设计和控制要求。</a:t>
            </a:r>
            <a:endParaRPr lang="zh-CN" altLang="en-US" sz="135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17341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3.3 </a:t>
            </a:r>
            <a:r>
              <a:rPr lang="zh-CN" altLang="en-US" sz="2100" b="1" dirty="0">
                <a:latin typeface="微软雅黑" panose="020B0503020204020204" charset="-122"/>
                <a:ea typeface="微软雅黑" panose="020B0503020204020204" charset="-122"/>
                <a:cs typeface="微软雅黑" panose="020B0503020204020204" charset="-122"/>
              </a:rPr>
              <a:t>温度控制</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7" name="文本框 106"/>
          <p:cNvSpPr txBox="1"/>
          <p:nvPr/>
        </p:nvSpPr>
        <p:spPr>
          <a:xfrm>
            <a:off x="932498" y="737685"/>
            <a:ext cx="7678579" cy="3692525"/>
          </a:xfrm>
          <a:prstGeom prst="rect">
            <a:avLst/>
          </a:prstGeom>
          <a:noFill/>
          <a:ln w="9525">
            <a:noFill/>
          </a:ln>
        </p:spPr>
        <p:txBody>
          <a:bodyPr wrap="square">
            <a:spAutoFit/>
          </a:bodyPr>
          <a:lstStyle/>
          <a:p>
            <a:pPr marL="285750" indent="-285750">
              <a:lnSpc>
                <a:spcPct val="200000"/>
              </a:lnSpc>
              <a:buFont typeface="Wingdings" panose="05000000000000000000" charset="0"/>
              <a:buChar char="Ø"/>
            </a:pPr>
            <a:r>
              <a:rPr lang="zh-CN" sz="1350" b="1">
                <a:latin typeface="微软雅黑" panose="020B0503020204020204" charset="-122"/>
                <a:ea typeface="微软雅黑" panose="020B0503020204020204" charset="-122"/>
                <a:cs typeface="微软雅黑" panose="020B0503020204020204" charset="-122"/>
              </a:rPr>
              <a:t>低温储存、低温操作</a:t>
            </a:r>
            <a:endParaRPr lang="en-US" sz="1350" b="1">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ea"/>
              <a:buAutoNum type="circleNumDbPlain"/>
            </a:pPr>
            <a:r>
              <a:rPr lang="zh-CN" sz="1200" b="0">
                <a:latin typeface="微软雅黑" panose="020B0503020204020204" charset="-122"/>
                <a:ea typeface="微软雅黑" panose="020B0503020204020204" charset="-122"/>
                <a:cs typeface="微软雅黑" panose="020B0503020204020204" charset="-122"/>
              </a:rPr>
              <a:t>丁二烯储存温度应不大于27℃（储罐一般采取循环冷却降温）</a:t>
            </a:r>
            <a:endParaRPr lang="zh-CN" sz="1200" b="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ea"/>
              <a:buAutoNum type="circleNumDbPlain"/>
            </a:pPr>
            <a:r>
              <a:rPr lang="zh-CN" sz="1200" b="0">
                <a:latin typeface="微软雅黑" panose="020B0503020204020204" charset="-122"/>
                <a:ea typeface="微软雅黑" panose="020B0503020204020204" charset="-122"/>
                <a:cs typeface="微软雅黑" panose="020B0503020204020204" charset="-122"/>
              </a:rPr>
              <a:t>增加低温冷剂冷凝等方式，尽量降低系统的操作压力和温度</a:t>
            </a:r>
            <a:endParaRPr lang="zh-CN" sz="1200" b="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ea"/>
              <a:buAutoNum type="circleNumDbPlain"/>
            </a:pPr>
            <a:r>
              <a:rPr lang="en-US" sz="1200" b="0">
                <a:latin typeface="微软雅黑" panose="020B0503020204020204" charset="-122"/>
                <a:ea typeface="微软雅黑" panose="020B0503020204020204" charset="-122"/>
                <a:cs typeface="微软雅黑" panose="020B0503020204020204" charset="-122"/>
              </a:rPr>
              <a:t> </a:t>
            </a:r>
            <a:r>
              <a:rPr lang="zh-CN" sz="1200" b="0">
                <a:latin typeface="微软雅黑" panose="020B0503020204020204" charset="-122"/>
                <a:ea typeface="微软雅黑" panose="020B0503020204020204" charset="-122"/>
                <a:cs typeface="微软雅黑" panose="020B0503020204020204" charset="-122"/>
              </a:rPr>
              <a:t>注意丁二烯机泵等的异常温升：</a:t>
            </a:r>
            <a:endParaRPr lang="zh-CN" sz="12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buFont typeface="+mj-ea"/>
              <a:buNone/>
            </a:pPr>
            <a:r>
              <a:rPr lang="zh-CN" sz="1200" b="0">
                <a:latin typeface="微软雅黑" panose="020B0503020204020204" charset="-122"/>
                <a:ea typeface="微软雅黑" panose="020B0503020204020204" charset="-122"/>
                <a:cs typeface="微软雅黑" panose="020B0503020204020204" charset="-122"/>
              </a:rPr>
              <a:t>一是靠物料循环降温的屏蔽泵 ，循环温度高可能造成丁二烯温度升高而自聚 </a:t>
            </a:r>
            <a:endParaRPr lang="zh-CN" sz="12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buFont typeface="+mj-ea"/>
              <a:buNone/>
            </a:pPr>
            <a:r>
              <a:rPr lang="zh-CN" sz="1200" b="0">
                <a:latin typeface="微软雅黑" panose="020B0503020204020204" charset="-122"/>
                <a:ea typeface="微软雅黑" panose="020B0503020204020204" charset="-122"/>
                <a:cs typeface="微软雅黑" panose="020B0503020204020204" charset="-122"/>
              </a:rPr>
              <a:t>二是 大功率丁二烯机泵运行中机械能转化为热能会加速丁二烯聚合</a:t>
            </a:r>
            <a:endParaRPr lang="zh-CN" sz="1350" b="0">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Wingdings" panose="05000000000000000000" charset="0"/>
              <a:buChar char="Ø"/>
            </a:pPr>
            <a:r>
              <a:rPr lang="zh-CN" sz="1350" b="1">
                <a:latin typeface="微软雅黑" panose="020B0503020204020204" charset="-122"/>
                <a:ea typeface="微软雅黑" panose="020B0503020204020204" charset="-122"/>
                <a:cs typeface="微软雅黑" panose="020B0503020204020204" charset="-122"/>
              </a:rPr>
              <a:t>屏蔽泵使用</a:t>
            </a:r>
            <a:endParaRPr lang="zh-CN" sz="1350" b="1">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buFont typeface="Wingdings" panose="05000000000000000000" charset="0"/>
              <a:buNone/>
            </a:pPr>
            <a:r>
              <a:rPr lang="zh-CN" sz="1200">
                <a:latin typeface="微软雅黑" panose="020B0503020204020204" charset="-122"/>
                <a:ea typeface="微软雅黑" panose="020B0503020204020204" charset="-122"/>
                <a:cs typeface="微软雅黑" panose="020B0503020204020204" charset="-122"/>
              </a:rPr>
              <a:t>屏蔽泵是一种无密封泵，泵和驱动电机都被</a:t>
            </a:r>
            <a:r>
              <a:rPr lang="zh-CN" sz="1200">
                <a:solidFill>
                  <a:srgbClr val="FF0000"/>
                </a:solidFill>
                <a:latin typeface="微软雅黑" panose="020B0503020204020204" charset="-122"/>
                <a:ea typeface="微软雅黑" panose="020B0503020204020204" charset="-122"/>
                <a:cs typeface="微软雅黑" panose="020B0503020204020204" charset="-122"/>
              </a:rPr>
              <a:t>密封在一个被泵送介质充满的压力容器内</a:t>
            </a:r>
            <a:r>
              <a:rPr lang="zh-CN" sz="1200">
                <a:latin typeface="微软雅黑" panose="020B0503020204020204" charset="-122"/>
                <a:ea typeface="微软雅黑" panose="020B0503020204020204" charset="-122"/>
                <a:cs typeface="微软雅黑" panose="020B0503020204020204" charset="-122"/>
              </a:rPr>
              <a:t>，此压力容器只有静密封，并由一个电线组来提供旋转磁场并驱动转子。这种结构取消了传统离心泵具有的旋转轴密封装置，</a:t>
            </a:r>
            <a:r>
              <a:rPr lang="zh-CN" sz="1200">
                <a:solidFill>
                  <a:srgbClr val="FF0000"/>
                </a:solidFill>
                <a:latin typeface="微软雅黑" panose="020B0503020204020204" charset="-122"/>
                <a:ea typeface="微软雅黑" panose="020B0503020204020204" charset="-122"/>
                <a:cs typeface="微软雅黑" panose="020B0503020204020204" charset="-122"/>
              </a:rPr>
              <a:t>故能做到完全无泄漏。</a:t>
            </a:r>
            <a:endParaRPr lang="zh-CN" sz="1200">
              <a:solidFill>
                <a:srgbClr val="FF0000"/>
              </a:solidFill>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buFont typeface="Wingdings" panose="05000000000000000000" charset="0"/>
              <a:buNone/>
            </a:pPr>
            <a:r>
              <a:rPr lang="zh-CN" sz="1200" b="0">
                <a:latin typeface="微软雅黑" panose="020B0503020204020204" charset="-122"/>
                <a:ea typeface="微软雅黑" panose="020B0503020204020204" charset="-122"/>
                <a:cs typeface="微软雅黑" panose="020B0503020204020204" charset="-122"/>
              </a:rPr>
              <a:t>缺点：采用丁二烯物料循环冷却，冷却过后，循环的丁二烯温度升高，自聚加速，循环堵塞；</a:t>
            </a:r>
            <a:endParaRPr lang="zh-CN" sz="1200" b="0">
              <a:latin typeface="微软雅黑" panose="020B0503020204020204" charset="-122"/>
              <a:ea typeface="微软雅黑" panose="020B0503020204020204" charset="-122"/>
              <a:cs typeface="微软雅黑" panose="020B0503020204020204" charset="-122"/>
            </a:endParaRPr>
          </a:p>
          <a:p>
            <a:pPr marL="284480" indent="0" algn="just" fontAlgn="auto">
              <a:lnSpc>
                <a:spcPct val="150000"/>
              </a:lnSpc>
              <a:buFont typeface="Wingdings" panose="05000000000000000000" charset="0"/>
              <a:buNone/>
            </a:pPr>
            <a:r>
              <a:rPr lang="zh-CN" sz="1200" b="0">
                <a:latin typeface="微软雅黑" panose="020B0503020204020204" charset="-122"/>
                <a:ea typeface="微软雅黑" panose="020B0503020204020204" charset="-122"/>
                <a:cs typeface="微软雅黑" panose="020B0503020204020204" charset="-122"/>
              </a:rPr>
              <a:t>          停车检修时，钝化液的杂质很多，屏蔽泵间隙小，容易烧坏</a:t>
            </a:r>
            <a:endParaRPr lang="zh-CN" altLang="en-US" sz="1200" b="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contrast="12000"/>
          </a:blip>
          <a:stretch>
            <a:fillRect/>
          </a:stretch>
        </p:blipFill>
        <p:spPr>
          <a:xfrm>
            <a:off x="5565934" y="1197742"/>
            <a:ext cx="2970000" cy="2300400"/>
          </a:xfrm>
          <a:prstGeom prst="rect">
            <a:avLst/>
          </a:prstGeom>
        </p:spPr>
      </p:pic>
      <p:sp>
        <p:nvSpPr>
          <p:cNvPr id="3" name="文本框 2"/>
          <p:cNvSpPr txBox="1"/>
          <p:nvPr/>
        </p:nvSpPr>
        <p:spPr>
          <a:xfrm>
            <a:off x="1049655" y="1067250"/>
            <a:ext cx="4080034" cy="3415030"/>
          </a:xfrm>
          <a:prstGeom prst="rect">
            <a:avLst/>
          </a:prstGeom>
          <a:noFill/>
        </p:spPr>
        <p:txBody>
          <a:bodyPr wrap="square" rtlCol="0" anchor="t">
            <a:spAutoFit/>
          </a:bodyPr>
          <a:lstStyle/>
          <a:p>
            <a:pPr indent="0">
              <a:lnSpc>
                <a:spcPct val="200000"/>
              </a:lnSpc>
              <a:buFont typeface="Wingdings" panose="05000000000000000000" charset="0"/>
              <a:buNone/>
            </a:pPr>
            <a:r>
              <a:rPr lang="zh-CN" altLang="en-US" sz="1350"/>
              <a:t>如图</a:t>
            </a:r>
            <a:r>
              <a:rPr lang="en-US" altLang="zh-CN" sz="1350"/>
              <a:t>3.1</a:t>
            </a:r>
            <a:r>
              <a:rPr lang="zh-CN" altLang="en-US" sz="1350"/>
              <a:t>所示：</a:t>
            </a:r>
            <a:endParaRPr lang="zh-CN" altLang="en-US" sz="1350"/>
          </a:p>
          <a:p>
            <a:pPr marL="285750" indent="-285750">
              <a:lnSpc>
                <a:spcPct val="200000"/>
              </a:lnSpc>
              <a:buFont typeface="Wingdings" panose="05000000000000000000" charset="0"/>
              <a:buChar char="Ø"/>
            </a:pPr>
            <a:r>
              <a:rPr lang="zh-CN" altLang="en-US" sz="1350"/>
              <a:t>10～18℃：丁二烯中过氧化物含量变化不明显，</a:t>
            </a:r>
            <a:endParaRPr lang="zh-CN" altLang="en-US" sz="1350"/>
          </a:p>
          <a:p>
            <a:pPr marL="285750" indent="-285750">
              <a:lnSpc>
                <a:spcPct val="200000"/>
              </a:lnSpc>
              <a:buFont typeface="Wingdings" panose="05000000000000000000" charset="0"/>
              <a:buChar char="Ø"/>
            </a:pPr>
            <a:r>
              <a:rPr lang="zh-CN" altLang="en-US" sz="1350"/>
              <a:t>高于18℃：过氧化物含量迅速上升，如图</a:t>
            </a:r>
            <a:r>
              <a:rPr lang="en-US" altLang="zh-CN" sz="1350"/>
              <a:t>3.1</a:t>
            </a:r>
            <a:r>
              <a:rPr lang="zh-CN" altLang="en-US" sz="1350"/>
              <a:t>所示。</a:t>
            </a:r>
            <a:endParaRPr lang="zh-CN" altLang="en-US" sz="1350"/>
          </a:p>
          <a:p>
            <a:pPr marL="285750" indent="-285750">
              <a:lnSpc>
                <a:spcPct val="200000"/>
              </a:lnSpc>
              <a:buFont typeface="Wingdings" panose="05000000000000000000" charset="0"/>
              <a:buChar char="Ø"/>
            </a:pPr>
            <a:r>
              <a:rPr lang="zh-CN" altLang="en-US" sz="1350"/>
              <a:t>从18℃提高到28℃：过氧化物的质量分数提高93%</a:t>
            </a:r>
            <a:endParaRPr lang="zh-CN" altLang="en-US" sz="1350"/>
          </a:p>
          <a:p>
            <a:pPr marL="285750" indent="-285750">
              <a:lnSpc>
                <a:spcPct val="200000"/>
              </a:lnSpc>
              <a:buFont typeface="Wingdings" panose="05000000000000000000" charset="0"/>
              <a:buChar char="Ø"/>
            </a:pPr>
            <a:r>
              <a:rPr lang="zh-CN" altLang="en-US" sz="1350" b="1"/>
              <a:t>结论：</a:t>
            </a:r>
            <a:r>
              <a:rPr lang="zh-CN" altLang="en-US" sz="1350"/>
              <a:t>丁二烯球罐储存在</a:t>
            </a:r>
            <a:r>
              <a:rPr lang="en-US" altLang="zh-CN" sz="1350">
                <a:solidFill>
                  <a:srgbClr val="FF0000"/>
                </a:solidFill>
              </a:rPr>
              <a:t>15</a:t>
            </a:r>
            <a:r>
              <a:rPr lang="zh-CN" altLang="en-US" sz="1350">
                <a:solidFill>
                  <a:srgbClr val="FF0000"/>
                </a:solidFill>
              </a:rPr>
              <a:t>天以上</a:t>
            </a:r>
            <a:r>
              <a:rPr lang="zh-CN" altLang="en-US" sz="1350"/>
              <a:t>时，储存的温度应控制在</a:t>
            </a:r>
            <a:r>
              <a:rPr lang="zh-CN" altLang="en-US" sz="1350">
                <a:solidFill>
                  <a:srgbClr val="FF0000"/>
                </a:solidFill>
              </a:rPr>
              <a:t>18℃以下</a:t>
            </a:r>
            <a:endParaRPr lang="zh-CN" altLang="en-US" sz="1350">
              <a:solidFill>
                <a:srgbClr val="FF0000"/>
              </a:solidFill>
            </a:endParaRPr>
          </a:p>
        </p:txBody>
      </p:sp>
      <p:sp>
        <p:nvSpPr>
          <p:cNvPr id="4" name="文本框 3"/>
          <p:cNvSpPr txBox="1"/>
          <p:nvPr/>
        </p:nvSpPr>
        <p:spPr>
          <a:xfrm>
            <a:off x="932261" y="206317"/>
            <a:ext cx="17341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3.3 </a:t>
            </a:r>
            <a:r>
              <a:rPr lang="zh-CN" altLang="en-US" sz="2100" b="1" dirty="0">
                <a:latin typeface="微软雅黑" panose="020B0503020204020204" charset="-122"/>
                <a:ea typeface="微软雅黑" panose="020B0503020204020204" charset="-122"/>
                <a:cs typeface="微软雅黑" panose="020B0503020204020204" charset="-122"/>
              </a:rPr>
              <a:t>温度控制</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715476" y="3676147"/>
            <a:ext cx="2746534" cy="252730"/>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3.1 </a:t>
            </a:r>
            <a:r>
              <a:rPr lang="zh-CN" altLang="en-US" sz="1050">
                <a:latin typeface="微软雅黑" panose="020B0503020204020204" charset="-122"/>
                <a:ea typeface="微软雅黑" panose="020B0503020204020204" charset="-122"/>
                <a:cs typeface="微软雅黑" panose="020B0503020204020204" charset="-122"/>
              </a:rPr>
              <a:t>温度与过氧化物含量的关系</a:t>
            </a:r>
            <a:endParaRPr lang="zh-CN" altLang="en-US" sz="1050">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5922169" y="2989871"/>
            <a:ext cx="1128713" cy="249555"/>
            <a:chOff x="12420" y="6277"/>
            <a:chExt cx="2370" cy="524"/>
          </a:xfrm>
        </p:grpSpPr>
        <p:cxnSp>
          <p:nvCxnSpPr>
            <p:cNvPr id="6" name="直接连接符 5"/>
            <p:cNvCxnSpPr/>
            <p:nvPr/>
          </p:nvCxnSpPr>
          <p:spPr>
            <a:xfrm>
              <a:off x="14790" y="6277"/>
              <a:ext cx="0" cy="52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420" y="6277"/>
              <a:ext cx="23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36010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3.4 </a:t>
            </a:r>
            <a:r>
              <a:rPr lang="zh-CN" altLang="en-US" sz="2100" b="1" dirty="0">
                <a:latin typeface="微软雅黑" panose="020B0503020204020204" charset="-122"/>
                <a:ea typeface="微软雅黑" panose="020B0503020204020204" charset="-122"/>
                <a:cs typeface="微软雅黑" panose="020B0503020204020204" charset="-122"/>
              </a:rPr>
              <a:t>严格控制丁二烯储存时间</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7" name="文本框 106"/>
          <p:cNvSpPr txBox="1"/>
          <p:nvPr/>
        </p:nvSpPr>
        <p:spPr>
          <a:xfrm>
            <a:off x="932498" y="798169"/>
            <a:ext cx="7700963" cy="506730"/>
          </a:xfrm>
          <a:prstGeom prst="rect">
            <a:avLst/>
          </a:prstGeom>
          <a:noFill/>
          <a:ln w="9525">
            <a:noFill/>
          </a:ln>
        </p:spPr>
        <p:txBody>
          <a:bodyPr wrap="square">
            <a:spAutoFit/>
          </a:bodyPr>
          <a:lstStyle/>
          <a:p>
            <a:pPr marL="285750" indent="-285750">
              <a:lnSpc>
                <a:spcPct val="200000"/>
              </a:lnSpc>
              <a:buFont typeface="Wingdings" panose="05000000000000000000" charset="0"/>
              <a:buChar char="Ø"/>
            </a:pPr>
            <a:r>
              <a:rPr lang="zh-CN" sz="1350" b="0">
                <a:latin typeface="微软雅黑" panose="020B0503020204020204" charset="-122"/>
                <a:ea typeface="微软雅黑" panose="020B0503020204020204" charset="-122"/>
                <a:cs typeface="微软雅黑" panose="020B0503020204020204" charset="-122"/>
              </a:rPr>
              <a:t>缩短丁二烯物料储存时间，防止</a:t>
            </a:r>
            <a:r>
              <a:rPr lang="zh-CN" sz="1350" b="0">
                <a:solidFill>
                  <a:srgbClr val="FF0000"/>
                </a:solidFill>
                <a:latin typeface="微软雅黑" panose="020B0503020204020204" charset="-122"/>
                <a:ea typeface="微软雅黑" panose="020B0503020204020204" charset="-122"/>
                <a:cs typeface="微软雅黑" panose="020B0503020204020204" charset="-122"/>
              </a:rPr>
              <a:t>过氧化化聚合物的累积</a:t>
            </a:r>
            <a:endParaRPr lang="zh-CN" altLang="en-US" sz="1350" b="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044416" y="1343475"/>
            <a:ext cx="7588568" cy="2999740"/>
          </a:xfrm>
          <a:prstGeom prst="rect">
            <a:avLst/>
          </a:prstGeom>
          <a:noFill/>
        </p:spPr>
        <p:txBody>
          <a:bodyPr wrap="square" rtlCol="0" anchor="t">
            <a:spAutoFit/>
          </a:bodyPr>
          <a:lstStyle/>
          <a:p>
            <a:pPr marL="342900" indent="-342900">
              <a:lnSpc>
                <a:spcPct val="200000"/>
              </a:lnSpc>
              <a:buFont typeface="+mj-ea"/>
              <a:buAutoNum type="circleNumDbPlain"/>
            </a:pPr>
            <a:r>
              <a:rPr lang="zh-CN" sz="1350">
                <a:latin typeface="微软雅黑" panose="020B0503020204020204" charset="-122"/>
                <a:ea typeface="微软雅黑" panose="020B0503020204020204" charset="-122"/>
                <a:cs typeface="微软雅黑" panose="020B0503020204020204" charset="-122"/>
                <a:sym typeface="+mn-ea"/>
              </a:rPr>
              <a:t>静置储存不超过4天</a:t>
            </a:r>
            <a:endParaRPr lang="zh-CN" sz="135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AutoNum type="circleNumDbPlain"/>
            </a:pPr>
            <a:r>
              <a:rPr lang="zh-CN" sz="1350">
                <a:latin typeface="微软雅黑" panose="020B0503020204020204" charset="-122"/>
                <a:ea typeface="微软雅黑" panose="020B0503020204020204" charset="-122"/>
                <a:cs typeface="微软雅黑" panose="020B0503020204020204" charset="-122"/>
                <a:sym typeface="+mn-ea"/>
              </a:rPr>
              <a:t>长时间储存，</a:t>
            </a:r>
            <a:r>
              <a:rPr lang="zh-CN" altLang="en-US" sz="1350">
                <a:latin typeface="微软雅黑" panose="020B0503020204020204" charset="-122"/>
                <a:ea typeface="微软雅黑" panose="020B0503020204020204" charset="-122"/>
                <a:cs typeface="微软雅黑" panose="020B0503020204020204" charset="-122"/>
                <a:sym typeface="+mn-ea"/>
              </a:rPr>
              <a:t>适时通知上游装置投入阻聚剂以防发生丁二烯聚合现象出现，并且期间要定期进行循环操作，避免物料长期静止</a:t>
            </a:r>
            <a:endParaRPr lang="zh-CN" altLang="en-US" sz="1350">
              <a:latin typeface="微软雅黑" panose="020B0503020204020204" charset="-122"/>
              <a:ea typeface="微软雅黑" panose="020B0503020204020204" charset="-122"/>
              <a:cs typeface="微软雅黑" panose="020B0503020204020204" charset="-122"/>
              <a:sym typeface="+mn-ea"/>
            </a:endParaRPr>
          </a:p>
          <a:p>
            <a:pPr marL="342900" indent="-342900">
              <a:lnSpc>
                <a:spcPct val="200000"/>
              </a:lnSpc>
              <a:buFont typeface="+mj-ea"/>
              <a:buAutoNum type="circleNumDbPlain"/>
            </a:pPr>
            <a:r>
              <a:rPr lang="zh-CN" sz="1350">
                <a:latin typeface="微软雅黑" panose="020B0503020204020204" charset="-122"/>
                <a:ea typeface="微软雅黑" panose="020B0503020204020204" charset="-122"/>
                <a:cs typeface="微软雅黑" panose="020B0503020204020204" charset="-122"/>
                <a:sym typeface="+mn-ea"/>
              </a:rPr>
              <a:t>长期不用的贮罐，必须钝化清理</a:t>
            </a:r>
            <a:endParaRPr lang="zh-CN" sz="1350" b="0">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mj-ea"/>
              <a:buAutoNum type="circleNumDbPlain"/>
            </a:pPr>
            <a:r>
              <a:rPr lang="zh-CN" altLang="en-US" sz="1350">
                <a:latin typeface="微软雅黑" panose="020B0503020204020204" charset="-122"/>
                <a:ea typeface="微软雅黑" panose="020B0503020204020204" charset="-122"/>
                <a:cs typeface="微软雅黑" panose="020B0503020204020204" charset="-122"/>
                <a:sym typeface="+mn-ea"/>
              </a:rPr>
              <a:t>丁二烯如长期不使用付料装车管线，为防止管线保温性能不佳、物料静止，导致丁二烯物料出现聚合现象，需通过位于现场的管线导淋连接氮气进行反向扫线，使用泵最小流量回流管线使管内吹扫回的物料进入罐内</a:t>
            </a:r>
            <a:endParaRPr lang="zh-CN" altLang="en-US" sz="135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5342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3.5 </a:t>
            </a:r>
            <a:r>
              <a:rPr lang="zh-CN" altLang="en-US" sz="2100" b="1" dirty="0">
                <a:latin typeface="微软雅黑" panose="020B0503020204020204" charset="-122"/>
                <a:ea typeface="微软雅黑" panose="020B0503020204020204" charset="-122"/>
                <a:cs typeface="微软雅黑" panose="020B0503020204020204" charset="-122"/>
              </a:rPr>
              <a:t>金属离子的消除</a:t>
            </a:r>
            <a:endParaRPr lang="zh-CN" altLang="en-US" sz="2100" b="1" dirty="0">
              <a:latin typeface="微软雅黑" panose="020B0503020204020204" charset="-122"/>
              <a:ea typeface="微软雅黑" panose="020B0503020204020204" charset="-122"/>
              <a:cs typeface="微软雅黑" panose="020B0503020204020204" charset="-122"/>
            </a:endParaRPr>
          </a:p>
        </p:txBody>
      </p:sp>
      <p:sp>
        <p:nvSpPr>
          <p:cNvPr id="107" name="文本框 106"/>
          <p:cNvSpPr txBox="1"/>
          <p:nvPr/>
        </p:nvSpPr>
        <p:spPr>
          <a:xfrm>
            <a:off x="978218" y="1005337"/>
            <a:ext cx="6716078" cy="2861310"/>
          </a:xfrm>
          <a:prstGeom prst="rect">
            <a:avLst/>
          </a:prstGeom>
          <a:noFill/>
          <a:ln w="9525">
            <a:noFill/>
          </a:ln>
        </p:spPr>
        <p:txBody>
          <a:bodyPr wrap="square">
            <a:spAutoFit/>
          </a:bodyPr>
          <a:lstStyle/>
          <a:p>
            <a:pPr indent="0">
              <a:lnSpc>
                <a:spcPct val="200000"/>
              </a:lnSpc>
            </a:pPr>
            <a:r>
              <a:rPr lang="zh-CN" sz="1500" b="0">
                <a:latin typeface="微软雅黑" panose="020B0503020204020204" charset="-122"/>
                <a:ea typeface="微软雅黑" panose="020B0503020204020204" charset="-122"/>
                <a:cs typeface="微软雅黑" panose="020B0503020204020204" charset="-122"/>
              </a:rPr>
              <a:t>采用亚硝酸钠钝化</a:t>
            </a:r>
            <a:endParaRPr lang="zh-CN" sz="1500" b="0">
              <a:latin typeface="微软雅黑" panose="020B0503020204020204" charset="-122"/>
              <a:ea typeface="微软雅黑" panose="020B0503020204020204" charset="-122"/>
              <a:cs typeface="微软雅黑" panose="020B0503020204020204" charset="-122"/>
            </a:endParaRPr>
          </a:p>
          <a:p>
            <a:pPr indent="0">
              <a:lnSpc>
                <a:spcPct val="200000"/>
              </a:lnSpc>
            </a:pPr>
            <a:r>
              <a:rPr lang="zh-CN" sz="1500" b="1">
                <a:latin typeface="微软雅黑" panose="020B0503020204020204" charset="-122"/>
                <a:ea typeface="微软雅黑" panose="020B0503020204020204" charset="-122"/>
                <a:cs typeface="微软雅黑" panose="020B0503020204020204" charset="-122"/>
              </a:rPr>
              <a:t>原理：</a:t>
            </a:r>
            <a:r>
              <a:rPr lang="zh-CN" sz="1500" b="0">
                <a:latin typeface="微软雅黑" panose="020B0503020204020204" charset="-122"/>
                <a:ea typeface="微软雅黑" panose="020B0503020204020204" charset="-122"/>
                <a:cs typeface="微软雅黑" panose="020B0503020204020204" charset="-122"/>
              </a:rPr>
              <a:t>亚硝酸钠是一种氧化性缓释剂，可以将设备内的</a:t>
            </a:r>
            <a:r>
              <a:rPr lang="zh-CN" sz="1500" b="0">
                <a:solidFill>
                  <a:srgbClr val="FF0000"/>
                </a:solidFill>
                <a:latin typeface="微软雅黑" panose="020B0503020204020204" charset="-122"/>
                <a:ea typeface="微软雅黑" panose="020B0503020204020204" charset="-122"/>
                <a:cs typeface="微软雅黑" panose="020B0503020204020204" charset="-122"/>
              </a:rPr>
              <a:t>浮锈全部转化为磁性氧化铁</a:t>
            </a:r>
            <a:r>
              <a:rPr lang="zh-CN" sz="1500" b="0">
                <a:latin typeface="微软雅黑" panose="020B0503020204020204" charset="-122"/>
                <a:ea typeface="微软雅黑" panose="020B0503020204020204" charset="-122"/>
                <a:cs typeface="微软雅黑" panose="020B0503020204020204" charset="-122"/>
              </a:rPr>
              <a:t>，从而钢铁表面生成</a:t>
            </a:r>
            <a:r>
              <a:rPr lang="zh-CN" sz="1500" b="0">
                <a:solidFill>
                  <a:srgbClr val="FF0000"/>
                </a:solidFill>
                <a:latin typeface="微软雅黑" panose="020B0503020204020204" charset="-122"/>
                <a:ea typeface="微软雅黑" panose="020B0503020204020204" charset="-122"/>
                <a:cs typeface="微软雅黑" panose="020B0503020204020204" charset="-122"/>
              </a:rPr>
              <a:t>氧化保护膜</a:t>
            </a:r>
            <a:endParaRPr lang="zh-CN" sz="1500" b="0">
              <a:latin typeface="微软雅黑" panose="020B0503020204020204" charset="-122"/>
              <a:ea typeface="微软雅黑" panose="020B0503020204020204" charset="-122"/>
              <a:cs typeface="微软雅黑" panose="020B0503020204020204" charset="-122"/>
            </a:endParaRPr>
          </a:p>
          <a:p>
            <a:pPr indent="0">
              <a:lnSpc>
                <a:spcPct val="200000"/>
              </a:lnSpc>
            </a:pPr>
            <a:r>
              <a:rPr lang="zh-CN" sz="1500" b="1">
                <a:latin typeface="微软雅黑" panose="020B0503020204020204" charset="-122"/>
                <a:ea typeface="微软雅黑" panose="020B0503020204020204" charset="-122"/>
                <a:cs typeface="微软雅黑" panose="020B0503020204020204" charset="-122"/>
              </a:rPr>
              <a:t>一般操作工艺条件</a:t>
            </a:r>
            <a:r>
              <a:rPr lang="zh-CN" sz="1500" b="0">
                <a:latin typeface="微软雅黑" panose="020B0503020204020204" charset="-122"/>
                <a:ea typeface="微软雅黑" panose="020B0503020204020204" charset="-122"/>
                <a:cs typeface="微软雅黑" panose="020B0503020204020204" charset="-122"/>
              </a:rPr>
              <a:t>：</a:t>
            </a:r>
            <a:endParaRPr lang="zh-CN" sz="1500" b="0">
              <a:latin typeface="微软雅黑" panose="020B0503020204020204" charset="-122"/>
              <a:ea typeface="微软雅黑" panose="020B0503020204020204" charset="-122"/>
              <a:cs typeface="微软雅黑" panose="020B0503020204020204" charset="-122"/>
            </a:endParaRPr>
          </a:p>
          <a:p>
            <a:pPr indent="0">
              <a:lnSpc>
                <a:spcPct val="200000"/>
              </a:lnSpc>
            </a:pPr>
            <a:r>
              <a:rPr lang="zh-CN" sz="1500" b="0">
                <a:latin typeface="微软雅黑" panose="020B0503020204020204" charset="-122"/>
                <a:ea typeface="微软雅黑" panose="020B0503020204020204" charset="-122"/>
                <a:cs typeface="微软雅黑" panose="020B0503020204020204" charset="-122"/>
              </a:rPr>
              <a:t>加入</a:t>
            </a:r>
            <a:r>
              <a:rPr lang="zh-CN" sz="1500" b="0">
                <a:solidFill>
                  <a:srgbClr val="FF0000"/>
                </a:solidFill>
                <a:latin typeface="微软雅黑" panose="020B0503020204020204" charset="-122"/>
                <a:ea typeface="微软雅黑" panose="020B0503020204020204" charset="-122"/>
                <a:cs typeface="微软雅黑" panose="020B0503020204020204" charset="-122"/>
              </a:rPr>
              <a:t>浓度为3～5%的亚硝酸钠水溶液</a:t>
            </a:r>
            <a:r>
              <a:rPr lang="zh-CN" sz="1500" b="0">
                <a:latin typeface="微软雅黑" panose="020B0503020204020204" charset="-122"/>
                <a:ea typeface="微软雅黑" panose="020B0503020204020204" charset="-122"/>
                <a:cs typeface="微软雅黑" panose="020B0503020204020204" charset="-122"/>
              </a:rPr>
              <a:t>直接进行钝化，温度控制在</a:t>
            </a:r>
            <a:r>
              <a:rPr lang="zh-CN" sz="1500" b="0">
                <a:solidFill>
                  <a:srgbClr val="FF0000"/>
                </a:solidFill>
                <a:latin typeface="微软雅黑" panose="020B0503020204020204" charset="-122"/>
                <a:ea typeface="微软雅黑" panose="020B0503020204020204" charset="-122"/>
                <a:cs typeface="微软雅黑" panose="020B0503020204020204" charset="-122"/>
              </a:rPr>
              <a:t>90℃</a:t>
            </a:r>
            <a:r>
              <a:rPr lang="zh-CN" sz="1500" b="0">
                <a:latin typeface="微软雅黑" panose="020B0503020204020204" charset="-122"/>
                <a:ea typeface="微软雅黑" panose="020B0503020204020204" charset="-122"/>
                <a:cs typeface="微软雅黑" panose="020B0503020204020204" charset="-122"/>
              </a:rPr>
              <a:t>左右，钝化时间在</a:t>
            </a:r>
            <a:r>
              <a:rPr lang="zh-CN" sz="1500" b="0">
                <a:solidFill>
                  <a:srgbClr val="FF0000"/>
                </a:solidFill>
                <a:latin typeface="微软雅黑" panose="020B0503020204020204" charset="-122"/>
                <a:ea typeface="微软雅黑" panose="020B0503020204020204" charset="-122"/>
                <a:cs typeface="微软雅黑" panose="020B0503020204020204" charset="-122"/>
              </a:rPr>
              <a:t>16~24h以上</a:t>
            </a:r>
            <a:endParaRPr lang="zh-CN" altLang="en-US" sz="1500" b="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8009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3.6 </a:t>
            </a:r>
            <a:r>
              <a:rPr lang="zh-CN" altLang="en-US" sz="2100" b="1" dirty="0">
                <a:latin typeface="微软雅黑" panose="020B0503020204020204" charset="-122"/>
                <a:ea typeface="微软雅黑" panose="020B0503020204020204" charset="-122"/>
                <a:cs typeface="微软雅黑" panose="020B0503020204020204" charset="-122"/>
              </a:rPr>
              <a:t>尽量避免</a:t>
            </a:r>
            <a:r>
              <a:rPr lang="en-US" altLang="zh-CN" sz="2100" b="1" dirty="0">
                <a:latin typeface="微软雅黑" panose="020B0503020204020204" charset="-122"/>
                <a:ea typeface="微软雅黑" panose="020B0503020204020204" charset="-122"/>
                <a:cs typeface="微软雅黑" panose="020B0503020204020204" charset="-122"/>
              </a:rPr>
              <a:t>”</a:t>
            </a:r>
            <a:r>
              <a:rPr lang="zh-CN" altLang="en-US" sz="2100" b="1" dirty="0">
                <a:latin typeface="微软雅黑" panose="020B0503020204020204" charset="-122"/>
                <a:ea typeface="微软雅黑" panose="020B0503020204020204" charset="-122"/>
                <a:cs typeface="微软雅黑" panose="020B0503020204020204" charset="-122"/>
              </a:rPr>
              <a:t>死角</a:t>
            </a:r>
            <a:r>
              <a:rPr lang="en-US" altLang="zh-CN" sz="2100" b="1" dirty="0">
                <a:latin typeface="微软雅黑" panose="020B0503020204020204" charset="-122"/>
                <a:ea typeface="微软雅黑" panose="020B0503020204020204" charset="-122"/>
                <a:cs typeface="微软雅黑" panose="020B0503020204020204" charset="-122"/>
              </a:rPr>
              <a:t>“</a:t>
            </a:r>
            <a:endParaRPr lang="en-US" altLang="zh-CN" sz="2100" b="1"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2498" y="830077"/>
            <a:ext cx="4022884" cy="3830955"/>
          </a:xfrm>
          <a:prstGeom prst="rect">
            <a:avLst/>
          </a:prstGeom>
          <a:noFill/>
        </p:spPr>
        <p:txBody>
          <a:bodyPr wrap="square" rtlCol="0">
            <a:spAutoFit/>
          </a:bodyPr>
          <a:lstStyle/>
          <a:p>
            <a:pPr>
              <a:lnSpc>
                <a:spcPct val="200000"/>
              </a:lnSpc>
            </a:pPr>
            <a:r>
              <a:rPr lang="en-US" altLang="zh-CN" sz="1350"/>
              <a:t>1</a:t>
            </a:r>
            <a:r>
              <a:rPr lang="zh-CN" altLang="en-US" sz="1350"/>
              <a:t>、管道设计避免</a:t>
            </a:r>
            <a:r>
              <a:rPr lang="en-US" altLang="zh-CN" sz="1350"/>
              <a:t>U</a:t>
            </a:r>
            <a:r>
              <a:rPr lang="zh-CN" altLang="en-US" sz="1350"/>
              <a:t>形，放空、放净口采用特殊的短管以减少死角</a:t>
            </a:r>
            <a:endParaRPr lang="zh-CN" altLang="en-US" sz="1350"/>
          </a:p>
          <a:p>
            <a:pPr>
              <a:lnSpc>
                <a:spcPct val="200000"/>
              </a:lnSpc>
            </a:pPr>
            <a:r>
              <a:rPr lang="en-US" altLang="zh-CN" sz="1350"/>
              <a:t>2</a:t>
            </a:r>
            <a:r>
              <a:rPr lang="zh-CN" altLang="en-US" sz="1350"/>
              <a:t>、仪表管口用凸缘法兰</a:t>
            </a:r>
            <a:r>
              <a:rPr lang="zh-CN" altLang="en-US" sz="1350">
                <a:solidFill>
                  <a:srgbClr val="FF0000"/>
                </a:solidFill>
              </a:rPr>
              <a:t>设置膜片</a:t>
            </a:r>
            <a:r>
              <a:rPr lang="zh-CN" altLang="en-US" sz="1350"/>
              <a:t>消除死区，如图</a:t>
            </a:r>
            <a:r>
              <a:rPr lang="en-US" altLang="zh-CN" sz="1350"/>
              <a:t>3.2</a:t>
            </a:r>
            <a:r>
              <a:rPr lang="zh-CN" altLang="en-US" sz="1350"/>
              <a:t>所示</a:t>
            </a:r>
            <a:endParaRPr lang="zh-CN" altLang="en-US" sz="1350"/>
          </a:p>
          <a:p>
            <a:pPr>
              <a:lnSpc>
                <a:spcPct val="200000"/>
              </a:lnSpc>
            </a:pPr>
            <a:r>
              <a:rPr lang="en-US" altLang="zh-CN" sz="1350"/>
              <a:t>3</a:t>
            </a:r>
            <a:r>
              <a:rPr lang="zh-CN" altLang="en-US" sz="1350"/>
              <a:t>、丁二烯浓度高处安全阀入口</a:t>
            </a:r>
            <a:r>
              <a:rPr lang="zh-CN" altLang="en-US" sz="1350">
                <a:solidFill>
                  <a:srgbClr val="FF0000"/>
                </a:solidFill>
              </a:rPr>
              <a:t>设爆破片</a:t>
            </a:r>
            <a:r>
              <a:rPr lang="zh-CN" altLang="en-US" sz="1350"/>
              <a:t>（C-201、C-302、C-303塔顶安全阀根部均设有爆破片）</a:t>
            </a:r>
            <a:endParaRPr lang="zh-CN" altLang="en-US" sz="1350"/>
          </a:p>
          <a:p>
            <a:pPr>
              <a:lnSpc>
                <a:spcPct val="200000"/>
              </a:lnSpc>
            </a:pPr>
            <a:r>
              <a:rPr lang="en-US" altLang="zh-CN" sz="1350"/>
              <a:t>4</a:t>
            </a:r>
            <a:r>
              <a:rPr lang="zh-CN" altLang="en-US" sz="1350"/>
              <a:t>、防止塔板或降液管有死区，采用高效</a:t>
            </a:r>
            <a:r>
              <a:rPr lang="zh-CN" altLang="en-US" sz="1350">
                <a:solidFill>
                  <a:srgbClr val="FF0000"/>
                </a:solidFill>
              </a:rPr>
              <a:t>导向浮阀塔盘</a:t>
            </a:r>
            <a:r>
              <a:rPr lang="zh-CN" altLang="en-US" sz="1350"/>
              <a:t>（除C-301、C-501两个水洗塔为筛板塔，其余均为导向浮阀塔）</a:t>
            </a:r>
            <a:endParaRPr lang="zh-CN" altLang="en-US" sz="1350"/>
          </a:p>
        </p:txBody>
      </p:sp>
      <p:pic>
        <p:nvPicPr>
          <p:cNvPr id="10" name="图片 9"/>
          <p:cNvPicPr>
            <a:picLocks noChangeAspect="1"/>
          </p:cNvPicPr>
          <p:nvPr/>
        </p:nvPicPr>
        <p:blipFill>
          <a:blip r:embed="rId1"/>
          <a:stretch>
            <a:fillRect/>
          </a:stretch>
        </p:blipFill>
        <p:spPr>
          <a:xfrm>
            <a:off x="4953476" y="1183931"/>
            <a:ext cx="3645000" cy="2223149"/>
          </a:xfrm>
          <a:prstGeom prst="rect">
            <a:avLst/>
          </a:prstGeom>
        </p:spPr>
      </p:pic>
      <p:sp>
        <p:nvSpPr>
          <p:cNvPr id="11" name="文本框 10"/>
          <p:cNvSpPr txBox="1"/>
          <p:nvPr/>
        </p:nvSpPr>
        <p:spPr>
          <a:xfrm>
            <a:off x="5825014" y="3599947"/>
            <a:ext cx="1902619" cy="506730"/>
          </a:xfrm>
          <a:prstGeom prst="rect">
            <a:avLst/>
          </a:prstGeom>
          <a:noFill/>
        </p:spPr>
        <p:txBody>
          <a:bodyPr wrap="square" rtlCol="0">
            <a:spAutoFit/>
          </a:bodyPr>
          <a:lstStyle/>
          <a:p>
            <a:pPr algn="ctr"/>
            <a:r>
              <a:rPr lang="zh-CN" altLang="en-US" sz="1350"/>
              <a:t>图</a:t>
            </a:r>
            <a:r>
              <a:rPr lang="en-US" sz="1350"/>
              <a:t>3.2</a:t>
            </a:r>
            <a:r>
              <a:rPr lang="en-US" altLang="zh-CN" sz="1350"/>
              <a:t> C-303</a:t>
            </a:r>
            <a:r>
              <a:rPr lang="zh-CN" altLang="en-US" sz="1350"/>
              <a:t>塔顶安全阀</a:t>
            </a:r>
            <a:endParaRPr lang="zh-CN" altLang="en-US" sz="135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36010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3.7 </a:t>
            </a:r>
            <a:r>
              <a:rPr sz="2100" b="1" dirty="0">
                <a:latin typeface="微软雅黑" panose="020B0503020204020204" charset="-122"/>
                <a:ea typeface="微软雅黑" panose="020B0503020204020204" charset="-122"/>
                <a:cs typeface="微软雅黑" panose="020B0503020204020204" charset="-122"/>
              </a:rPr>
              <a:t>丁二烯过氧化聚合物清理</a:t>
            </a:r>
            <a:endParaRPr sz="2100" b="1"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96315" y="817219"/>
            <a:ext cx="7351871" cy="3415030"/>
          </a:xfrm>
          <a:prstGeom prst="rect">
            <a:avLst/>
          </a:prstGeom>
          <a:noFill/>
        </p:spPr>
        <p:txBody>
          <a:bodyPr wrap="square" rtlCol="0">
            <a:spAutoFit/>
          </a:bodyPr>
          <a:lstStyle/>
          <a:p>
            <a:pPr>
              <a:lnSpc>
                <a:spcPct val="200000"/>
              </a:lnSpc>
            </a:pPr>
            <a:r>
              <a:rPr lang="en-US" altLang="zh-CN" sz="1350"/>
              <a:t>丁二烯过氧化物对</a:t>
            </a:r>
            <a:r>
              <a:rPr lang="en-US" altLang="zh-CN" sz="1350">
                <a:solidFill>
                  <a:srgbClr val="FF0000"/>
                </a:solidFill>
              </a:rPr>
              <a:t>热</a:t>
            </a:r>
            <a:r>
              <a:rPr lang="en-US" altLang="zh-CN" sz="1350"/>
              <a:t>和</a:t>
            </a:r>
            <a:r>
              <a:rPr lang="en-US" altLang="zh-CN" sz="1350">
                <a:solidFill>
                  <a:srgbClr val="FF0000"/>
                </a:solidFill>
              </a:rPr>
              <a:t>撞击</a:t>
            </a:r>
            <a:r>
              <a:rPr lang="en-US" altLang="zh-CN" sz="1350"/>
              <a:t>都很敏感</a:t>
            </a:r>
            <a:endParaRPr lang="en-US" altLang="zh-CN" sz="1350"/>
          </a:p>
          <a:p>
            <a:pPr marL="342900" indent="-342900">
              <a:lnSpc>
                <a:spcPct val="200000"/>
              </a:lnSpc>
              <a:buFont typeface="+mj-ea"/>
              <a:buAutoNum type="circleNumDbPlain"/>
            </a:pPr>
            <a:r>
              <a:rPr lang="zh-CN" altLang="en-US" sz="1350"/>
              <a:t>防止过氧化物易聚集部位的过热（如再沸器出现异常加热不好的情况时，切不可通过加大热媒量等方式，使局部过热，引发危险）</a:t>
            </a:r>
            <a:endParaRPr lang="zh-CN" altLang="en-US" sz="1350"/>
          </a:p>
          <a:p>
            <a:pPr marL="342900" indent="-342900">
              <a:lnSpc>
                <a:spcPct val="200000"/>
              </a:lnSpc>
              <a:buFont typeface="+mj-ea"/>
              <a:buAutoNum type="circleNumDbPlain"/>
            </a:pPr>
            <a:r>
              <a:rPr lang="zh-CN" altLang="en-US" sz="1350"/>
              <a:t>由于排水点均在低点位置，容易造成危险物质的积累，如果排出的物料中积累的过氧化物较多，可能由于</a:t>
            </a:r>
            <a:r>
              <a:rPr lang="zh-CN" altLang="en-US" sz="1350">
                <a:solidFill>
                  <a:srgbClr val="FF0000"/>
                </a:solidFill>
              </a:rPr>
              <a:t>快速排放摩擦撞击或关阀</a:t>
            </a:r>
            <a:r>
              <a:rPr lang="zh-CN" altLang="en-US" sz="1350"/>
              <a:t>而发生爆炸，排放要做到密闭禁氧（</a:t>
            </a:r>
            <a:r>
              <a:rPr lang="en-US" altLang="zh-CN" sz="1350"/>
              <a:t>D-101</a:t>
            </a:r>
            <a:r>
              <a:rPr lang="zh-CN" altLang="en-US" sz="1350"/>
              <a:t>罐底排放外，现场排放均做到密闭排放）</a:t>
            </a:r>
            <a:endParaRPr lang="zh-CN" altLang="en-US" sz="1350"/>
          </a:p>
          <a:p>
            <a:pPr marL="342900" indent="-342900">
              <a:lnSpc>
                <a:spcPct val="200000"/>
              </a:lnSpc>
              <a:buFont typeface="+mj-ea"/>
              <a:buAutoNum type="circleNumDbPlain"/>
            </a:pPr>
            <a:r>
              <a:rPr lang="zh-CN" altLang="en-US" sz="1350"/>
              <a:t>一般用</a:t>
            </a:r>
            <a:r>
              <a:rPr lang="zh-CN" altLang="en-US" sz="1350">
                <a:solidFill>
                  <a:srgbClr val="FF0000"/>
                </a:solidFill>
              </a:rPr>
              <a:t>氢氧化钠和亚硝酸钠/硫酸亚铁的混合溶液</a:t>
            </a:r>
            <a:r>
              <a:rPr lang="zh-CN" altLang="en-US" sz="1350"/>
              <a:t>，作为破坏丁二烯过氧化聚合物的钝化液。</a:t>
            </a:r>
            <a:r>
              <a:rPr lang="zh-CN" altLang="en-US" sz="1350">
                <a:solidFill>
                  <a:srgbClr val="FF0000"/>
                </a:solidFill>
              </a:rPr>
              <a:t>过量的氢氧化钠水溶液</a:t>
            </a:r>
            <a:r>
              <a:rPr lang="zh-CN" altLang="en-US" sz="1350"/>
              <a:t>与丁二烯过氧化聚合物一起加热后，爆炸性与活性均可消除。</a:t>
            </a:r>
            <a:endParaRPr lang="zh-CN" altLang="en-US" sz="135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2261" y="206317"/>
            <a:ext cx="22675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3.8 </a:t>
            </a:r>
            <a:r>
              <a:rPr lang="zh-CN" sz="2100" b="1" dirty="0">
                <a:latin typeface="微软雅黑" panose="020B0503020204020204" charset="-122"/>
                <a:ea typeface="微软雅黑" panose="020B0503020204020204" charset="-122"/>
                <a:cs typeface="微软雅黑" panose="020B0503020204020204" charset="-122"/>
              </a:rPr>
              <a:t>其他管控措施</a:t>
            </a:r>
            <a:endParaRPr lang="zh-CN"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93921" y="723874"/>
            <a:ext cx="3946208" cy="3322955"/>
          </a:xfrm>
          <a:prstGeom prst="rect">
            <a:avLst/>
          </a:prstGeom>
          <a:noFill/>
        </p:spPr>
        <p:txBody>
          <a:bodyPr wrap="square" rtlCol="0">
            <a:spAutoFit/>
          </a:bodyPr>
          <a:lstStyle/>
          <a:p>
            <a:pPr marL="342900" indent="-342900" algn="just">
              <a:lnSpc>
                <a:spcPct val="200000"/>
              </a:lnSpc>
              <a:buFont typeface="Wingdings" panose="05000000000000000000" charset="0"/>
              <a:buChar char="Ø"/>
            </a:pPr>
            <a:r>
              <a:rPr lang="zh-CN" altLang="en-US" sz="1500">
                <a:latin typeface="微软雅黑" panose="020B0503020204020204" charset="-122"/>
                <a:ea typeface="微软雅黑" panose="020B0503020204020204" charset="-122"/>
                <a:cs typeface="微软雅黑" panose="020B0503020204020204" charset="-122"/>
              </a:rPr>
              <a:t>大部分再沸器及机泵均为一开一备</a:t>
            </a:r>
            <a:endParaRPr lang="zh-CN" altLang="en-US" sz="1500">
              <a:latin typeface="微软雅黑" panose="020B0503020204020204" charset="-122"/>
              <a:ea typeface="微软雅黑" panose="020B0503020204020204" charset="-122"/>
              <a:cs typeface="微软雅黑" panose="020B0503020204020204" charset="-122"/>
            </a:endParaRPr>
          </a:p>
          <a:p>
            <a:pPr marL="342900" indent="-342900" algn="just">
              <a:lnSpc>
                <a:spcPct val="200000"/>
              </a:lnSpc>
              <a:buFont typeface="Wingdings" panose="05000000000000000000" charset="0"/>
              <a:buChar char="Ø"/>
            </a:pPr>
            <a:r>
              <a:rPr lang="zh-CN" altLang="en-US" sz="1500">
                <a:latin typeface="微软雅黑" panose="020B0503020204020204" charset="-122"/>
                <a:ea typeface="微软雅黑" panose="020B0503020204020204" charset="-122"/>
                <a:cs typeface="微软雅黑" panose="020B0503020204020204" charset="-122"/>
              </a:rPr>
              <a:t>对丁二烯浓度高的部位，冷凝器循环水走壳层，物料走管程，如</a:t>
            </a:r>
            <a:r>
              <a:rPr lang="en-US" altLang="zh-CN" sz="1500">
                <a:latin typeface="微软雅黑" panose="020B0503020204020204" charset="-122"/>
                <a:ea typeface="微软雅黑" panose="020B0503020204020204" charset="-122"/>
                <a:cs typeface="微软雅黑" panose="020B0503020204020204" charset="-122"/>
              </a:rPr>
              <a:t>E-203 </a:t>
            </a:r>
            <a:r>
              <a:rPr lang="zh-CN" altLang="en-US" sz="1500">
                <a:latin typeface="微软雅黑" panose="020B0503020204020204" charset="-122"/>
                <a:ea typeface="微软雅黑" panose="020B0503020204020204" charset="-122"/>
                <a:cs typeface="微软雅黑" panose="020B0503020204020204" charset="-122"/>
              </a:rPr>
              <a:t>、</a:t>
            </a:r>
            <a:r>
              <a:rPr lang="en-US" altLang="zh-CN" sz="1500">
                <a:latin typeface="微软雅黑" panose="020B0503020204020204" charset="-122"/>
                <a:ea typeface="微软雅黑" panose="020B0503020204020204" charset="-122"/>
                <a:cs typeface="微软雅黑" panose="020B0503020204020204" charset="-122"/>
              </a:rPr>
              <a:t>E-303</a:t>
            </a:r>
            <a:r>
              <a:rPr lang="zh-CN" altLang="en-US" sz="1500">
                <a:latin typeface="微软雅黑" panose="020B0503020204020204" charset="-122"/>
                <a:ea typeface="微软雅黑" panose="020B0503020204020204" charset="-122"/>
                <a:cs typeface="微软雅黑" panose="020B0503020204020204" charset="-122"/>
              </a:rPr>
              <a:t>、</a:t>
            </a:r>
            <a:r>
              <a:rPr lang="en-US" altLang="zh-CN" sz="1500">
                <a:latin typeface="微软雅黑" panose="020B0503020204020204" charset="-122"/>
                <a:ea typeface="微软雅黑" panose="020B0503020204020204" charset="-122"/>
                <a:cs typeface="微软雅黑" panose="020B0503020204020204" charset="-122"/>
              </a:rPr>
              <a:t> E-306A/B</a:t>
            </a:r>
            <a:r>
              <a:rPr lang="zh-CN" altLang="en-US" sz="1500">
                <a:latin typeface="微软雅黑" panose="020B0503020204020204" charset="-122"/>
                <a:ea typeface="微软雅黑" panose="020B0503020204020204" charset="-122"/>
                <a:cs typeface="微软雅黑" panose="020B0503020204020204" charset="-122"/>
              </a:rPr>
              <a:t>，堵塞时便于清洗</a:t>
            </a:r>
            <a:endParaRPr lang="en-US" altLang="zh-CN" sz="1500">
              <a:latin typeface="微软雅黑" panose="020B0503020204020204" charset="-122"/>
              <a:ea typeface="微软雅黑" panose="020B0503020204020204" charset="-122"/>
              <a:cs typeface="微软雅黑" panose="020B0503020204020204" charset="-122"/>
            </a:endParaRPr>
          </a:p>
          <a:p>
            <a:pPr marL="342900" indent="-342900" algn="just">
              <a:lnSpc>
                <a:spcPct val="200000"/>
              </a:lnSpc>
              <a:buFont typeface="Wingdings" panose="05000000000000000000" charset="0"/>
              <a:buChar char="Ø"/>
            </a:pPr>
            <a:r>
              <a:rPr lang="zh-CN" altLang="en-US" sz="1500">
                <a:latin typeface="微软雅黑" panose="020B0503020204020204" charset="-122"/>
                <a:ea typeface="微软雅黑" panose="020B0503020204020204" charset="-122"/>
                <a:cs typeface="微软雅黑" panose="020B0503020204020204" charset="-122"/>
              </a:rPr>
              <a:t>对于乙烯装置来的混合碳四原料在原料蒸发罐罐底聚合的问题，向原料中添加阻聚剂，聚合程度降低，如图</a:t>
            </a:r>
            <a:r>
              <a:rPr lang="en-US" altLang="zh-CN" sz="1500">
                <a:latin typeface="微软雅黑" panose="020B0503020204020204" charset="-122"/>
                <a:ea typeface="微软雅黑" panose="020B0503020204020204" charset="-122"/>
                <a:cs typeface="微软雅黑" panose="020B0503020204020204" charset="-122"/>
              </a:rPr>
              <a:t>3.4</a:t>
            </a:r>
            <a:r>
              <a:rPr lang="zh-CN" altLang="en-US" sz="1500">
                <a:latin typeface="微软雅黑" panose="020B0503020204020204" charset="-122"/>
                <a:ea typeface="微软雅黑" panose="020B0503020204020204" charset="-122"/>
                <a:cs typeface="微软雅黑" panose="020B0503020204020204" charset="-122"/>
              </a:rPr>
              <a:t>所示</a:t>
            </a:r>
            <a:endParaRPr lang="zh-CN" altLang="en-US" sz="1500">
              <a:latin typeface="微软雅黑" panose="020B0503020204020204" charset="-122"/>
              <a:ea typeface="微软雅黑" panose="020B0503020204020204" charset="-122"/>
              <a:cs typeface="微软雅黑" panose="020B0503020204020204" charset="-122"/>
            </a:endParaRPr>
          </a:p>
        </p:txBody>
      </p:sp>
      <p:pic>
        <p:nvPicPr>
          <p:cNvPr id="4" name="图片 3" descr="8f64626680c04706ca49c81dceed080"/>
          <p:cNvPicPr>
            <a:picLocks noChangeAspect="1"/>
          </p:cNvPicPr>
          <p:nvPr/>
        </p:nvPicPr>
        <p:blipFill>
          <a:blip r:embed="rId1"/>
          <a:stretch>
            <a:fillRect/>
          </a:stretch>
        </p:blipFill>
        <p:spPr>
          <a:xfrm>
            <a:off x="4840129" y="723874"/>
            <a:ext cx="3780000" cy="1851153"/>
          </a:xfrm>
          <a:prstGeom prst="rect">
            <a:avLst/>
          </a:prstGeom>
        </p:spPr>
      </p:pic>
      <p:sp>
        <p:nvSpPr>
          <p:cNvPr id="5" name="文本框 4"/>
          <p:cNvSpPr txBox="1"/>
          <p:nvPr/>
        </p:nvSpPr>
        <p:spPr>
          <a:xfrm>
            <a:off x="5756910" y="2626492"/>
            <a:ext cx="2236470" cy="252730"/>
          </a:xfrm>
          <a:prstGeom prst="rect">
            <a:avLst/>
          </a:prstGeom>
          <a:noFill/>
        </p:spPr>
        <p:txBody>
          <a:bodyPr vert="horz"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图 </a:t>
            </a:r>
            <a:r>
              <a:rPr lang="en-US" altLang="zh-CN" sz="1050">
                <a:latin typeface="微软雅黑" panose="020B0503020204020204" charset="-122"/>
                <a:ea typeface="微软雅黑" panose="020B0503020204020204" charset="-122"/>
                <a:cs typeface="微软雅黑" panose="020B0503020204020204" charset="-122"/>
              </a:rPr>
              <a:t>3.3</a:t>
            </a:r>
            <a:r>
              <a:rPr lang="zh-CN" altLang="en-US" sz="1050">
                <a:latin typeface="微软雅黑" panose="020B0503020204020204" charset="-122"/>
                <a:ea typeface="微软雅黑" panose="020B0503020204020204" charset="-122"/>
                <a:cs typeface="微软雅黑" panose="020B0503020204020204" charset="-122"/>
              </a:rPr>
              <a:t> 混合碳四原料阻聚剂加注表</a:t>
            </a:r>
            <a:endParaRPr lang="zh-CN" altLang="en-US" sz="1050">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p:nvGrpSpPr>
        <p:grpSpPr>
          <a:xfrm>
            <a:off x="5159693" y="2951771"/>
            <a:ext cx="3242786" cy="1385888"/>
            <a:chOff x="10794" y="6498"/>
            <a:chExt cx="6809" cy="2910"/>
          </a:xfrm>
        </p:grpSpPr>
        <p:pic>
          <p:nvPicPr>
            <p:cNvPr id="8" name="图片 7"/>
            <p:cNvPicPr>
              <a:picLocks noChangeAspect="1"/>
            </p:cNvPicPr>
            <p:nvPr/>
          </p:nvPicPr>
          <p:blipFill>
            <a:blip r:embed="rId2"/>
            <a:stretch>
              <a:fillRect/>
            </a:stretch>
          </p:blipFill>
          <p:spPr>
            <a:xfrm>
              <a:off x="10794" y="6498"/>
              <a:ext cx="3405" cy="2910"/>
            </a:xfrm>
            <a:prstGeom prst="rect">
              <a:avLst/>
            </a:prstGeom>
          </p:spPr>
        </p:pic>
        <p:pic>
          <p:nvPicPr>
            <p:cNvPr id="9" name="图片 8"/>
            <p:cNvPicPr>
              <a:picLocks noChangeAspect="1"/>
            </p:cNvPicPr>
            <p:nvPr/>
          </p:nvPicPr>
          <p:blipFill>
            <a:blip r:embed="rId3"/>
            <a:stretch>
              <a:fillRect/>
            </a:stretch>
          </p:blipFill>
          <p:spPr>
            <a:xfrm>
              <a:off x="14199" y="6498"/>
              <a:ext cx="3405" cy="2910"/>
            </a:xfrm>
            <a:prstGeom prst="rect">
              <a:avLst/>
            </a:prstGeom>
          </p:spPr>
        </p:pic>
      </p:grpSp>
      <p:sp>
        <p:nvSpPr>
          <p:cNvPr id="11" name="文本框 10"/>
          <p:cNvSpPr txBox="1"/>
          <p:nvPr/>
        </p:nvSpPr>
        <p:spPr>
          <a:xfrm>
            <a:off x="5605939" y="4432432"/>
            <a:ext cx="2538413" cy="299085"/>
          </a:xfrm>
          <a:prstGeom prst="rect">
            <a:avLst/>
          </a:prstGeom>
          <a:noFill/>
        </p:spPr>
        <p:txBody>
          <a:bodyPr wrap="square" rtlCol="0">
            <a:spAutoFit/>
          </a:bodyPr>
          <a:lstStyle/>
          <a:p>
            <a:pPr algn="ctr"/>
            <a:r>
              <a:rPr lang="en-US" altLang="zh-CN" sz="1350"/>
              <a:t> </a:t>
            </a:r>
            <a:r>
              <a:rPr lang="zh-CN" altLang="en-US" sz="1050">
                <a:latin typeface="微软雅黑" panose="020B0503020204020204" charset="-122"/>
                <a:ea typeface="微软雅黑" panose="020B0503020204020204" charset="-122"/>
                <a:cs typeface="微软雅黑" panose="020B0503020204020204" charset="-122"/>
              </a:rPr>
              <a:t>图</a:t>
            </a:r>
            <a:r>
              <a:rPr lang="en-US" altLang="zh-CN" sz="1050">
                <a:latin typeface="微软雅黑" panose="020B0503020204020204" charset="-122"/>
                <a:ea typeface="微软雅黑" panose="020B0503020204020204" charset="-122"/>
                <a:cs typeface="微软雅黑" panose="020B0503020204020204" charset="-122"/>
              </a:rPr>
              <a:t>3.4</a:t>
            </a:r>
            <a:r>
              <a:rPr lang="zh-CN" altLang="en-US" sz="1050">
                <a:latin typeface="微软雅黑" panose="020B0503020204020204" charset="-122"/>
                <a:ea typeface="微软雅黑" panose="020B0503020204020204" charset="-122"/>
                <a:cs typeface="微软雅黑" panose="020B0503020204020204" charset="-122"/>
              </a:rPr>
              <a:t> </a:t>
            </a:r>
            <a:r>
              <a:rPr lang="en-US" altLang="zh-CN" sz="1050">
                <a:latin typeface="微软雅黑" panose="020B0503020204020204" charset="-122"/>
                <a:ea typeface="微软雅黑" panose="020B0503020204020204" charset="-122"/>
                <a:cs typeface="微软雅黑" panose="020B0503020204020204" charset="-122"/>
              </a:rPr>
              <a:t>D-101</a:t>
            </a:r>
            <a:r>
              <a:rPr lang="zh-CN" altLang="en-US" sz="1050">
                <a:latin typeface="微软雅黑" panose="020B0503020204020204" charset="-122"/>
                <a:ea typeface="微软雅黑" panose="020B0503020204020204" charset="-122"/>
                <a:cs typeface="微软雅黑" panose="020B0503020204020204" charset="-122"/>
              </a:rPr>
              <a:t>罐底聚合物加剂前后对比</a:t>
            </a:r>
            <a:endParaRPr lang="zh-CN" altLang="en-US" sz="10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endCxn id="34" idx="6"/>
          </p:cNvCxnSpPr>
          <p:nvPr/>
        </p:nvCxnSpPr>
        <p:spPr>
          <a:xfrm flipH="1">
            <a:off x="4338806" y="1899412"/>
            <a:ext cx="4754" cy="25489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20" y="143383"/>
            <a:ext cx="5525691" cy="5006759"/>
          </a:xfrm>
          <a:prstGeom prst="rect">
            <a:avLst/>
          </a:prstGeom>
        </p:spPr>
      </p:pic>
      <p:sp>
        <p:nvSpPr>
          <p:cNvPr id="42" name="矩形 41"/>
          <p:cNvSpPr/>
          <p:nvPr/>
        </p:nvSpPr>
        <p:spPr>
          <a:xfrm>
            <a:off x="7563045" y="844007"/>
            <a:ext cx="1473797" cy="1014730"/>
          </a:xfrm>
          <a:prstGeom prst="rect">
            <a:avLst/>
          </a:prstGeom>
        </p:spPr>
        <p:txBody>
          <a:bodyPr wrap="square">
            <a:spAutoFit/>
          </a:bodyPr>
          <a:lstStyle/>
          <a:p>
            <a:r>
              <a:rPr lang="en-US" altLang="zh-CN" sz="6000" dirty="0">
                <a:solidFill>
                  <a:srgbClr val="C00000"/>
                </a:solidFill>
                <a:latin typeface="Impact" panose="020B0806030902050204" pitchFamily="34" charset="0"/>
              </a:rPr>
              <a:t>04</a:t>
            </a:r>
            <a:endParaRPr lang="zh-CN" altLang="en-US" sz="6000" dirty="0">
              <a:solidFill>
                <a:srgbClr val="C00000"/>
              </a:solidFill>
              <a:latin typeface="Impact" panose="020B0806030902050204" pitchFamily="34" charset="0"/>
            </a:endParaRPr>
          </a:p>
        </p:txBody>
      </p:sp>
      <p:grpSp>
        <p:nvGrpSpPr>
          <p:cNvPr id="6" name="组合 5"/>
          <p:cNvGrpSpPr/>
          <p:nvPr/>
        </p:nvGrpSpPr>
        <p:grpSpPr>
          <a:xfrm>
            <a:off x="4045268" y="1836394"/>
            <a:ext cx="5080635" cy="3221831"/>
            <a:chOff x="8578" y="3733"/>
            <a:chExt cx="10668" cy="6765"/>
          </a:xfrm>
        </p:grpSpPr>
        <p:grpSp>
          <p:nvGrpSpPr>
            <p:cNvPr id="2" name="组合 1"/>
            <p:cNvGrpSpPr/>
            <p:nvPr/>
          </p:nvGrpSpPr>
          <p:grpSpPr>
            <a:xfrm>
              <a:off x="8636" y="3733"/>
              <a:ext cx="1133" cy="1133"/>
              <a:chOff x="6110287" y="590321"/>
              <a:chExt cx="881291" cy="881291"/>
            </a:xfrm>
          </p:grpSpPr>
          <p:sp>
            <p:nvSpPr>
              <p:cNvPr id="3" name="椭圆 2"/>
              <p:cNvSpPr/>
              <p:nvPr/>
            </p:nvSpPr>
            <p:spPr>
              <a:xfrm>
                <a:off x="61102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5" name="组合 4"/>
            <p:cNvGrpSpPr/>
            <p:nvPr/>
          </p:nvGrpSpPr>
          <p:grpSpPr>
            <a:xfrm>
              <a:off x="8578" y="6559"/>
              <a:ext cx="1133" cy="1133"/>
              <a:chOff x="8701087" y="590321"/>
              <a:chExt cx="881291" cy="881291"/>
            </a:xfrm>
          </p:grpSpPr>
          <p:sp>
            <p:nvSpPr>
              <p:cNvPr id="7" name="椭圆 6"/>
              <p:cNvSpPr/>
              <p:nvPr/>
            </p:nvSpPr>
            <p:spPr>
              <a:xfrm>
                <a:off x="8701087" y="590321"/>
                <a:ext cx="881291" cy="88129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solidFill>
                  <a:schemeClr val="bg1"/>
                </a:solidFill>
              </a:ln>
            </p:spPr>
          </p:sp>
        </p:grpSp>
        <p:grpSp>
          <p:nvGrpSpPr>
            <p:cNvPr id="9" name="组合 8"/>
            <p:cNvGrpSpPr/>
            <p:nvPr/>
          </p:nvGrpSpPr>
          <p:grpSpPr>
            <a:xfrm>
              <a:off x="8609" y="7941"/>
              <a:ext cx="1133" cy="1133"/>
              <a:chOff x="9996487" y="590321"/>
              <a:chExt cx="881291" cy="881291"/>
            </a:xfrm>
          </p:grpSpPr>
          <p:sp>
            <p:nvSpPr>
              <p:cNvPr id="10" name="椭圆 9"/>
              <p:cNvSpPr/>
              <p:nvPr/>
            </p:nvSpPr>
            <p:spPr>
              <a:xfrm>
                <a:off x="99964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12" name="组合 11"/>
            <p:cNvGrpSpPr/>
            <p:nvPr/>
          </p:nvGrpSpPr>
          <p:grpSpPr>
            <a:xfrm>
              <a:off x="8628" y="5146"/>
              <a:ext cx="1133" cy="1133"/>
              <a:chOff x="7405687" y="590321"/>
              <a:chExt cx="881291" cy="881291"/>
            </a:xfrm>
          </p:grpSpPr>
          <p:sp>
            <p:nvSpPr>
              <p:cNvPr id="13" name="椭圆 12"/>
              <p:cNvSpPr/>
              <p:nvPr/>
            </p:nvSpPr>
            <p:spPr>
              <a:xfrm>
                <a:off x="74056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sp>
          <p:nvSpPr>
            <p:cNvPr id="15" name="文本框 14"/>
            <p:cNvSpPr txBox="1"/>
            <p:nvPr/>
          </p:nvSpPr>
          <p:spPr>
            <a:xfrm>
              <a:off x="9735" y="3937"/>
              <a:ext cx="8802" cy="773"/>
            </a:xfrm>
            <a:prstGeom prst="rect">
              <a:avLst/>
            </a:prstGeom>
            <a:noFill/>
          </p:spPr>
          <p:txBody>
            <a:bodyPr wrap="square" rtlCol="0">
              <a:spAutoFit/>
            </a:bodyPr>
            <a:lstStyle/>
            <a:p>
              <a:r>
                <a:rPr lang="en-US" altLang="zh-CN" b="1" dirty="0">
                  <a:solidFill>
                    <a:schemeClr val="bg1">
                      <a:lumMod val="65000"/>
                    </a:schemeClr>
                  </a:solidFill>
                  <a:latin typeface="+mn-ea"/>
                </a:rPr>
                <a:t>PART 01   </a:t>
              </a:r>
              <a:r>
                <a:rPr lang="zh-CN" altLang="en-US" b="1" dirty="0">
                  <a:solidFill>
                    <a:schemeClr val="bg1">
                      <a:lumMod val="65000"/>
                    </a:schemeClr>
                  </a:solidFill>
                  <a:latin typeface="+mn-ea"/>
                </a:rPr>
                <a:t>丁二烯及相关工艺介绍</a:t>
              </a:r>
              <a:endParaRPr lang="zh-CN" altLang="en-US" b="1" dirty="0">
                <a:solidFill>
                  <a:schemeClr val="bg1">
                    <a:lumMod val="65000"/>
                  </a:schemeClr>
                </a:solidFill>
                <a:latin typeface="+mn-ea"/>
              </a:endParaRPr>
            </a:p>
          </p:txBody>
        </p:sp>
        <p:sp>
          <p:nvSpPr>
            <p:cNvPr id="16" name="文本框 15"/>
            <p:cNvSpPr txBox="1"/>
            <p:nvPr/>
          </p:nvSpPr>
          <p:spPr>
            <a:xfrm>
              <a:off x="9735" y="5350"/>
              <a:ext cx="9486" cy="1355"/>
            </a:xfrm>
            <a:prstGeom prst="rect">
              <a:avLst/>
            </a:prstGeom>
            <a:noFill/>
          </p:spPr>
          <p:txBody>
            <a:bodyPr wrap="square" rtlCol="0">
              <a:spAutoFit/>
            </a:bodyPr>
            <a:lstStyle/>
            <a:p>
              <a:r>
                <a:rPr lang="en-US" altLang="zh-CN" b="1" dirty="0">
                  <a:solidFill>
                    <a:schemeClr val="bg1">
                      <a:lumMod val="65000"/>
                    </a:schemeClr>
                  </a:solidFill>
                  <a:latin typeface="+mn-ea"/>
                </a:rPr>
                <a:t>PART 02   </a:t>
              </a:r>
              <a:r>
                <a:rPr lang="zh-CN" altLang="en-US" b="1" dirty="0">
                  <a:solidFill>
                    <a:schemeClr val="bg1">
                      <a:lumMod val="65000"/>
                    </a:schemeClr>
                  </a:solidFill>
                  <a:latin typeface="+mn-ea"/>
                </a:rPr>
                <a:t>丁二烯危险特性及聚合因素分析</a:t>
              </a:r>
              <a:endParaRPr lang="zh-CN" altLang="en-US" b="1" dirty="0">
                <a:solidFill>
                  <a:schemeClr val="bg1">
                    <a:lumMod val="65000"/>
                  </a:schemeClr>
                </a:solidFill>
                <a:latin typeface="+mn-ea"/>
              </a:endParaRPr>
            </a:p>
          </p:txBody>
        </p:sp>
        <p:sp>
          <p:nvSpPr>
            <p:cNvPr id="17" name="文本框 16"/>
            <p:cNvSpPr txBox="1"/>
            <p:nvPr/>
          </p:nvSpPr>
          <p:spPr>
            <a:xfrm>
              <a:off x="9750" y="8145"/>
              <a:ext cx="9485" cy="1355"/>
            </a:xfrm>
            <a:prstGeom prst="rect">
              <a:avLst/>
            </a:prstGeom>
            <a:noFill/>
          </p:spPr>
          <p:txBody>
            <a:bodyPr wrap="square" rtlCol="0">
              <a:spAutoFit/>
            </a:bodyPr>
            <a:lstStyle/>
            <a:p>
              <a:pPr algn="l">
                <a:buClrTx/>
                <a:buSzTx/>
                <a:buFontTx/>
              </a:pPr>
              <a:r>
                <a:rPr lang="en-US" altLang="zh-CN" b="1" dirty="0">
                  <a:solidFill>
                    <a:schemeClr val="tx1">
                      <a:lumMod val="75000"/>
                      <a:lumOff val="25000"/>
                    </a:schemeClr>
                  </a:solidFill>
                  <a:latin typeface="+mn-ea"/>
                </a:rPr>
                <a:t>PART 04   丁二烯装置隐患排查重点及建议</a:t>
              </a:r>
              <a:endParaRPr lang="en-US" altLang="zh-CN" b="1" dirty="0">
                <a:solidFill>
                  <a:schemeClr val="tx1">
                    <a:lumMod val="75000"/>
                    <a:lumOff val="25000"/>
                  </a:schemeClr>
                </a:solidFill>
                <a:latin typeface="+mn-ea"/>
              </a:endParaRPr>
            </a:p>
          </p:txBody>
        </p:sp>
        <p:sp>
          <p:nvSpPr>
            <p:cNvPr id="18" name="文本框 17"/>
            <p:cNvSpPr txBox="1"/>
            <p:nvPr/>
          </p:nvSpPr>
          <p:spPr>
            <a:xfrm>
              <a:off x="9711" y="6722"/>
              <a:ext cx="8398" cy="773"/>
            </a:xfrm>
            <a:prstGeom prst="rect">
              <a:avLst/>
            </a:prstGeom>
            <a:noFill/>
          </p:spPr>
          <p:txBody>
            <a:bodyPr wrap="square" rtlCol="0">
              <a:spAutoFit/>
            </a:bodyPr>
            <a:lstStyle/>
            <a:p>
              <a:r>
                <a:rPr lang="en-US" altLang="zh-CN" b="1" dirty="0">
                  <a:solidFill>
                    <a:schemeClr val="bg1">
                      <a:lumMod val="65000"/>
                    </a:schemeClr>
                  </a:solidFill>
                  <a:latin typeface="+mn-ea"/>
                </a:rPr>
                <a:t>PART 03   </a:t>
              </a:r>
              <a:r>
                <a:rPr lang="zh-CN" altLang="en-US" b="1" dirty="0">
                  <a:solidFill>
                    <a:schemeClr val="bg1">
                      <a:lumMod val="65000"/>
                    </a:schemeClr>
                  </a:solidFill>
                  <a:latin typeface="+mn-ea"/>
                </a:rPr>
                <a:t>丁二烯安全管控措施</a:t>
              </a:r>
              <a:endParaRPr lang="zh-CN" altLang="en-US" b="1" dirty="0">
                <a:solidFill>
                  <a:schemeClr val="bg1">
                    <a:lumMod val="65000"/>
                  </a:schemeClr>
                </a:solidFill>
                <a:latin typeface="+mn-ea"/>
              </a:endParaRPr>
            </a:p>
          </p:txBody>
        </p:sp>
        <p:grpSp>
          <p:nvGrpSpPr>
            <p:cNvPr id="19" name="组合 18"/>
            <p:cNvGrpSpPr/>
            <p:nvPr/>
          </p:nvGrpSpPr>
          <p:grpSpPr>
            <a:xfrm>
              <a:off x="8602" y="9352"/>
              <a:ext cx="1146" cy="1146"/>
              <a:chOff x="8635" y="9666"/>
              <a:chExt cx="1146" cy="1146"/>
            </a:xfrm>
          </p:grpSpPr>
          <p:sp>
            <p:nvSpPr>
              <p:cNvPr id="82" name="椭圆 81"/>
              <p:cNvSpPr/>
              <p:nvPr/>
            </p:nvSpPr>
            <p:spPr>
              <a:xfrm>
                <a:off x="8635" y="9666"/>
                <a:ext cx="1147" cy="1147"/>
              </a:xfrm>
              <a:prstGeom prst="ellipse">
                <a:avLst/>
              </a:prstGeom>
              <a:solidFill>
                <a:schemeClr val="bg1">
                  <a:lumMod val="6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orbit_40381"/>
              <p:cNvSpPr/>
              <p:nvPr/>
            </p:nvSpPr>
            <p:spPr bwMode="auto">
              <a:xfrm>
                <a:off x="8977" y="9957"/>
                <a:ext cx="462" cy="566"/>
              </a:xfrm>
              <a:custGeom>
                <a:avLst/>
                <a:gdLst>
                  <a:gd name="T0" fmla="*/ 294 w 348"/>
                  <a:gd name="T1" fmla="*/ 277 h 427"/>
                  <a:gd name="T2" fmla="*/ 186 w 348"/>
                  <a:gd name="T3" fmla="*/ 300 h 427"/>
                  <a:gd name="T4" fmla="*/ 210 w 348"/>
                  <a:gd name="T5" fmla="*/ 256 h 427"/>
                  <a:gd name="T6" fmla="*/ 294 w 348"/>
                  <a:gd name="T7" fmla="*/ 233 h 427"/>
                  <a:gd name="T8" fmla="*/ 210 w 348"/>
                  <a:gd name="T9" fmla="*/ 256 h 427"/>
                  <a:gd name="T10" fmla="*/ 85 w 348"/>
                  <a:gd name="T11" fmla="*/ 0 h 427"/>
                  <a:gd name="T12" fmla="*/ 48 w 348"/>
                  <a:gd name="T13" fmla="*/ 311 h 427"/>
                  <a:gd name="T14" fmla="*/ 70 w 348"/>
                  <a:gd name="T15" fmla="*/ 42 h 427"/>
                  <a:gd name="T16" fmla="*/ 311 w 348"/>
                  <a:gd name="T17" fmla="*/ 22 h 427"/>
                  <a:gd name="T18" fmla="*/ 326 w 348"/>
                  <a:gd name="T19" fmla="*/ 314 h 427"/>
                  <a:gd name="T20" fmla="*/ 120 w 348"/>
                  <a:gd name="T21" fmla="*/ 334 h 427"/>
                  <a:gd name="T22" fmla="*/ 311 w 348"/>
                  <a:gd name="T23" fmla="*/ 356 h 427"/>
                  <a:gd name="T24" fmla="*/ 348 w 348"/>
                  <a:gd name="T25" fmla="*/ 42 h 427"/>
                  <a:gd name="T26" fmla="*/ 70 w 348"/>
                  <a:gd name="T27" fmla="*/ 314 h 427"/>
                  <a:gd name="T28" fmla="*/ 101 w 348"/>
                  <a:gd name="T29" fmla="*/ 234 h 427"/>
                  <a:gd name="T30" fmla="*/ 123 w 348"/>
                  <a:gd name="T31" fmla="*/ 202 h 427"/>
                  <a:gd name="T32" fmla="*/ 127 w 348"/>
                  <a:gd name="T33" fmla="*/ 197 h 427"/>
                  <a:gd name="T34" fmla="*/ 130 w 348"/>
                  <a:gd name="T35" fmla="*/ 194 h 427"/>
                  <a:gd name="T36" fmla="*/ 198 w 348"/>
                  <a:gd name="T37" fmla="*/ 150 h 427"/>
                  <a:gd name="T38" fmla="*/ 188 w 348"/>
                  <a:gd name="T39" fmla="*/ 233 h 427"/>
                  <a:gd name="T40" fmla="*/ 186 w 348"/>
                  <a:gd name="T41" fmla="*/ 237 h 427"/>
                  <a:gd name="T42" fmla="*/ 183 w 348"/>
                  <a:gd name="T43" fmla="*/ 242 h 427"/>
                  <a:gd name="T44" fmla="*/ 120 w 348"/>
                  <a:gd name="T45" fmla="*/ 334 h 427"/>
                  <a:gd name="T46" fmla="*/ 162 w 348"/>
                  <a:gd name="T47" fmla="*/ 245 h 427"/>
                  <a:gd name="T48" fmla="*/ 155 w 348"/>
                  <a:gd name="T49" fmla="*/ 240 h 427"/>
                  <a:gd name="T50" fmla="*/ 85 w 348"/>
                  <a:gd name="T51" fmla="*/ 334 h 427"/>
                  <a:gd name="T52" fmla="*/ 138 w 348"/>
                  <a:gd name="T53" fmla="*/ 204 h 427"/>
                  <a:gd name="T54" fmla="*/ 189 w 348"/>
                  <a:gd name="T55" fmla="*/ 169 h 427"/>
                  <a:gd name="T56" fmla="*/ 222 w 348"/>
                  <a:gd name="T57" fmla="*/ 212 h 427"/>
                  <a:gd name="T58" fmla="*/ 294 w 348"/>
                  <a:gd name="T59" fmla="*/ 189 h 427"/>
                  <a:gd name="T60" fmla="*/ 222 w 348"/>
                  <a:gd name="T61" fmla="*/ 212 h 427"/>
                  <a:gd name="T62" fmla="*/ 85 w 348"/>
                  <a:gd name="T63" fmla="*/ 356 h 427"/>
                  <a:gd name="T64" fmla="*/ 101 w 348"/>
                  <a:gd name="T65" fmla="*/ 334 h 427"/>
                  <a:gd name="T66" fmla="*/ 76 w 348"/>
                  <a:gd name="T67" fmla="*/ 355 h 427"/>
                  <a:gd name="T68" fmla="*/ 157 w 348"/>
                  <a:gd name="T69" fmla="*/ 56 h 427"/>
                  <a:gd name="T70" fmla="*/ 294 w 348"/>
                  <a:gd name="T71" fmla="*/ 79 h 427"/>
                  <a:gd name="T72" fmla="*/ 222 w 348"/>
                  <a:gd name="T73" fmla="*/ 168 h 427"/>
                  <a:gd name="T74" fmla="*/ 294 w 348"/>
                  <a:gd name="T75" fmla="*/ 145 h 427"/>
                  <a:gd name="T76" fmla="*/ 222 w 348"/>
                  <a:gd name="T77" fmla="*/ 168 h 427"/>
                  <a:gd name="T78" fmla="*/ 103 w 348"/>
                  <a:gd name="T79" fmla="*/ 145 h 427"/>
                  <a:gd name="T80" fmla="*/ 137 w 348"/>
                  <a:gd name="T81" fmla="*/ 168 h 427"/>
                  <a:gd name="T82" fmla="*/ 294 w 348"/>
                  <a:gd name="T83" fmla="*/ 100 h 427"/>
                  <a:gd name="T84" fmla="*/ 103 w 348"/>
                  <a:gd name="T85" fmla="*/ 123 h 427"/>
                  <a:gd name="T86" fmla="*/ 294 w 348"/>
                  <a:gd name="T87" fmla="*/ 100 h 427"/>
                  <a:gd name="T88" fmla="*/ 105 w 348"/>
                  <a:gd name="T89" fmla="*/ 356 h 427"/>
                  <a:gd name="T90" fmla="*/ 63 w 348"/>
                  <a:gd name="T91" fmla="*/ 417 h 427"/>
                  <a:gd name="T92" fmla="*/ 52 w 348"/>
                  <a:gd name="T93" fmla="*/ 425 h 427"/>
                  <a:gd name="T94" fmla="*/ 28 w 348"/>
                  <a:gd name="T95" fmla="*/ 422 h 427"/>
                  <a:gd name="T96" fmla="*/ 1 w 348"/>
                  <a:gd name="T97" fmla="*/ 390 h 427"/>
                  <a:gd name="T98" fmla="*/ 4 w 348"/>
                  <a:gd name="T99" fmla="*/ 377 h 427"/>
                  <a:gd name="T100" fmla="*/ 27 w 348"/>
                  <a:gd name="T101" fmla="*/ 343 h 427"/>
                  <a:gd name="T102" fmla="*/ 48 w 348"/>
                  <a:gd name="T103" fmla="*/ 314 h 427"/>
                  <a:gd name="T104" fmla="*/ 74 w 348"/>
                  <a:gd name="T105" fmla="*/ 359 h 427"/>
                  <a:gd name="T106" fmla="*/ 86 w 348"/>
                  <a:gd name="T107" fmla="*/ 356 h 427"/>
                  <a:gd name="T108" fmla="*/ 38 w 348"/>
                  <a:gd name="T109" fmla="*/ 350 h 427"/>
                  <a:gd name="T110" fmla="*/ 36 w 348"/>
                  <a:gd name="T111" fmla="*/ 377 h 427"/>
                  <a:gd name="T112" fmla="*/ 61 w 348"/>
                  <a:gd name="T113" fmla="*/ 397 h 427"/>
                  <a:gd name="T114" fmla="*/ 137 w 348"/>
                  <a:gd name="T115" fmla="*/ 56 h 427"/>
                  <a:gd name="T116" fmla="*/ 103 w 348"/>
                  <a:gd name="T117" fmla="*/ 79 h 427"/>
                  <a:gd name="T118" fmla="*/ 137 w 348"/>
                  <a:gd name="T119" fmla="*/ 5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427">
                    <a:moveTo>
                      <a:pt x="186" y="277"/>
                    </a:moveTo>
                    <a:lnTo>
                      <a:pt x="294" y="277"/>
                    </a:lnTo>
                    <a:lnTo>
                      <a:pt x="294" y="300"/>
                    </a:lnTo>
                    <a:lnTo>
                      <a:pt x="186" y="300"/>
                    </a:lnTo>
                    <a:lnTo>
                      <a:pt x="186" y="277"/>
                    </a:lnTo>
                    <a:close/>
                    <a:moveTo>
                      <a:pt x="210" y="256"/>
                    </a:moveTo>
                    <a:lnTo>
                      <a:pt x="294" y="256"/>
                    </a:lnTo>
                    <a:lnTo>
                      <a:pt x="294" y="233"/>
                    </a:lnTo>
                    <a:lnTo>
                      <a:pt x="210" y="233"/>
                    </a:lnTo>
                    <a:lnTo>
                      <a:pt x="210" y="256"/>
                    </a:lnTo>
                    <a:close/>
                    <a:moveTo>
                      <a:pt x="311" y="0"/>
                    </a:moveTo>
                    <a:lnTo>
                      <a:pt x="85" y="0"/>
                    </a:lnTo>
                    <a:cubicBezTo>
                      <a:pt x="65" y="0"/>
                      <a:pt x="48" y="19"/>
                      <a:pt x="48" y="42"/>
                    </a:cubicBezTo>
                    <a:lnTo>
                      <a:pt x="48" y="311"/>
                    </a:lnTo>
                    <a:lnTo>
                      <a:pt x="70" y="279"/>
                    </a:lnTo>
                    <a:lnTo>
                      <a:pt x="70" y="42"/>
                    </a:lnTo>
                    <a:cubicBezTo>
                      <a:pt x="70" y="31"/>
                      <a:pt x="77" y="22"/>
                      <a:pt x="85" y="22"/>
                    </a:cubicBezTo>
                    <a:lnTo>
                      <a:pt x="311" y="22"/>
                    </a:lnTo>
                    <a:cubicBezTo>
                      <a:pt x="320" y="22"/>
                      <a:pt x="326" y="31"/>
                      <a:pt x="326" y="42"/>
                    </a:cubicBezTo>
                    <a:lnTo>
                      <a:pt x="326" y="314"/>
                    </a:lnTo>
                    <a:cubicBezTo>
                      <a:pt x="326" y="325"/>
                      <a:pt x="320" y="334"/>
                      <a:pt x="311" y="334"/>
                    </a:cubicBezTo>
                    <a:lnTo>
                      <a:pt x="120" y="334"/>
                    </a:lnTo>
                    <a:lnTo>
                      <a:pt x="105" y="356"/>
                    </a:lnTo>
                    <a:lnTo>
                      <a:pt x="311" y="356"/>
                    </a:lnTo>
                    <a:cubicBezTo>
                      <a:pt x="332" y="356"/>
                      <a:pt x="348" y="338"/>
                      <a:pt x="348" y="314"/>
                    </a:cubicBezTo>
                    <a:lnTo>
                      <a:pt x="348" y="42"/>
                    </a:lnTo>
                    <a:cubicBezTo>
                      <a:pt x="348" y="19"/>
                      <a:pt x="332" y="0"/>
                      <a:pt x="311" y="0"/>
                    </a:cubicBezTo>
                    <a:close/>
                    <a:moveTo>
                      <a:pt x="70" y="314"/>
                    </a:moveTo>
                    <a:lnTo>
                      <a:pt x="70" y="279"/>
                    </a:lnTo>
                    <a:lnTo>
                      <a:pt x="101" y="234"/>
                    </a:lnTo>
                    <a:lnTo>
                      <a:pt x="112" y="219"/>
                    </a:lnTo>
                    <a:lnTo>
                      <a:pt x="123" y="202"/>
                    </a:lnTo>
                    <a:cubicBezTo>
                      <a:pt x="124" y="200"/>
                      <a:pt x="125" y="199"/>
                      <a:pt x="126" y="197"/>
                    </a:cubicBezTo>
                    <a:lnTo>
                      <a:pt x="127" y="197"/>
                    </a:lnTo>
                    <a:lnTo>
                      <a:pt x="127" y="197"/>
                    </a:lnTo>
                    <a:cubicBezTo>
                      <a:pt x="128" y="196"/>
                      <a:pt x="129" y="195"/>
                      <a:pt x="130" y="194"/>
                    </a:cubicBezTo>
                    <a:lnTo>
                      <a:pt x="188" y="154"/>
                    </a:lnTo>
                    <a:cubicBezTo>
                      <a:pt x="192" y="151"/>
                      <a:pt x="196" y="150"/>
                      <a:pt x="198" y="150"/>
                    </a:cubicBezTo>
                    <a:cubicBezTo>
                      <a:pt x="204" y="150"/>
                      <a:pt x="206" y="155"/>
                      <a:pt x="204" y="164"/>
                    </a:cubicBezTo>
                    <a:lnTo>
                      <a:pt x="188" y="233"/>
                    </a:lnTo>
                    <a:cubicBezTo>
                      <a:pt x="187" y="234"/>
                      <a:pt x="187" y="236"/>
                      <a:pt x="186" y="237"/>
                    </a:cubicBezTo>
                    <a:lnTo>
                      <a:pt x="186" y="237"/>
                    </a:lnTo>
                    <a:lnTo>
                      <a:pt x="186" y="238"/>
                    </a:lnTo>
                    <a:cubicBezTo>
                      <a:pt x="185" y="240"/>
                      <a:pt x="184" y="241"/>
                      <a:pt x="183" y="242"/>
                    </a:cubicBezTo>
                    <a:lnTo>
                      <a:pt x="171" y="259"/>
                    </a:lnTo>
                    <a:lnTo>
                      <a:pt x="120" y="334"/>
                    </a:lnTo>
                    <a:lnTo>
                      <a:pt x="101" y="334"/>
                    </a:lnTo>
                    <a:lnTo>
                      <a:pt x="162" y="245"/>
                    </a:lnTo>
                    <a:cubicBezTo>
                      <a:pt x="161" y="245"/>
                      <a:pt x="160" y="244"/>
                      <a:pt x="160" y="244"/>
                    </a:cubicBezTo>
                    <a:lnTo>
                      <a:pt x="155" y="240"/>
                    </a:lnTo>
                    <a:cubicBezTo>
                      <a:pt x="155" y="240"/>
                      <a:pt x="111" y="304"/>
                      <a:pt x="90" y="334"/>
                    </a:cubicBezTo>
                    <a:lnTo>
                      <a:pt x="85" y="334"/>
                    </a:lnTo>
                    <a:cubicBezTo>
                      <a:pt x="77" y="334"/>
                      <a:pt x="70" y="325"/>
                      <a:pt x="70" y="314"/>
                    </a:cubicBezTo>
                    <a:close/>
                    <a:moveTo>
                      <a:pt x="138" y="204"/>
                    </a:moveTo>
                    <a:lnTo>
                      <a:pt x="175" y="229"/>
                    </a:lnTo>
                    <a:lnTo>
                      <a:pt x="189" y="169"/>
                    </a:lnTo>
                    <a:lnTo>
                      <a:pt x="138" y="204"/>
                    </a:lnTo>
                    <a:close/>
                    <a:moveTo>
                      <a:pt x="222" y="212"/>
                    </a:moveTo>
                    <a:lnTo>
                      <a:pt x="294" y="212"/>
                    </a:lnTo>
                    <a:lnTo>
                      <a:pt x="294" y="189"/>
                    </a:lnTo>
                    <a:lnTo>
                      <a:pt x="222" y="189"/>
                    </a:lnTo>
                    <a:lnTo>
                      <a:pt x="222" y="212"/>
                    </a:lnTo>
                    <a:close/>
                    <a:moveTo>
                      <a:pt x="76" y="355"/>
                    </a:moveTo>
                    <a:cubicBezTo>
                      <a:pt x="79" y="356"/>
                      <a:pt x="82" y="356"/>
                      <a:pt x="85" y="356"/>
                    </a:cubicBezTo>
                    <a:lnTo>
                      <a:pt x="86" y="356"/>
                    </a:lnTo>
                    <a:lnTo>
                      <a:pt x="101" y="334"/>
                    </a:lnTo>
                    <a:lnTo>
                      <a:pt x="90" y="334"/>
                    </a:lnTo>
                    <a:cubicBezTo>
                      <a:pt x="86" y="341"/>
                      <a:pt x="77" y="354"/>
                      <a:pt x="76" y="355"/>
                    </a:cubicBezTo>
                    <a:close/>
                    <a:moveTo>
                      <a:pt x="294" y="56"/>
                    </a:moveTo>
                    <a:lnTo>
                      <a:pt x="157" y="56"/>
                    </a:lnTo>
                    <a:lnTo>
                      <a:pt x="157" y="79"/>
                    </a:lnTo>
                    <a:lnTo>
                      <a:pt x="294" y="79"/>
                    </a:lnTo>
                    <a:lnTo>
                      <a:pt x="294" y="56"/>
                    </a:lnTo>
                    <a:close/>
                    <a:moveTo>
                      <a:pt x="222" y="168"/>
                    </a:moveTo>
                    <a:lnTo>
                      <a:pt x="294" y="168"/>
                    </a:lnTo>
                    <a:lnTo>
                      <a:pt x="294" y="145"/>
                    </a:lnTo>
                    <a:lnTo>
                      <a:pt x="222" y="145"/>
                    </a:lnTo>
                    <a:lnTo>
                      <a:pt x="222" y="168"/>
                    </a:lnTo>
                    <a:close/>
                    <a:moveTo>
                      <a:pt x="137" y="145"/>
                    </a:moveTo>
                    <a:lnTo>
                      <a:pt x="103" y="145"/>
                    </a:lnTo>
                    <a:lnTo>
                      <a:pt x="103" y="168"/>
                    </a:lnTo>
                    <a:lnTo>
                      <a:pt x="137" y="168"/>
                    </a:lnTo>
                    <a:lnTo>
                      <a:pt x="137" y="145"/>
                    </a:lnTo>
                    <a:close/>
                    <a:moveTo>
                      <a:pt x="294" y="100"/>
                    </a:moveTo>
                    <a:lnTo>
                      <a:pt x="103" y="100"/>
                    </a:lnTo>
                    <a:lnTo>
                      <a:pt x="103" y="123"/>
                    </a:lnTo>
                    <a:lnTo>
                      <a:pt x="294" y="123"/>
                    </a:lnTo>
                    <a:lnTo>
                      <a:pt x="294" y="100"/>
                    </a:lnTo>
                    <a:close/>
                    <a:moveTo>
                      <a:pt x="86" y="356"/>
                    </a:moveTo>
                    <a:lnTo>
                      <a:pt x="105" y="356"/>
                    </a:lnTo>
                    <a:lnTo>
                      <a:pt x="65" y="415"/>
                    </a:lnTo>
                    <a:cubicBezTo>
                      <a:pt x="65" y="416"/>
                      <a:pt x="64" y="416"/>
                      <a:pt x="63" y="417"/>
                    </a:cubicBezTo>
                    <a:cubicBezTo>
                      <a:pt x="63" y="417"/>
                      <a:pt x="63" y="418"/>
                      <a:pt x="63" y="419"/>
                    </a:cubicBezTo>
                    <a:cubicBezTo>
                      <a:pt x="60" y="422"/>
                      <a:pt x="56" y="424"/>
                      <a:pt x="52" y="425"/>
                    </a:cubicBezTo>
                    <a:cubicBezTo>
                      <a:pt x="49" y="426"/>
                      <a:pt x="46" y="427"/>
                      <a:pt x="43" y="427"/>
                    </a:cubicBezTo>
                    <a:cubicBezTo>
                      <a:pt x="38" y="427"/>
                      <a:pt x="32" y="425"/>
                      <a:pt x="28" y="422"/>
                    </a:cubicBezTo>
                    <a:lnTo>
                      <a:pt x="12" y="411"/>
                    </a:lnTo>
                    <a:cubicBezTo>
                      <a:pt x="5" y="406"/>
                      <a:pt x="1" y="398"/>
                      <a:pt x="1" y="390"/>
                    </a:cubicBezTo>
                    <a:cubicBezTo>
                      <a:pt x="0" y="385"/>
                      <a:pt x="1" y="381"/>
                      <a:pt x="3" y="378"/>
                    </a:cubicBezTo>
                    <a:cubicBezTo>
                      <a:pt x="3" y="377"/>
                      <a:pt x="4" y="377"/>
                      <a:pt x="4" y="377"/>
                    </a:cubicBezTo>
                    <a:cubicBezTo>
                      <a:pt x="5" y="376"/>
                      <a:pt x="5" y="375"/>
                      <a:pt x="5" y="374"/>
                    </a:cubicBezTo>
                    <a:lnTo>
                      <a:pt x="27" y="343"/>
                    </a:lnTo>
                    <a:lnTo>
                      <a:pt x="48" y="311"/>
                    </a:lnTo>
                    <a:lnTo>
                      <a:pt x="48" y="314"/>
                    </a:lnTo>
                    <a:cubicBezTo>
                      <a:pt x="48" y="334"/>
                      <a:pt x="60" y="351"/>
                      <a:pt x="76" y="355"/>
                    </a:cubicBezTo>
                    <a:cubicBezTo>
                      <a:pt x="76" y="355"/>
                      <a:pt x="74" y="359"/>
                      <a:pt x="74" y="359"/>
                    </a:cubicBezTo>
                    <a:lnTo>
                      <a:pt x="81" y="364"/>
                    </a:lnTo>
                    <a:lnTo>
                      <a:pt x="86" y="356"/>
                    </a:lnTo>
                    <a:close/>
                    <a:moveTo>
                      <a:pt x="75" y="376"/>
                    </a:moveTo>
                    <a:lnTo>
                      <a:pt x="38" y="350"/>
                    </a:lnTo>
                    <a:lnTo>
                      <a:pt x="23" y="371"/>
                    </a:lnTo>
                    <a:cubicBezTo>
                      <a:pt x="28" y="372"/>
                      <a:pt x="32" y="374"/>
                      <a:pt x="36" y="377"/>
                    </a:cubicBezTo>
                    <a:lnTo>
                      <a:pt x="52" y="387"/>
                    </a:lnTo>
                    <a:cubicBezTo>
                      <a:pt x="56" y="390"/>
                      <a:pt x="59" y="394"/>
                      <a:pt x="61" y="397"/>
                    </a:cubicBezTo>
                    <a:lnTo>
                      <a:pt x="75" y="376"/>
                    </a:lnTo>
                    <a:close/>
                    <a:moveTo>
                      <a:pt x="137" y="56"/>
                    </a:moveTo>
                    <a:lnTo>
                      <a:pt x="103" y="56"/>
                    </a:lnTo>
                    <a:lnTo>
                      <a:pt x="103" y="79"/>
                    </a:lnTo>
                    <a:lnTo>
                      <a:pt x="137" y="79"/>
                    </a:lnTo>
                    <a:lnTo>
                      <a:pt x="137" y="56"/>
                    </a:ln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grpSp>
        <p:sp>
          <p:nvSpPr>
            <p:cNvPr id="20" name="文本框 19"/>
            <p:cNvSpPr txBox="1"/>
            <p:nvPr/>
          </p:nvSpPr>
          <p:spPr>
            <a:xfrm>
              <a:off x="9761" y="9563"/>
              <a:ext cx="9485" cy="773"/>
            </a:xfrm>
            <a:prstGeom prst="rect">
              <a:avLst/>
            </a:prstGeom>
            <a:noFill/>
          </p:spPr>
          <p:txBody>
            <a:bodyPr wrap="square" rtlCol="0">
              <a:spAutoFit/>
            </a:bodyPr>
            <a:lstStyle/>
            <a:p>
              <a:r>
                <a:rPr lang="en-US" altLang="zh-CN" b="1" dirty="0">
                  <a:solidFill>
                    <a:schemeClr val="bg1">
                      <a:lumMod val="65000"/>
                    </a:schemeClr>
                  </a:solidFill>
                  <a:latin typeface="+mn-ea"/>
                </a:rPr>
                <a:t>PART 05   丁二烯事故案例</a:t>
              </a:r>
              <a:endParaRPr lang="zh-CN" altLang="en-US" b="1" dirty="0">
                <a:solidFill>
                  <a:schemeClr val="tx1">
                    <a:lumMod val="75000"/>
                    <a:lumOff val="25000"/>
                  </a:schemeClr>
                </a:solidFill>
                <a:latin typeface="+mn-ea"/>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932498" y="805789"/>
          <a:ext cx="7616825" cy="3557905"/>
        </p:xfrm>
        <a:graphic>
          <a:graphicData uri="http://schemas.openxmlformats.org/drawingml/2006/table">
            <a:tbl>
              <a:tblPr firstRow="1" bandRow="1">
                <a:tableStyleId>{5940675A-B579-460E-94D1-54222C63F5DA}</a:tableStyleId>
              </a:tblPr>
              <a:tblGrid>
                <a:gridCol w="1076960"/>
                <a:gridCol w="1836420"/>
                <a:gridCol w="3037205"/>
                <a:gridCol w="1666240"/>
              </a:tblGrid>
              <a:tr h="266700">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类别</a:t>
                      </a:r>
                      <a:endParaRPr lang="zh-CN"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微软雅黑" panose="020B0503020204020204" charset="-122"/>
                        </a:rPr>
                        <a:t>项目</a:t>
                      </a:r>
                      <a:r>
                        <a:rPr lang="en-US" sz="900" b="1">
                          <a:latin typeface="微软雅黑" panose="020B0503020204020204" charset="-122"/>
                          <a:ea typeface="微软雅黑" panose="020B0503020204020204" charset="-122"/>
                          <a:cs typeface="微软雅黑" panose="020B0503020204020204" charset="-122"/>
                        </a:rPr>
                        <a:t> </a:t>
                      </a:r>
                      <a:endParaRPr lang="en-US" altLang="en-US" sz="900" b="1">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问题</a:t>
                      </a:r>
                      <a:endParaRPr lang="zh-CN"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本装置</a:t>
                      </a:r>
                      <a:r>
                        <a:rPr lang="en-US" sz="900" b="1">
                          <a:latin typeface="微软雅黑" panose="020B0503020204020204" charset="-122"/>
                          <a:ea typeface="微软雅黑" panose="020B0503020204020204" charset="-122"/>
                          <a:cs typeface="宋体" panose="02010600030101010101" pitchFamily="2" charset="-122"/>
                        </a:rPr>
                        <a:t>是否存在类似问题</a:t>
                      </a:r>
                      <a:endParaRPr lang="en-US"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rowSpan="5">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防自聚管理</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丁二烯储存温度管控</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gn="l">
                        <a:lnSpc>
                          <a:spcPct val="150000"/>
                        </a:lnSpc>
                        <a:buClrTx/>
                        <a:buSzTx/>
                        <a:buFontTx/>
                        <a:buAutoNum type="arabicPeriod"/>
                      </a:pPr>
                      <a:r>
                        <a:rPr lang="en-US" sz="750" b="0">
                          <a:solidFill>
                            <a:srgbClr val="FF0000"/>
                          </a:solidFill>
                          <a:latin typeface="微软雅黑" panose="020B0503020204020204" charset="-122"/>
                          <a:ea typeface="微软雅黑" panose="020B0503020204020204" charset="-122"/>
                          <a:cs typeface="宋体" panose="02010600030101010101" pitchFamily="2" charset="-122"/>
                        </a:rPr>
                        <a:t>超温储存</a:t>
                      </a:r>
                      <a:r>
                        <a:rPr lang="en-US" sz="750" b="0">
                          <a:latin typeface="微软雅黑" panose="020B0503020204020204" charset="-122"/>
                          <a:ea typeface="微软雅黑" panose="020B0503020204020204" charset="-122"/>
                          <a:cs typeface="宋体" panose="02010600030101010101" pitchFamily="2" charset="-122"/>
                        </a:rPr>
                        <a:t>，丁二烯储罐</a:t>
                      </a:r>
                      <a:r>
                        <a:rPr lang="en-US" sz="750" b="0">
                          <a:solidFill>
                            <a:srgbClr val="FF0000"/>
                          </a:solidFill>
                          <a:latin typeface="微软雅黑" panose="020B0503020204020204" charset="-122"/>
                          <a:ea typeface="微软雅黑" panose="020B0503020204020204" charset="-122"/>
                          <a:cs typeface="宋体" panose="02010600030101010101" pitchFamily="2" charset="-122"/>
                        </a:rPr>
                        <a:t>未设置降温冷却系统</a:t>
                      </a:r>
                      <a:r>
                        <a:rPr lang="zh-CN" altLang="en-US" sz="750" b="0">
                          <a:solidFill>
                            <a:srgbClr val="FF0000"/>
                          </a:solidFill>
                          <a:latin typeface="微软雅黑" panose="020B0503020204020204" charset="-122"/>
                          <a:ea typeface="微软雅黑" panose="020B0503020204020204" charset="-122"/>
                          <a:cs typeface="宋体" panose="02010600030101010101" pitchFamily="2" charset="-122"/>
                        </a:rPr>
                        <a:t>或</a:t>
                      </a:r>
                      <a:r>
                        <a:rPr lang="en-US" sz="750" b="0">
                          <a:solidFill>
                            <a:srgbClr val="FF0000"/>
                          </a:solidFill>
                          <a:latin typeface="微软雅黑" panose="020B0503020204020204" charset="-122"/>
                          <a:ea typeface="微软雅黑" panose="020B0503020204020204" charset="-122"/>
                          <a:cs typeface="宋体" panose="02010600030101010101" pitchFamily="2" charset="-122"/>
                        </a:rPr>
                        <a:t>未投用</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gn="l">
                        <a:lnSpc>
                          <a:spcPct val="150000"/>
                        </a:lnSpc>
                        <a:buClrTx/>
                        <a:buSzTx/>
                        <a:buFontTx/>
                        <a:buAutoNum type="arabicPeriod"/>
                      </a:pPr>
                      <a:r>
                        <a:rPr lang="en-US" sz="750" b="0">
                          <a:latin typeface="微软雅黑" panose="020B0503020204020204" charset="-122"/>
                          <a:ea typeface="微软雅黑" panose="020B0503020204020204" charset="-122"/>
                          <a:cs typeface="宋体" panose="02010600030101010101" pitchFamily="2" charset="-122"/>
                        </a:rPr>
                        <a:t>未设置高纯丁二烯</a:t>
                      </a:r>
                      <a:r>
                        <a:rPr lang="en-US" sz="750" b="0">
                          <a:solidFill>
                            <a:srgbClr val="FF0000"/>
                          </a:solidFill>
                          <a:latin typeface="微软雅黑" panose="020B0503020204020204" charset="-122"/>
                          <a:ea typeface="微软雅黑" panose="020B0503020204020204" charset="-122"/>
                          <a:cs typeface="宋体" panose="02010600030101010101" pitchFamily="2" charset="-122"/>
                        </a:rPr>
                        <a:t>温度报警及联锁</a:t>
                      </a:r>
                      <a:r>
                        <a:rPr lang="zh-CN" altLang="en-US" sz="750" b="0">
                          <a:solidFill>
                            <a:schemeClr val="tx1"/>
                          </a:solidFill>
                          <a:latin typeface="微软雅黑" panose="020B0503020204020204" charset="-122"/>
                          <a:ea typeface="微软雅黑" panose="020B0503020204020204" charset="-122"/>
                          <a:cs typeface="宋体" panose="02010600030101010101" pitchFamily="2" charset="-122"/>
                        </a:rPr>
                        <a:t>或</a:t>
                      </a:r>
                      <a:r>
                        <a:rPr lang="zh-CN" altLang="en-US" sz="750" b="0">
                          <a:solidFill>
                            <a:srgbClr val="FF0000"/>
                          </a:solidFill>
                          <a:latin typeface="微软雅黑" panose="020B0503020204020204" charset="-122"/>
                          <a:ea typeface="微软雅黑" panose="020B0503020204020204" charset="-122"/>
                          <a:cs typeface="宋体" panose="02010600030101010101" pitchFamily="2" charset="-122"/>
                        </a:rPr>
                        <a:t>联锁设定值超过</a:t>
                      </a:r>
                      <a:r>
                        <a:rPr lang="en-US" altLang="zh-CN" sz="750" b="0">
                          <a:solidFill>
                            <a:srgbClr val="FF0000"/>
                          </a:solidFill>
                          <a:latin typeface="微软雅黑" panose="020B0503020204020204" charset="-122"/>
                          <a:ea typeface="微软雅黑" panose="020B0503020204020204" charset="-122"/>
                          <a:cs typeface="宋体" panose="02010600030101010101" pitchFamily="2" charset="-122"/>
                        </a:rPr>
                        <a:t>27℃</a:t>
                      </a:r>
                      <a:r>
                        <a:rPr lang="en-US" sz="750" b="0">
                          <a:latin typeface="微软雅黑" panose="020B0503020204020204" charset="-122"/>
                          <a:ea typeface="微软雅黑" panose="020B0503020204020204" charset="-122"/>
                          <a:cs typeface="宋体" panose="02010600030101010101" pitchFamily="2" charset="-122"/>
                        </a:rPr>
                        <a:t>，长时间储存</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750" b="0">
                          <a:latin typeface="宋体" panose="02010600030101010101" pitchFamily="2" charset="-122"/>
                          <a:ea typeface="宋体" panose="02010600030101010101" pitchFamily="2" charset="-122"/>
                          <a:cs typeface="宋体" panose="02010600030101010101" pitchFamily="2" charset="-122"/>
                        </a:rPr>
                        <a:t> </a:t>
                      </a:r>
                      <a:r>
                        <a:rPr lang="zh-CN" altLang="en-US" sz="750" b="0">
                          <a:latin typeface="微软雅黑" panose="020B0503020204020204" charset="-122"/>
                          <a:ea typeface="微软雅黑" panose="020B0503020204020204" charset="-122"/>
                          <a:cs typeface="微软雅黑" panose="020B0503020204020204" charset="-122"/>
                        </a:rPr>
                        <a:t>本装置产品温度控制在</a:t>
                      </a:r>
                      <a:r>
                        <a:rPr lang="en-US" altLang="zh-CN" sz="750" b="0">
                          <a:latin typeface="微软雅黑" panose="020B0503020204020204" charset="-122"/>
                          <a:ea typeface="微软雅黑" panose="020B0503020204020204" charset="-122"/>
                          <a:cs typeface="微软雅黑" panose="020B0503020204020204" charset="-122"/>
                        </a:rPr>
                        <a:t>10℃</a:t>
                      </a:r>
                      <a:endParaRPr lang="en-US" altLang="zh-CN"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419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阻聚剂添加</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未设置或未投用丁二烯储罐阻聚剂添加设施</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未定期检测阻聚剂含量</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未制定丁二烯阻聚剂含量低限指标</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gn="l">
                        <a:lnSpc>
                          <a:spcPct val="150000"/>
                        </a:lnSpc>
                        <a:buFont typeface="+mj-lt"/>
                        <a:buAutoNum type="arabicPeriod"/>
                      </a:pPr>
                      <a:r>
                        <a:rPr lang="zh-CN" altLang="en-US" sz="750" b="0">
                          <a:latin typeface="微软雅黑" panose="020B0503020204020204" charset="-122"/>
                          <a:ea typeface="微软雅黑" panose="020B0503020204020204" charset="-122"/>
                          <a:cs typeface="微软雅黑" panose="020B0503020204020204" charset="-122"/>
                        </a:rPr>
                        <a:t>本装置设置连续添加阻聚位点，</a:t>
                      </a:r>
                      <a:endParaRPr lang="zh-CN" altLang="en-US" sz="750" b="0">
                        <a:latin typeface="微软雅黑" panose="020B0503020204020204" charset="-122"/>
                        <a:ea typeface="微软雅黑" panose="020B0503020204020204" charset="-122"/>
                        <a:cs typeface="微软雅黑" panose="020B0503020204020204" charset="-122"/>
                      </a:endParaRPr>
                    </a:p>
                    <a:p>
                      <a:pPr marL="228600" indent="-228600" algn="l">
                        <a:lnSpc>
                          <a:spcPct val="150000"/>
                        </a:lnSpc>
                        <a:buFont typeface="+mj-lt"/>
                        <a:buAutoNum type="arabicPeriod"/>
                      </a:pPr>
                      <a:r>
                        <a:rPr lang="zh-CN" altLang="en-US" sz="750" b="0">
                          <a:latin typeface="微软雅黑" panose="020B0503020204020204" charset="-122"/>
                          <a:ea typeface="微软雅黑" panose="020B0503020204020204" charset="-122"/>
                          <a:cs typeface="微软雅黑" panose="020B0503020204020204" charset="-122"/>
                        </a:rPr>
                        <a:t>每天两次对产品取样分析，</a:t>
                      </a:r>
                      <a:endParaRPr lang="zh-CN" altLang="en-US" sz="750" b="0">
                        <a:latin typeface="微软雅黑" panose="020B0503020204020204" charset="-122"/>
                        <a:ea typeface="微软雅黑" panose="020B0503020204020204" charset="-122"/>
                        <a:cs typeface="微软雅黑" panose="020B0503020204020204" charset="-122"/>
                      </a:endParaRPr>
                    </a:p>
                    <a:p>
                      <a:pPr marL="228600" indent="-228600" algn="l">
                        <a:lnSpc>
                          <a:spcPct val="150000"/>
                        </a:lnSpc>
                        <a:buFont typeface="+mj-lt"/>
                        <a:buAutoNum type="arabicPeriod"/>
                      </a:pPr>
                      <a:r>
                        <a:rPr lang="zh-CN" altLang="en-US" sz="750" b="0">
                          <a:latin typeface="微软雅黑" panose="020B0503020204020204" charset="-122"/>
                          <a:ea typeface="微软雅黑" panose="020B0503020204020204" charset="-122"/>
                          <a:cs typeface="微软雅黑" panose="020B0503020204020204" charset="-122"/>
                        </a:rPr>
                        <a:t>产品</a:t>
                      </a:r>
                      <a:r>
                        <a:rPr lang="en-US" altLang="zh-CN" sz="750" b="0">
                          <a:latin typeface="微软雅黑" panose="020B0503020204020204" charset="-122"/>
                          <a:ea typeface="微软雅黑" panose="020B0503020204020204" charset="-122"/>
                          <a:cs typeface="微软雅黑" panose="020B0503020204020204" charset="-122"/>
                        </a:rPr>
                        <a:t>TBC</a:t>
                      </a:r>
                      <a:r>
                        <a:rPr lang="zh-CN" altLang="en-US" sz="750" b="0">
                          <a:latin typeface="微软雅黑" panose="020B0503020204020204" charset="-122"/>
                          <a:ea typeface="微软雅黑" panose="020B0503020204020204" charset="-122"/>
                          <a:cs typeface="微软雅黑" panose="020B0503020204020204" charset="-122"/>
                        </a:rPr>
                        <a:t>含量在</a:t>
                      </a:r>
                      <a:r>
                        <a:rPr lang="en-US" altLang="zh-CN" sz="750" b="0">
                          <a:latin typeface="微软雅黑" panose="020B0503020204020204" charset="-122"/>
                          <a:ea typeface="微软雅黑" panose="020B0503020204020204" charset="-122"/>
                          <a:cs typeface="微软雅黑" panose="020B0503020204020204" charset="-122"/>
                        </a:rPr>
                        <a:t>90-150ppm</a:t>
                      </a:r>
                      <a:endParaRPr lang="en-US" altLang="zh-CN"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661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氧含量控制</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未设置</a:t>
                      </a:r>
                      <a:r>
                        <a:rPr lang="en-US" sz="750" b="0">
                          <a:solidFill>
                            <a:srgbClr val="FF0000"/>
                          </a:solidFill>
                          <a:latin typeface="微软雅黑" panose="020B0503020204020204" charset="-122"/>
                          <a:ea typeface="微软雅黑" panose="020B0503020204020204" charset="-122"/>
                          <a:cs typeface="宋体" panose="02010600030101010101" pitchFamily="2" charset="-122"/>
                        </a:rPr>
                        <a:t>氧含量在线检测设施</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未制定</a:t>
                      </a:r>
                      <a:r>
                        <a:rPr lang="en-US" sz="750" b="0">
                          <a:solidFill>
                            <a:srgbClr val="FF0000"/>
                          </a:solidFill>
                          <a:latin typeface="微软雅黑" panose="020B0503020204020204" charset="-122"/>
                          <a:ea typeface="微软雅黑" panose="020B0503020204020204" charset="-122"/>
                          <a:cs typeface="宋体" panose="02010600030101010101" pitchFamily="2" charset="-122"/>
                        </a:rPr>
                        <a:t>氧含量控制指标</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a:t>
                      </a:r>
                      <a:r>
                        <a:rPr lang="en-US" sz="750" b="0">
                          <a:solidFill>
                            <a:srgbClr val="FF0000"/>
                          </a:solidFill>
                          <a:latin typeface="微软雅黑" panose="020B0503020204020204" charset="-122"/>
                          <a:ea typeface="微软雅黑" panose="020B0503020204020204" charset="-122"/>
                          <a:cs typeface="宋体" panose="02010600030101010101" pitchFamily="2" charset="-122"/>
                        </a:rPr>
                        <a:t>定期检测氧含量</a:t>
                      </a:r>
                      <a:r>
                        <a:rPr lang="en-US" sz="750" b="0">
                          <a:latin typeface="微软雅黑" panose="020B0503020204020204" charset="-122"/>
                          <a:ea typeface="微软雅黑" panose="020B0503020204020204" charset="-122"/>
                          <a:cs typeface="宋体" panose="02010600030101010101" pitchFamily="2" charset="-122"/>
                        </a:rPr>
                        <a:t>、过氧化物含量等控制指标</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高纯丁二烯系统氧含量严重超标</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zh-CN" altLang="en-US" sz="750" b="0">
                          <a:latin typeface="微软雅黑" panose="020B0503020204020204" charset="-122"/>
                          <a:ea typeface="微软雅黑" panose="020B0503020204020204" charset="-122"/>
                          <a:cs typeface="微软雅黑" panose="020B0503020204020204" charset="-122"/>
                        </a:rPr>
                        <a:t>每月</a:t>
                      </a:r>
                      <a:r>
                        <a:rPr lang="en-US" altLang="zh-CN" sz="750" b="0">
                          <a:latin typeface="微软雅黑" panose="020B0503020204020204" charset="-122"/>
                          <a:ea typeface="微软雅黑" panose="020B0503020204020204" charset="-122"/>
                          <a:cs typeface="微软雅黑" panose="020B0503020204020204" charset="-122"/>
                        </a:rPr>
                        <a:t>1</a:t>
                      </a:r>
                      <a:r>
                        <a:rPr lang="zh-CN" altLang="en-US" sz="750" b="0">
                          <a:latin typeface="微软雅黑" panose="020B0503020204020204" charset="-122"/>
                          <a:ea typeface="微软雅黑" panose="020B0503020204020204" charset="-122"/>
                          <a:cs typeface="微软雅黑" panose="020B0503020204020204" charset="-122"/>
                        </a:rPr>
                        <a:t>号、</a:t>
                      </a:r>
                      <a:r>
                        <a:rPr lang="en-US" altLang="zh-CN" sz="750" b="0">
                          <a:latin typeface="微软雅黑" panose="020B0503020204020204" charset="-122"/>
                          <a:ea typeface="微软雅黑" panose="020B0503020204020204" charset="-122"/>
                          <a:cs typeface="微软雅黑" panose="020B0503020204020204" charset="-122"/>
                        </a:rPr>
                        <a:t>15</a:t>
                      </a:r>
                      <a:r>
                        <a:rPr lang="zh-CN" altLang="en-US" sz="750" b="0">
                          <a:latin typeface="微软雅黑" panose="020B0503020204020204" charset="-122"/>
                          <a:ea typeface="微软雅黑" panose="020B0503020204020204" charset="-122"/>
                          <a:cs typeface="微软雅黑" panose="020B0503020204020204" charset="-122"/>
                        </a:rPr>
                        <a:t>号进行活线排氧</a:t>
                      </a:r>
                      <a:r>
                        <a:rPr lang="en-US" sz="750" b="0">
                          <a:latin typeface="微软雅黑" panose="020B0503020204020204" charset="-122"/>
                          <a:ea typeface="微软雅黑" panose="020B0503020204020204" charset="-122"/>
                          <a:cs typeface="微软雅黑" panose="020B0503020204020204" charset="-122"/>
                        </a:rPr>
                        <a:t> </a:t>
                      </a:r>
                      <a:endParaRPr lang="en-US" altLang="en-US"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483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关键部位防聚合措施</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丁二烯输送管道存在盲端等易滞留区，未采取反冲等防聚合措施</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solidFill>
                            <a:srgbClr val="FF0000"/>
                          </a:solidFill>
                          <a:latin typeface="微软雅黑" panose="020B0503020204020204" charset="-122"/>
                          <a:ea typeface="微软雅黑" panose="020B0503020204020204" charset="-122"/>
                          <a:cs typeface="宋体" panose="02010600030101010101" pitchFamily="2" charset="-122"/>
                        </a:rPr>
                        <a:t>远传压力仪表采用导压管形式，未采取防聚合措施</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未设置丁二烯管道安全阀进口爆破片等</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zh-CN" altLang="en-US" sz="750" b="0">
                          <a:latin typeface="微软雅黑" panose="020B0503020204020204" charset="-122"/>
                          <a:ea typeface="微软雅黑" panose="020B0503020204020204" charset="-122"/>
                          <a:cs typeface="宋体" panose="02010600030101010101" pitchFamily="2" charset="-122"/>
                        </a:rPr>
                        <a:t>本装置仪表均设置膜片，防止丁二烯在死区内聚集聚合堵塞</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712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自聚风险分析</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未深入辨识关键岗位丁二烯自聚风险并制定应急措施</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solidFill>
                            <a:srgbClr val="FF0000"/>
                          </a:solidFill>
                          <a:latin typeface="微软雅黑" panose="020B0503020204020204" charset="-122"/>
                          <a:ea typeface="微软雅黑" panose="020B0503020204020204" charset="-122"/>
                          <a:cs typeface="宋体" panose="02010600030101010101" pitchFamily="2" charset="-122"/>
                        </a:rPr>
                        <a:t>未制定防止丁二烯备用泵积累聚合物、丁二烯装置在开车或检修、清理等作业后要用高纯氮气置换在处理</a:t>
                      </a:r>
                      <a:endParaRPr lang="en-US" sz="750" b="0">
                        <a:solidFill>
                          <a:srgbClr val="FF0000"/>
                        </a:solidFill>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涉及丁二烯管道、导淋、仪表阀低点堵塞等处理作业时，应有人监护的管控措施</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zh-CN" altLang="en-US" sz="750" b="0">
                          <a:latin typeface="微软雅黑" panose="020B0503020204020204" charset="-122"/>
                          <a:ea typeface="微软雅黑" panose="020B0503020204020204" charset="-122"/>
                          <a:cs typeface="宋体" panose="02010600030101010101" pitchFamily="2" charset="-122"/>
                        </a:rPr>
                        <a:t>本装置备用机泵、过滤器清理后经氮气置换后氧含量检测合格后备用</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4.1 </a:t>
            </a:r>
            <a:r>
              <a:rPr lang="zh-CN" altLang="en-US" sz="2100" b="1" dirty="0">
                <a:latin typeface="微软雅黑" panose="020B0503020204020204" charset="-122"/>
                <a:ea typeface="微软雅黑" panose="020B0503020204020204" charset="-122"/>
                <a:cs typeface="微软雅黑" panose="020B0503020204020204" charset="-122"/>
              </a:rPr>
              <a:t>丁二烯装置存在的典型问题及自查</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2498" y="647197"/>
            <a:ext cx="4069080" cy="3830955"/>
          </a:xfrm>
          <a:prstGeom prst="rect">
            <a:avLst/>
          </a:prstGeom>
          <a:noFill/>
        </p:spPr>
        <p:txBody>
          <a:bodyPr wrap="square" rtlCol="0" anchor="t">
            <a:spAutoFit/>
          </a:bodyPr>
          <a:lstStyle/>
          <a:p>
            <a:pPr marL="285750" indent="-285750" algn="just">
              <a:lnSpc>
                <a:spcPct val="200000"/>
              </a:lnSpc>
              <a:buFont typeface="Wingdings" panose="05000000000000000000" charset="0"/>
              <a:buChar char="Ø"/>
            </a:pPr>
            <a:r>
              <a:rPr lang="zh-CN" altLang="en-US" sz="1350" b="1"/>
              <a:t>丁二烯抽提装置特点：</a:t>
            </a:r>
            <a:endParaRPr lang="zh-CN" altLang="en-US" sz="1350" b="1"/>
          </a:p>
          <a:p>
            <a:pPr marL="284480" lvl="0" indent="0" algn="just" fontAlgn="auto">
              <a:lnSpc>
                <a:spcPct val="200000"/>
              </a:lnSpc>
              <a:buFont typeface="Wingdings" panose="05000000000000000000" charset="0"/>
              <a:buNone/>
            </a:pPr>
            <a:r>
              <a:rPr lang="zh-CN" altLang="en-US" sz="1350"/>
              <a:t>存在大量的</a:t>
            </a:r>
            <a:r>
              <a:rPr lang="zh-CN" altLang="en-US" sz="1350">
                <a:solidFill>
                  <a:srgbClr val="FF0000"/>
                </a:solidFill>
              </a:rPr>
              <a:t>溶剂</a:t>
            </a:r>
            <a:r>
              <a:rPr lang="zh-CN" altLang="en-US" sz="1350"/>
              <a:t>和</a:t>
            </a:r>
            <a:r>
              <a:rPr lang="zh-CN" altLang="en-US" sz="1350">
                <a:solidFill>
                  <a:srgbClr val="FF0000"/>
                </a:solidFill>
              </a:rPr>
              <a:t>丁二烯</a:t>
            </a:r>
            <a:r>
              <a:rPr lang="zh-CN" altLang="en-US" sz="1350"/>
              <a:t>、</a:t>
            </a:r>
            <a:r>
              <a:rPr lang="zh-CN" altLang="en-US" sz="1350">
                <a:solidFill>
                  <a:srgbClr val="FF0000"/>
                </a:solidFill>
              </a:rPr>
              <a:t>炔烃</a:t>
            </a:r>
            <a:r>
              <a:rPr lang="zh-CN" altLang="en-US" sz="1350"/>
              <a:t>等C4烃类，这些物质都是</a:t>
            </a:r>
            <a:r>
              <a:rPr lang="zh-CN" altLang="en-US" sz="1350">
                <a:solidFill>
                  <a:srgbClr val="FF0000"/>
                </a:solidFill>
              </a:rPr>
              <a:t>有毒</a:t>
            </a:r>
            <a:r>
              <a:rPr lang="zh-CN" altLang="en-US" sz="1350"/>
              <a:t>、</a:t>
            </a:r>
            <a:r>
              <a:rPr lang="zh-CN" altLang="en-US" sz="1350">
                <a:solidFill>
                  <a:srgbClr val="FF0000"/>
                </a:solidFill>
              </a:rPr>
              <a:t>易燃</a:t>
            </a:r>
            <a:r>
              <a:rPr lang="zh-CN" altLang="en-US" sz="1350"/>
              <a:t>、</a:t>
            </a:r>
            <a:r>
              <a:rPr lang="zh-CN" altLang="en-US" sz="1350">
                <a:solidFill>
                  <a:srgbClr val="FF0000"/>
                </a:solidFill>
              </a:rPr>
              <a:t>易爆</a:t>
            </a:r>
            <a:r>
              <a:rPr lang="zh-CN" altLang="en-US" sz="1350"/>
              <a:t>的</a:t>
            </a:r>
            <a:endParaRPr lang="zh-CN" altLang="en-US" sz="1350"/>
          </a:p>
          <a:p>
            <a:pPr marL="285750" indent="-285750" algn="just">
              <a:lnSpc>
                <a:spcPct val="200000"/>
              </a:lnSpc>
              <a:buFont typeface="Wingdings" panose="05000000000000000000" charset="0"/>
              <a:buChar char="Ø"/>
            </a:pPr>
            <a:r>
              <a:rPr lang="zh-CN" altLang="en-US" sz="1350" b="1"/>
              <a:t>重点任务：</a:t>
            </a:r>
            <a:endParaRPr lang="zh-CN" altLang="en-US" sz="1350" b="1"/>
          </a:p>
          <a:p>
            <a:pPr marL="285750" indent="0" algn="just" fontAlgn="auto">
              <a:lnSpc>
                <a:spcPct val="150000"/>
              </a:lnSpc>
            </a:pPr>
            <a:r>
              <a:rPr lang="zh-CN" altLang="en-US" sz="1350">
                <a:solidFill>
                  <a:srgbClr val="FF0000"/>
                </a:solidFill>
              </a:rPr>
              <a:t>防氧抗聚</a:t>
            </a:r>
            <a:r>
              <a:rPr lang="zh-CN" altLang="en-US" sz="1350"/>
              <a:t>、</a:t>
            </a:r>
            <a:r>
              <a:rPr lang="zh-CN" altLang="en-US" sz="1350">
                <a:solidFill>
                  <a:srgbClr val="FF0000"/>
                </a:solidFill>
              </a:rPr>
              <a:t>防泄漏</a:t>
            </a:r>
            <a:r>
              <a:rPr lang="zh-CN" altLang="en-US" sz="1350"/>
              <a:t>、</a:t>
            </a:r>
            <a:r>
              <a:rPr lang="zh-CN" altLang="en-US" sz="1350">
                <a:solidFill>
                  <a:srgbClr val="FF0000"/>
                </a:solidFill>
              </a:rPr>
              <a:t>防爆炸</a:t>
            </a:r>
            <a:endParaRPr lang="zh-CN" altLang="en-US" sz="1350"/>
          </a:p>
          <a:p>
            <a:pPr marL="285750" indent="-285750" algn="just">
              <a:lnSpc>
                <a:spcPct val="200000"/>
              </a:lnSpc>
              <a:buFont typeface="Wingdings" panose="05000000000000000000" charset="0"/>
              <a:buChar char="Ø"/>
            </a:pPr>
            <a:r>
              <a:rPr lang="zh-CN" altLang="en-US" sz="1350" b="1"/>
              <a:t>目标：</a:t>
            </a:r>
            <a:endParaRPr lang="zh-CN" altLang="en-US" sz="1350" b="1"/>
          </a:p>
          <a:p>
            <a:pPr marL="285750" indent="0" algn="just" fontAlgn="auto">
              <a:lnSpc>
                <a:spcPct val="150000"/>
              </a:lnSpc>
              <a:buNone/>
            </a:pPr>
            <a:r>
              <a:rPr lang="zh-CN" altLang="en-US" sz="1350"/>
              <a:t>延长丁二烯装置运行时间和增加生产安全性</a:t>
            </a:r>
            <a:endParaRPr lang="zh-CN" altLang="en-US" sz="1350"/>
          </a:p>
          <a:p>
            <a:pPr marL="285750" indent="-285750" algn="just">
              <a:lnSpc>
                <a:spcPct val="200000"/>
              </a:lnSpc>
              <a:buFont typeface="Wingdings" panose="05000000000000000000" charset="0"/>
              <a:buChar char="Ø"/>
            </a:pPr>
            <a:r>
              <a:rPr lang="zh-CN" altLang="en-US" sz="1350" b="1">
                <a:solidFill>
                  <a:schemeClr val="tx1"/>
                </a:solidFill>
              </a:rPr>
              <a:t>主要危险因素有: </a:t>
            </a:r>
            <a:endParaRPr lang="zh-CN" altLang="en-US" sz="1350" b="1">
              <a:solidFill>
                <a:schemeClr val="tx1"/>
              </a:solidFill>
            </a:endParaRPr>
          </a:p>
          <a:p>
            <a:pPr marL="342900" lvl="0" indent="-342900" algn="just">
              <a:lnSpc>
                <a:spcPct val="150000"/>
              </a:lnSpc>
              <a:buFont typeface="+mj-ea"/>
              <a:buAutoNum type="circleNumDbPlain"/>
            </a:pPr>
            <a:r>
              <a:rPr lang="zh-CN" altLang="en-US" sz="1350"/>
              <a:t>高浓度的丁二烯</a:t>
            </a:r>
            <a:r>
              <a:rPr lang="zh-CN" altLang="en-US" sz="1350">
                <a:solidFill>
                  <a:srgbClr val="FF0000"/>
                </a:solidFill>
              </a:rPr>
              <a:t>易自聚</a:t>
            </a:r>
            <a:endParaRPr lang="zh-CN" altLang="en-US" sz="1350"/>
          </a:p>
          <a:p>
            <a:pPr marL="342900" lvl="0" indent="-342900" algn="just">
              <a:lnSpc>
                <a:spcPct val="150000"/>
              </a:lnSpc>
              <a:buFont typeface="+mj-ea"/>
              <a:buAutoNum type="circleNumDbPlain"/>
            </a:pPr>
            <a:r>
              <a:rPr lang="zh-CN" altLang="en-US" sz="1350"/>
              <a:t>较高浓度炔烃</a:t>
            </a:r>
            <a:r>
              <a:rPr lang="zh-CN" altLang="en-US" sz="1350">
                <a:solidFill>
                  <a:srgbClr val="FF0000"/>
                </a:solidFill>
              </a:rPr>
              <a:t>受热分解</a:t>
            </a:r>
            <a:r>
              <a:rPr lang="zh-CN" altLang="en-US" sz="1350"/>
              <a:t>而引发爆炸</a:t>
            </a:r>
            <a:endParaRPr lang="zh-CN" altLang="en-US" sz="1350"/>
          </a:p>
        </p:txBody>
      </p:sp>
      <p:sp>
        <p:nvSpPr>
          <p:cNvPr id="14" name="文本框 13"/>
          <p:cNvSpPr txBox="1"/>
          <p:nvPr/>
        </p:nvSpPr>
        <p:spPr>
          <a:xfrm>
            <a:off x="932261" y="206317"/>
            <a:ext cx="3968115" cy="414020"/>
          </a:xfrm>
          <a:prstGeom prst="rect">
            <a:avLst/>
          </a:prstGeom>
          <a:noFill/>
        </p:spPr>
        <p:txBody>
          <a:bodyPr wrap="none" rtlCol="0">
            <a:spAutoFit/>
          </a:bodyPr>
          <a:lstStyle/>
          <a:p>
            <a:r>
              <a:rPr lang="en-US" altLang="zh-CN" sz="2100" b="1" dirty="0">
                <a:latin typeface="+mj-ea"/>
                <a:ea typeface="+mj-ea"/>
                <a:cs typeface="+mj-ea"/>
              </a:rPr>
              <a:t>1.4 DMF</a:t>
            </a:r>
            <a:r>
              <a:rPr lang="zh-CN" altLang="en-US" sz="2100" b="1" dirty="0">
                <a:latin typeface="+mj-ea"/>
                <a:ea typeface="+mj-ea"/>
                <a:cs typeface="+mj-ea"/>
              </a:rPr>
              <a:t>法丁二烯抽提装置概述</a:t>
            </a:r>
            <a:endParaRPr lang="zh-CN" altLang="en-US" sz="2100" b="1" dirty="0">
              <a:latin typeface="+mj-ea"/>
              <a:ea typeface="+mj-ea"/>
              <a:cs typeface="+mj-ea"/>
            </a:endParaRPr>
          </a:p>
        </p:txBody>
      </p:sp>
      <p:pic>
        <p:nvPicPr>
          <p:cNvPr id="2" name="图片 1"/>
          <p:cNvPicPr>
            <a:picLocks noChangeAspect="1"/>
          </p:cNvPicPr>
          <p:nvPr/>
        </p:nvPicPr>
        <p:blipFill>
          <a:blip r:embed="rId1"/>
          <a:srcRect l="2381" r="857"/>
          <a:stretch>
            <a:fillRect/>
          </a:stretch>
        </p:blipFill>
        <p:spPr>
          <a:xfrm>
            <a:off x="5372576" y="1317281"/>
            <a:ext cx="3240000" cy="2510157"/>
          </a:xfrm>
          <a:prstGeom prst="rect">
            <a:avLst/>
          </a:prstGeom>
        </p:spPr>
      </p:pic>
      <p:sp>
        <p:nvSpPr>
          <p:cNvPr id="3" name="文本框 2"/>
          <p:cNvSpPr txBox="1"/>
          <p:nvPr/>
        </p:nvSpPr>
        <p:spPr>
          <a:xfrm>
            <a:off x="5952649" y="3994282"/>
            <a:ext cx="2157413" cy="460375"/>
          </a:xfrm>
          <a:prstGeom prst="rect">
            <a:avLst/>
          </a:prstGeom>
          <a:noFill/>
        </p:spPr>
        <p:txBody>
          <a:bodyPr wrap="square" rtlCol="0">
            <a:spAutoFit/>
          </a:bodyPr>
          <a:lstStyle/>
          <a:p>
            <a:pPr algn="ctr"/>
            <a:r>
              <a:rPr lang="zh-CN" altLang="en-US" sz="1200"/>
              <a:t>图 </a:t>
            </a:r>
            <a:r>
              <a:rPr lang="en-US" altLang="zh-CN" sz="1200"/>
              <a:t>1.4 DMF</a:t>
            </a:r>
            <a:r>
              <a:rPr lang="zh-CN" altLang="en-US" sz="1200"/>
              <a:t>法丁二烯抽提装置</a:t>
            </a:r>
            <a:endParaRPr lang="zh-CN" altLang="en-US" sz="1200"/>
          </a:p>
        </p:txBody>
      </p:sp>
    </p:spTree>
  </p:cSld>
  <p:clrMapOvr>
    <a:masterClrMapping/>
  </p:clrMapOvr>
  <p:transition>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988695" y="719111"/>
          <a:ext cx="7616825" cy="4023995"/>
        </p:xfrm>
        <a:graphic>
          <a:graphicData uri="http://schemas.openxmlformats.org/drawingml/2006/table">
            <a:tbl>
              <a:tblPr firstRow="1" bandRow="1">
                <a:tableStyleId>{5940675A-B579-460E-94D1-54222C63F5DA}</a:tableStyleId>
              </a:tblPr>
              <a:tblGrid>
                <a:gridCol w="1076960"/>
                <a:gridCol w="1836420"/>
                <a:gridCol w="3037205"/>
                <a:gridCol w="1666240"/>
              </a:tblGrid>
              <a:tr h="287655">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类别</a:t>
                      </a:r>
                      <a:endParaRPr lang="zh-CN"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微软雅黑" panose="020B0503020204020204" charset="-122"/>
                        </a:rPr>
                        <a:t>项目</a:t>
                      </a:r>
                      <a:r>
                        <a:rPr lang="en-US" sz="900" b="1">
                          <a:latin typeface="微软雅黑" panose="020B0503020204020204" charset="-122"/>
                          <a:ea typeface="微软雅黑" panose="020B0503020204020204" charset="-122"/>
                          <a:cs typeface="微软雅黑" panose="020B0503020204020204" charset="-122"/>
                        </a:rPr>
                        <a:t> </a:t>
                      </a:r>
                      <a:endParaRPr lang="en-US" altLang="en-US" sz="900" b="1">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宋体" panose="02010600030101010101" pitchFamily="2" charset="-122"/>
                        </a:rPr>
                        <a:t>现象</a:t>
                      </a:r>
                      <a:endParaRPr lang="en-US"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本装置</a:t>
                      </a:r>
                      <a:r>
                        <a:rPr lang="en-US" sz="900" b="1">
                          <a:latin typeface="微软雅黑" panose="020B0503020204020204" charset="-122"/>
                          <a:ea typeface="微软雅黑" panose="020B0503020204020204" charset="-122"/>
                          <a:cs typeface="宋体" panose="02010600030101010101" pitchFamily="2" charset="-122"/>
                        </a:rPr>
                        <a:t>是否存在类似问题</a:t>
                      </a:r>
                      <a:endParaRPr lang="en-US"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rowSpan="5">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防泄漏管理</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丁二烯采样未采用密闭采样器</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zh-CN" altLang="en-US" sz="750" b="0">
                          <a:latin typeface="微软雅黑" panose="020B0503020204020204" charset="-122"/>
                          <a:ea typeface="微软雅黑" panose="020B0503020204020204" charset="-122"/>
                          <a:cs typeface="宋体" panose="02010600030101010101" pitchFamily="2" charset="-122"/>
                        </a:rPr>
                        <a:t>否</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未按规范设置气体探测器</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zh-CN" altLang="en-US" sz="750" b="0">
                          <a:latin typeface="微软雅黑" panose="020B0503020204020204" charset="-122"/>
                          <a:ea typeface="微软雅黑" panose="020B0503020204020204" charset="-122"/>
                          <a:cs typeface="宋体" panose="02010600030101010101" pitchFamily="2" charset="-122"/>
                        </a:rPr>
                        <a:t>否</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08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球罐注水系统设置不规范</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未设置丁二烯球罐注水线</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丁二烯球罐注水管线靠近球罐底部的手阀为关闭状态</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丁二烯球罐注水口设置在进口紧急切断阀与倒罐泵出口之间的管段上，存在切断阀动作后注水失效的风险</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丁二烯储罐切水作业不规范</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Calibri" charset="0"/>
                        </a:rPr>
                        <a:t>主要是部分企业未设置球罐二次脱水系统、切水就地排放等</a:t>
                      </a:r>
                      <a:endParaRPr lang="en-US" altLang="en-US" sz="75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lnSpc>
                          <a:spcPct val="150000"/>
                        </a:lnSpc>
                        <a:buNone/>
                      </a:pPr>
                      <a:r>
                        <a:rPr lang="en-US" sz="750" b="0">
                          <a:latin typeface="微软雅黑" panose="020B0503020204020204" charset="-122"/>
                          <a:ea typeface="微软雅黑" panose="020B0503020204020204" charset="-122"/>
                          <a:cs typeface="微软雅黑" panose="020B0503020204020204" charset="-122"/>
                        </a:rPr>
                        <a:t>1.不能直接排入大气；</a:t>
                      </a:r>
                      <a:endParaRPr lang="en-US" sz="750" b="0">
                        <a:latin typeface="微软雅黑" panose="020B0503020204020204" charset="-122"/>
                        <a:ea typeface="微软雅黑" panose="020B0503020204020204" charset="-122"/>
                        <a:cs typeface="微软雅黑" panose="020B0503020204020204" charset="-122"/>
                      </a:endParaRPr>
                    </a:p>
                    <a:p>
                      <a:pPr indent="0" algn="l" fontAlgn="auto">
                        <a:lnSpc>
                          <a:spcPct val="150000"/>
                        </a:lnSpc>
                        <a:buNone/>
                      </a:pPr>
                      <a:r>
                        <a:rPr lang="en-US" sz="750" b="0">
                          <a:latin typeface="微软雅黑" panose="020B0503020204020204" charset="-122"/>
                          <a:ea typeface="微软雅黑" panose="020B0503020204020204" charset="-122"/>
                          <a:cs typeface="微软雅黑" panose="020B0503020204020204" charset="-122"/>
                        </a:rPr>
                        <a:t>2.不要排入系统中；</a:t>
                      </a:r>
                      <a:endParaRPr lang="en-US" sz="750" b="0">
                        <a:latin typeface="微软雅黑" panose="020B0503020204020204" charset="-122"/>
                        <a:ea typeface="微软雅黑" panose="020B0503020204020204" charset="-122"/>
                        <a:cs typeface="微软雅黑" panose="020B0503020204020204" charset="-122"/>
                      </a:endParaRPr>
                    </a:p>
                    <a:p>
                      <a:pPr indent="0" algn="l" fontAlgn="auto">
                        <a:lnSpc>
                          <a:spcPct val="150000"/>
                        </a:lnSpc>
                        <a:buNone/>
                      </a:pPr>
                      <a:r>
                        <a:rPr lang="en-US" sz="750" b="0">
                          <a:latin typeface="微软雅黑" panose="020B0503020204020204" charset="-122"/>
                          <a:ea typeface="微软雅黑" panose="020B0503020204020204" charset="-122"/>
                          <a:cs typeface="微软雅黑" panose="020B0503020204020204" charset="-122"/>
                        </a:rPr>
                        <a:t>3.排放要做到密闭禁氧。</a:t>
                      </a:r>
                      <a:endParaRPr lang="en-US" altLang="en-US"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安全泄放管理不规范</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存在安全阀出口未经处置就地排放；</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安全泄放系统设置错误、不能正常泄放；</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尾气处理设施未安装完成便投入使用等问题。</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 </a:t>
                      </a:r>
                      <a:r>
                        <a:rPr lang="zh-CN" altLang="en-US" sz="750" b="0">
                          <a:latin typeface="微软雅黑" panose="020B0503020204020204" charset="-122"/>
                          <a:ea typeface="微软雅黑" panose="020B0503020204020204" charset="-122"/>
                          <a:cs typeface="宋体" panose="02010600030101010101" pitchFamily="2" charset="-122"/>
                        </a:rPr>
                        <a:t>否</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rowSpan="3">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丁二烯储存环节管控</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紧急切断阀设置不完善</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微软雅黑" panose="020B0503020204020204" charset="-122"/>
                        </a:rPr>
                        <a:t>未设置丁二烯储罐进出口紧急切断阀、SIS系统未独立设置等</a:t>
                      </a:r>
                      <a:endParaRPr lang="en-US" altLang="en-US"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 </a:t>
                      </a:r>
                      <a:r>
                        <a:rPr lang="zh-CN" altLang="en-US" sz="750" b="0">
                          <a:latin typeface="微软雅黑" panose="020B0503020204020204" charset="-122"/>
                          <a:ea typeface="微软雅黑" panose="020B0503020204020204" charset="-122"/>
                          <a:cs typeface="宋体" panose="02010600030101010101" pitchFamily="2" charset="-122"/>
                        </a:rPr>
                        <a:t>否</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罐区氮封系统不完善</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solidFill>
                            <a:srgbClr val="FF0000"/>
                          </a:solidFill>
                          <a:latin typeface="微软雅黑" panose="020B0503020204020204" charset="-122"/>
                          <a:ea typeface="微软雅黑" panose="020B0503020204020204" charset="-122"/>
                          <a:cs typeface="宋体" panose="02010600030101010101" pitchFamily="2" charset="-122"/>
                        </a:rPr>
                        <a:t>丁二烯储罐未设置氮封系统或未投用，</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未设置丁二烯储罐、管道安全阀出口氮气吹扫设施或未投用</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zh-CN" altLang="en-US" sz="750" b="0">
                          <a:latin typeface="微软雅黑" panose="020B0503020204020204" charset="-122"/>
                          <a:ea typeface="微软雅黑" panose="020B0503020204020204" charset="-122"/>
                          <a:cs typeface="宋体" panose="02010600030101010101" pitchFamily="2" charset="-122"/>
                        </a:rPr>
                        <a:t>本装置</a:t>
                      </a:r>
                      <a:r>
                        <a:rPr lang="en-US" altLang="zh-CN" sz="750" b="0">
                          <a:latin typeface="微软雅黑" panose="020B0503020204020204" charset="-122"/>
                          <a:ea typeface="微软雅黑" panose="020B0503020204020204" charset="-122"/>
                          <a:cs typeface="宋体" panose="02010600030101010101" pitchFamily="2" charset="-122"/>
                        </a:rPr>
                        <a:t>5</a:t>
                      </a:r>
                      <a:r>
                        <a:rPr lang="zh-CN" altLang="en-US" sz="750" b="0">
                          <a:latin typeface="微软雅黑" panose="020B0503020204020204" charset="-122"/>
                          <a:ea typeface="微软雅黑" panose="020B0503020204020204" charset="-122"/>
                          <a:cs typeface="宋体" panose="02010600030101010101" pitchFamily="2" charset="-122"/>
                        </a:rPr>
                        <a:t>台现场储罐均设置氮封系统，压力采用分程控制</a:t>
                      </a: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丁二烯储存管控不合理</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微软雅黑" panose="020B0503020204020204" charset="-122"/>
                        </a:rPr>
                        <a:t>未规范设置球罐液位高高联锁值，高高限联锁值对应充装系数均大于0.8，不符合要求，</a:t>
                      </a:r>
                      <a:endParaRPr lang="en-US" sz="750" b="0">
                        <a:latin typeface="微软雅黑" panose="020B0503020204020204" charset="-122"/>
                        <a:ea typeface="微软雅黑" panose="020B0503020204020204" charset="-122"/>
                        <a:cs typeface="微软雅黑" panose="020B0503020204020204"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微软雅黑" panose="020B0503020204020204" charset="-122"/>
                        </a:rPr>
                        <a:t>储存周期较长</a:t>
                      </a:r>
                      <a:endParaRPr lang="en-US" altLang="en-US"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4.1 </a:t>
            </a:r>
            <a:r>
              <a:rPr lang="zh-CN" altLang="en-US" sz="2100" b="1" dirty="0">
                <a:latin typeface="微软雅黑" panose="020B0503020204020204" charset="-122"/>
                <a:ea typeface="微软雅黑" panose="020B0503020204020204" charset="-122"/>
                <a:cs typeface="微软雅黑" panose="020B0503020204020204" charset="-122"/>
              </a:rPr>
              <a:t>丁二烯装置存在的典型问题及自查</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ChangeAspect="1"/>
          </p:cNvGraphicFramePr>
          <p:nvPr/>
        </p:nvGraphicFramePr>
        <p:xfrm>
          <a:off x="979170" y="736256"/>
          <a:ext cx="7639050" cy="3671570"/>
        </p:xfrm>
        <a:graphic>
          <a:graphicData uri="http://schemas.openxmlformats.org/drawingml/2006/table">
            <a:tbl>
              <a:tblPr firstRow="1" bandRow="1">
                <a:tableStyleId>{5940675A-B579-460E-94D1-54222C63F5DA}</a:tableStyleId>
              </a:tblPr>
              <a:tblGrid>
                <a:gridCol w="1080770"/>
                <a:gridCol w="1839595"/>
                <a:gridCol w="2775585"/>
                <a:gridCol w="1943100"/>
              </a:tblGrid>
              <a:tr h="269875">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类别</a:t>
                      </a:r>
                      <a:endParaRPr lang="zh-CN"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微软雅黑" panose="020B0503020204020204" charset="-122"/>
                        </a:rPr>
                        <a:t>项目</a:t>
                      </a:r>
                      <a:r>
                        <a:rPr lang="en-US" sz="900" b="1">
                          <a:latin typeface="微软雅黑" panose="020B0503020204020204" charset="-122"/>
                          <a:ea typeface="微软雅黑" panose="020B0503020204020204" charset="-122"/>
                          <a:cs typeface="微软雅黑" panose="020B0503020204020204" charset="-122"/>
                        </a:rPr>
                        <a:t> </a:t>
                      </a:r>
                      <a:endParaRPr lang="en-US" altLang="en-US" sz="900" b="1">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宋体" panose="02010600030101010101" pitchFamily="2" charset="-122"/>
                        </a:rPr>
                        <a:t>现象</a:t>
                      </a:r>
                      <a:endParaRPr lang="en-US"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sym typeface="+mn-ea"/>
                        </a:rPr>
                        <a:t>本装置</a:t>
                      </a:r>
                      <a:r>
                        <a:rPr lang="en-US" sz="900" b="1">
                          <a:latin typeface="微软雅黑" panose="020B0503020204020204" charset="-122"/>
                          <a:ea typeface="微软雅黑" panose="020B0503020204020204" charset="-122"/>
                          <a:cs typeface="宋体" panose="02010600030101010101" pitchFamily="2" charset="-122"/>
                        </a:rPr>
                        <a:t>是否存在类似问题</a:t>
                      </a:r>
                      <a:endParaRPr lang="en-US"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2310">
                <a:tc rowSpan="3">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自动化控制水平</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750" b="0">
                          <a:latin typeface="微软雅黑" panose="020B0503020204020204" charset="-122"/>
                          <a:ea typeface="微软雅黑" panose="020B0503020204020204" charset="-122"/>
                          <a:cs typeface="微软雅黑" panose="020B0503020204020204" charset="-122"/>
                        </a:rPr>
                        <a:t> 聚合工艺自动化水平低</a:t>
                      </a:r>
                      <a:endParaRPr lang="en-US" altLang="en-US"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聚合反应仍存在手动操作，放料等均为现场手动操作；</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部分企业聚合反应釜温度、压力、搅拌电流与聚合单体流量、引发剂加入量等联锁逻辑关系不全面，紧急停车系统设置不完善</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不涉及聚合工艺，且装置自动化水平较高</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安全仪表系统联锁未正常投用</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联锁摘除、故障、紧急终止剂加注联锁根阀处于关闭状态</a:t>
                      </a:r>
                      <a:endParaRPr lang="en-US" sz="750" b="0">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750" b="0">
                          <a:latin typeface="微软雅黑" panose="020B0503020204020204" charset="-122"/>
                          <a:ea typeface="微软雅黑" panose="020B0503020204020204" charset="-122"/>
                          <a:cs typeface="宋体" panose="02010600030101010101" pitchFamily="2" charset="-122"/>
                        </a:rPr>
                        <a:t>安全仪表系统紧急切断阀为非故障安全型等</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750" b="0">
                          <a:latin typeface="微软雅黑" panose="020B0503020204020204" charset="-122"/>
                          <a:ea typeface="微软雅黑" panose="020B0503020204020204" charset="-122"/>
                          <a:cs typeface="宋体" panose="02010600030101010101" pitchFamily="2" charset="-122"/>
                        </a:rPr>
                        <a:t>否</a:t>
                      </a: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丁二烯精馏过程的风险重视</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主要是</a:t>
                      </a:r>
                      <a:r>
                        <a:rPr lang="en-US" sz="750" b="0">
                          <a:solidFill>
                            <a:srgbClr val="FF0000"/>
                          </a:solidFill>
                          <a:latin typeface="微软雅黑" panose="020B0503020204020204" charset="-122"/>
                          <a:ea typeface="微软雅黑" panose="020B0503020204020204" charset="-122"/>
                          <a:cs typeface="宋体" panose="02010600030101010101" pitchFamily="2" charset="-122"/>
                        </a:rPr>
                        <a:t>未设置精馏装置温度高高</a:t>
                      </a:r>
                      <a:r>
                        <a:rPr lang="en-US" sz="750" b="0">
                          <a:latin typeface="微软雅黑" panose="020B0503020204020204" charset="-122"/>
                          <a:ea typeface="微软雅黑" panose="020B0503020204020204" charset="-122"/>
                          <a:cs typeface="宋体" panose="02010600030101010101" pitchFamily="2" charset="-122"/>
                        </a:rPr>
                        <a:t>、无丁二烯物料进出时，切断重沸器持续通入热媒的联锁</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750" b="0">
                          <a:latin typeface="微软雅黑" panose="020B0503020204020204" charset="-122"/>
                          <a:ea typeface="微软雅黑" panose="020B0503020204020204" charset="-122"/>
                          <a:cs typeface="宋体" panose="02010600030101010101" pitchFamily="2" charset="-122"/>
                        </a:rPr>
                        <a:t>否</a:t>
                      </a: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0385">
                <a:tc rowSpan="3">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本质安全设计水平</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设计存在缺陷</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主要问题是存在设计资质不符合要求、设计中存在缺项、建设项目缺少正规设计</a:t>
                      </a:r>
                      <a:r>
                        <a:rPr lang="en-US" sz="750" b="0">
                          <a:solidFill>
                            <a:srgbClr val="FFFFFF"/>
                          </a:solidFill>
                          <a:latin typeface="微软雅黑" panose="020B0503020204020204" charset="-122"/>
                          <a:ea typeface="微软雅黑" panose="020B0503020204020204" charset="-122"/>
                          <a:cs typeface="宋体" panose="02010600030101010101" pitchFamily="2" charset="-122"/>
                        </a:rPr>
                        <a:t>图纸等</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 </a:t>
                      </a:r>
                      <a:r>
                        <a:rPr lang="zh-CN" altLang="en-US" sz="750" b="0">
                          <a:latin typeface="微软雅黑" panose="020B0503020204020204" charset="-122"/>
                          <a:ea typeface="微软雅黑" panose="020B0503020204020204" charset="-122"/>
                          <a:cs typeface="宋体" panose="02010600030101010101" pitchFamily="2" charset="-122"/>
                        </a:rPr>
                        <a:t>否</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未经设计进行工艺变更、改造</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微软雅黑" panose="020B0503020204020204" charset="-122"/>
                        </a:rPr>
                        <a:t> 主要问题是未经设计建设环保尾气处理项目、改变聚合工艺相关联锁、随意变更储罐储存介质、总图布局等</a:t>
                      </a:r>
                      <a:endParaRPr lang="en-US" altLang="en-US" sz="75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750" b="0">
                          <a:latin typeface="微软雅黑" panose="020B0503020204020204" charset="-122"/>
                          <a:ea typeface="微软雅黑" panose="020B0503020204020204" charset="-122"/>
                          <a:cs typeface="宋体" panose="02010600030101010101" pitchFamily="2" charset="-122"/>
                        </a:rPr>
                        <a:t>否</a:t>
                      </a:r>
                      <a:r>
                        <a:rPr lang="en-US" sz="750" b="0">
                          <a:latin typeface="微软雅黑" panose="020B0503020204020204" charset="-122"/>
                          <a:ea typeface="微软雅黑" panose="020B0503020204020204" charset="-122"/>
                          <a:cs typeface="宋体" panose="02010600030101010101" pitchFamily="2" charset="-122"/>
                        </a:rPr>
                        <a:t> </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750" b="0">
                          <a:latin typeface="微软雅黑" panose="020B0503020204020204" charset="-122"/>
                          <a:ea typeface="微软雅黑" panose="020B0503020204020204" charset="-122"/>
                          <a:cs typeface="宋体" panose="02010600030101010101" pitchFamily="2" charset="-122"/>
                        </a:rPr>
                        <a:t>未按设计要求设置安全设备设施</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750" b="0">
                          <a:latin typeface="微软雅黑" panose="020B0503020204020204" charset="-122"/>
                          <a:ea typeface="微软雅黑" panose="020B0503020204020204" charset="-122"/>
                          <a:cs typeface="宋体" panose="02010600030101010101" pitchFamily="2" charset="-122"/>
                        </a:rPr>
                        <a:t>主要问题是未按照设计设置安全阀、阻火器、尾气处置等安全设施</a:t>
                      </a:r>
                      <a:endParaRPr lang="en-US"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750" b="0">
                          <a:latin typeface="微软雅黑" panose="020B0503020204020204" charset="-122"/>
                          <a:ea typeface="微软雅黑" panose="020B0503020204020204" charset="-122"/>
                          <a:cs typeface="宋体" panose="02010600030101010101" pitchFamily="2" charset="-122"/>
                        </a:rPr>
                        <a:t>否</a:t>
                      </a:r>
                      <a:endParaRPr lang="zh-CN" altLang="en-US" sz="75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文本框 1"/>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4.1 </a:t>
            </a:r>
            <a:r>
              <a:rPr lang="zh-CN" altLang="en-US" sz="2100" b="1" dirty="0">
                <a:latin typeface="微软雅黑" panose="020B0503020204020204" charset="-122"/>
                <a:ea typeface="微软雅黑" panose="020B0503020204020204" charset="-122"/>
                <a:cs typeface="微软雅黑" panose="020B0503020204020204" charset="-122"/>
              </a:rPr>
              <a:t>丁二烯装置存在的典型问题及自查</a:t>
            </a:r>
            <a:endParaRPr lang="zh-CN" altLang="en-US"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988219" y="770546"/>
          <a:ext cx="7658735" cy="3906520"/>
        </p:xfrm>
        <a:graphic>
          <a:graphicData uri="http://schemas.openxmlformats.org/drawingml/2006/table">
            <a:tbl>
              <a:tblPr firstRow="1" bandRow="1">
                <a:tableStyleId>{5940675A-B579-460E-94D1-54222C63F5DA}</a:tableStyleId>
              </a:tblPr>
              <a:tblGrid>
                <a:gridCol w="1286510"/>
                <a:gridCol w="4860290"/>
                <a:gridCol w="1511935"/>
              </a:tblGrid>
              <a:tr h="271145">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rPr>
                        <a:t>项目</a:t>
                      </a:r>
                      <a:endParaRPr lang="zh-CN" altLang="en-US" sz="90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solidFill>
                            <a:srgbClr val="000000"/>
                          </a:solidFill>
                          <a:latin typeface="微软雅黑" panose="020B0503020204020204" charset="-122"/>
                          <a:ea typeface="微软雅黑" panose="020B0503020204020204" charset="-122"/>
                          <a:cs typeface="宋体" panose="02010600030101010101" pitchFamily="2" charset="-122"/>
                        </a:rPr>
                        <a:t>排查内容</a:t>
                      </a:r>
                      <a:endParaRPr lang="zh-CN" altLang="en-US" sz="900" b="1">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rPr>
                        <a:t>本装置是否符合要求</a:t>
                      </a:r>
                      <a:endPar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900">
                <a:tc rowSpan="5">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丁二烯基础安全管理排查重点</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228600" indent="-228600">
                        <a:lnSpc>
                          <a:spcPct val="150000"/>
                        </a:lnSpc>
                        <a:buFont typeface="+mj-lt"/>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新开发的涉及丁二烯生产、使用的工艺必须在小试、中试、工业化试验的基础上逐步放大到工业化生产；</a:t>
                      </a:r>
                      <a:endParaRPr lang="en-US" sz="675" b="0">
                        <a:solidFill>
                          <a:srgbClr val="000000"/>
                        </a:solidFill>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Font typeface="+mj-lt"/>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国内首次使用的生产工艺，必须经省级人民政府有关部门组织的安全可靠性论证。</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8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宋体" panose="02010600030101010101" pitchFamily="2" charset="-122"/>
                        </a:rPr>
                        <a:t>丁二烯生产、使用装置和储存设施建设项目必须由具有综合甲级资质或者化工石化专业甲级设计资质的化工石化设计单位设计。</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44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宋体" panose="02010600030101010101" pitchFamily="2" charset="-122"/>
                        </a:rPr>
                        <a:t>丁二烯生产、使用装置和储存设施管理人员、操作人员、维修维护人员资质和</a:t>
                      </a:r>
                      <a:r>
                        <a:rPr lang="en-US" sz="675" b="0">
                          <a:solidFill>
                            <a:srgbClr val="FF0000"/>
                          </a:solidFill>
                          <a:latin typeface="微软雅黑" panose="020B0503020204020204" charset="-122"/>
                          <a:ea typeface="微软雅黑" panose="020B0503020204020204" charset="-122"/>
                          <a:cs typeface="宋体" panose="02010600030101010101" pitchFamily="2" charset="-122"/>
                        </a:rPr>
                        <a:t>学历应符合相关规定要求</a:t>
                      </a:r>
                      <a:r>
                        <a:rPr lang="en-US" sz="675"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r>
                        <a:rPr lang="zh-CN" altLang="en-US" sz="675" b="0">
                          <a:latin typeface="微软雅黑" panose="020B0503020204020204" charset="-122"/>
                          <a:ea typeface="微软雅黑" panose="020B0503020204020204" charset="-122"/>
                          <a:cs typeface="宋体" panose="02010600030101010101" pitchFamily="2" charset="-122"/>
                        </a:rPr>
                        <a:t>是</a:t>
                      </a:r>
                      <a:endParaRPr lang="zh-CN"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8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宋体" panose="02010600030101010101" pitchFamily="2" charset="-122"/>
                        </a:rPr>
                        <a:t>丁二烯生产、使用装置和储存设施外部安全距离应符合相关标准规范要求。</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643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marL="228600" indent="-228600">
                        <a:lnSpc>
                          <a:spcPct val="150000"/>
                        </a:lnSpc>
                        <a:buFont typeface="+mj-lt"/>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应对丁二烯生产、使用装置和储存设施开展风险研判并采取措施对风险进行管控。</a:t>
                      </a:r>
                      <a:endParaRPr lang="en-US" sz="675" b="0">
                        <a:solidFill>
                          <a:srgbClr val="000000"/>
                        </a:solidFill>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Font typeface="+mj-lt"/>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结合运行、检修状况，开展全过程、全周期工艺安全风险分析，</a:t>
                      </a:r>
                      <a:endParaRPr lang="en-US" sz="675" b="0">
                        <a:solidFill>
                          <a:srgbClr val="000000"/>
                        </a:solidFill>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Font typeface="+mj-lt"/>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对顺丁橡胶、丁苯橡胶、丁腈橡胶、</a:t>
                      </a:r>
                      <a:r>
                        <a:rPr lang="en-US" sz="675" b="0">
                          <a:solidFill>
                            <a:srgbClr val="FF0000"/>
                          </a:solidFill>
                          <a:latin typeface="微软雅黑" panose="020B0503020204020204" charset="-122"/>
                          <a:ea typeface="微软雅黑" panose="020B0503020204020204" charset="-122"/>
                          <a:cs typeface="宋体" panose="02010600030101010101" pitchFamily="2" charset="-122"/>
                        </a:rPr>
                        <a:t>丁二烯抽提</a:t>
                      </a:r>
                      <a:r>
                        <a:rPr lang="en-US" sz="675" b="0">
                          <a:solidFill>
                            <a:srgbClr val="000000"/>
                          </a:solidFill>
                          <a:latin typeface="微软雅黑" panose="020B0503020204020204" charset="-122"/>
                          <a:ea typeface="微软雅黑" panose="020B0503020204020204" charset="-122"/>
                          <a:cs typeface="宋体" panose="02010600030101010101" pitchFamily="2" charset="-122"/>
                        </a:rPr>
                        <a:t>等装置中丁二烯聚合物产生的可能性和位置进行研判，科学确定紧急泄放能力，审查各项预防抑制措施，确保可行有效。</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8335">
                <a:tc rowSpan="3">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工艺技术管理</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noFill/>
                  </a:tcPr>
                </a:tc>
                <a:tc>
                  <a:txBody>
                    <a:bodyPr/>
                    <a:lstStyle/>
                    <a:p>
                      <a:pPr marL="228600" indent="-228600">
                        <a:lnSpc>
                          <a:spcPct val="150000"/>
                        </a:lnSpc>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完善顺丁橡胶、丁苯橡胶、丁腈橡胶、</a:t>
                      </a:r>
                      <a:r>
                        <a:rPr lang="en-US" sz="675" b="0">
                          <a:solidFill>
                            <a:srgbClr val="FF0000"/>
                          </a:solidFill>
                          <a:latin typeface="微软雅黑" panose="020B0503020204020204" charset="-122"/>
                          <a:ea typeface="微软雅黑" panose="020B0503020204020204" charset="-122"/>
                          <a:cs typeface="宋体" panose="02010600030101010101" pitchFamily="2" charset="-122"/>
                        </a:rPr>
                        <a:t>丁二烯抽提</a:t>
                      </a:r>
                      <a:r>
                        <a:rPr lang="en-US" sz="675" b="0">
                          <a:solidFill>
                            <a:srgbClr val="000000"/>
                          </a:solidFill>
                          <a:latin typeface="微软雅黑" panose="020B0503020204020204" charset="-122"/>
                          <a:ea typeface="微软雅黑" panose="020B0503020204020204" charset="-122"/>
                          <a:cs typeface="宋体" panose="02010600030101010101" pitchFamily="2" charset="-122"/>
                        </a:rPr>
                        <a:t>等装置的自控系统，对可能发生自聚的部位设置温度、压力监控点。</a:t>
                      </a:r>
                      <a:endParaRPr lang="en-US" sz="675" b="0">
                        <a:solidFill>
                          <a:srgbClr val="000000"/>
                        </a:solidFill>
                        <a:latin typeface="微软雅黑" panose="020B0503020204020204" charset="-122"/>
                        <a:ea typeface="微软雅黑" panose="020B0503020204020204" charset="-122"/>
                        <a:cs typeface="宋体" panose="02010600030101010101" pitchFamily="2" charset="-122"/>
                      </a:endParaRPr>
                    </a:p>
                    <a:p>
                      <a:pPr marL="228600" indent="-228600">
                        <a:lnSpc>
                          <a:spcPct val="150000"/>
                        </a:lnSpc>
                        <a:buAutoNum type="arabicPeriod"/>
                      </a:pPr>
                      <a:r>
                        <a:rPr lang="en-US" sz="675" b="0">
                          <a:solidFill>
                            <a:srgbClr val="000000"/>
                          </a:solidFill>
                          <a:latin typeface="微软雅黑" panose="020B0503020204020204" charset="-122"/>
                          <a:ea typeface="微软雅黑" panose="020B0503020204020204" charset="-122"/>
                          <a:cs typeface="宋体" panose="02010600030101010101" pitchFamily="2" charset="-122"/>
                        </a:rPr>
                        <a:t>应对涉及丁二烯的装置操作温度、压力进行检查，按规定添加阻聚剂，防止物料发生高温自聚堵塞设备和管道。</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577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宋体" panose="02010600030101010101" pitchFamily="2" charset="-122"/>
                        </a:rPr>
                        <a:t>加强对不含阻聚剂的高纯丁二烯储罐及中间罐的监控，做到温度、压力异常变化时能及时报警处理，急剧升高时能联锁停工、泄压。</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r>
                        <a:rPr lang="zh-CN" altLang="en-US" sz="675" b="0">
                          <a:latin typeface="微软雅黑" panose="020B0503020204020204" charset="-122"/>
                          <a:ea typeface="微软雅黑" panose="020B0503020204020204" charset="-122"/>
                          <a:cs typeface="宋体" panose="02010600030101010101" pitchFamily="2" charset="-122"/>
                        </a:rPr>
                        <a:t>是</a:t>
                      </a:r>
                      <a:endParaRPr lang="zh-CN"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marL="228600" indent="-228600">
                        <a:lnSpc>
                          <a:spcPct val="150000"/>
                        </a:lnSpc>
                        <a:buAutoNum type="arabicPeriod"/>
                      </a:pPr>
                      <a:r>
                        <a:rPr lang="en-US" sz="675" b="0">
                          <a:solidFill>
                            <a:srgbClr val="000000"/>
                          </a:solidFill>
                          <a:latin typeface="微软雅黑" panose="020B0503020204020204" charset="-122"/>
                          <a:ea typeface="微软雅黑" panose="020B0503020204020204" charset="-122"/>
                          <a:cs typeface="微软雅黑" panose="020B0503020204020204" charset="-122"/>
                        </a:rPr>
                        <a:t>在高纯丁二烯系统增加在线检测仪监控氧含量，设置报警、联锁。</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marL="228600" indent="-228600">
                        <a:lnSpc>
                          <a:spcPct val="150000"/>
                        </a:lnSpc>
                        <a:buAutoNum type="arabicPeriod"/>
                      </a:pPr>
                      <a:r>
                        <a:rPr lang="en-US" sz="675" b="0">
                          <a:solidFill>
                            <a:srgbClr val="FF0000"/>
                          </a:solidFill>
                          <a:latin typeface="微软雅黑" panose="020B0503020204020204" charset="-122"/>
                          <a:ea typeface="微软雅黑" panose="020B0503020204020204" charset="-122"/>
                          <a:cs typeface="微软雅黑" panose="020B0503020204020204" charset="-122"/>
                        </a:rPr>
                        <a:t>定期人工采样标定氧含量，确保正常生产时高纯丁二烯系统内氧含量（宜100ppm 以下）</a:t>
                      </a:r>
                      <a:r>
                        <a:rPr lang="en-US" sz="675" b="0">
                          <a:solidFill>
                            <a:srgbClr val="000000"/>
                          </a:solidFill>
                          <a:latin typeface="微软雅黑" panose="020B0503020204020204" charset="-122"/>
                          <a:ea typeface="微软雅黑" panose="020B0503020204020204" charset="-122"/>
                          <a:cs typeface="微软雅黑" panose="020B0503020204020204" charset="-122"/>
                        </a:rPr>
                        <a:t>。</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marL="228600" indent="-228600">
                        <a:lnSpc>
                          <a:spcPct val="150000"/>
                        </a:lnSpc>
                        <a:buAutoNum type="arabicPeriod"/>
                      </a:pPr>
                      <a:r>
                        <a:rPr lang="en-US" sz="675" b="0">
                          <a:solidFill>
                            <a:srgbClr val="000000"/>
                          </a:solidFill>
                          <a:latin typeface="微软雅黑" panose="020B0503020204020204" charset="-122"/>
                          <a:ea typeface="微软雅黑" panose="020B0503020204020204" charset="-122"/>
                          <a:cs typeface="微软雅黑" panose="020B0503020204020204" charset="-122"/>
                        </a:rPr>
                        <a:t>氧含量超标应采取自动降压放出不凝气、加入除氧剂等控制措施，不能控制时应立即切断系统，并泄压放空</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每月一号、</a:t>
                      </a:r>
                      <a:r>
                        <a:rPr lang="en-US" altLang="zh-CN" sz="675" b="0">
                          <a:latin typeface="微软雅黑" panose="020B0503020204020204" charset="-122"/>
                          <a:ea typeface="微软雅黑" panose="020B0503020204020204" charset="-122"/>
                          <a:cs typeface="宋体" panose="02010600030101010101" pitchFamily="2" charset="-122"/>
                        </a:rPr>
                        <a:t>15</a:t>
                      </a:r>
                      <a:r>
                        <a:rPr lang="zh-CN" altLang="en-US" sz="675" b="0">
                          <a:latin typeface="微软雅黑" panose="020B0503020204020204" charset="-122"/>
                          <a:ea typeface="微软雅黑" panose="020B0503020204020204" charset="-122"/>
                          <a:cs typeface="宋体" panose="02010600030101010101" pitchFamily="2" charset="-122"/>
                        </a:rPr>
                        <a:t>号采样分析，系统氧含量</a:t>
                      </a:r>
                      <a:r>
                        <a:rPr lang="en-US" sz="675" b="0">
                          <a:latin typeface="微软雅黑" panose="020B0503020204020204" charset="-122"/>
                          <a:ea typeface="微软雅黑" panose="020B0503020204020204" charset="-122"/>
                          <a:cs typeface="宋体" panose="02010600030101010101" pitchFamily="2" charset="-122"/>
                        </a:rPr>
                        <a:t> </a:t>
                      </a:r>
                      <a:r>
                        <a:rPr lang="zh-CN" altLang="en-US" sz="675" b="0">
                          <a:latin typeface="微软雅黑" panose="020B0503020204020204" charset="-122"/>
                          <a:ea typeface="微软雅黑" panose="020B0503020204020204" charset="-122"/>
                          <a:cs typeface="宋体" panose="02010600030101010101" pitchFamily="2" charset="-122"/>
                        </a:rPr>
                        <a:t>控制小于</a:t>
                      </a:r>
                      <a:r>
                        <a:rPr lang="en-US" altLang="zh-CN" sz="675" b="0">
                          <a:latin typeface="微软雅黑" panose="020B0503020204020204" charset="-122"/>
                          <a:ea typeface="微软雅黑" panose="020B0503020204020204" charset="-122"/>
                          <a:cs typeface="宋体" panose="02010600030101010101" pitchFamily="2" charset="-122"/>
                        </a:rPr>
                        <a:t>10ppm</a:t>
                      </a:r>
                      <a:r>
                        <a:rPr lang="zh-CN" altLang="en-US" sz="675" b="0">
                          <a:latin typeface="微软雅黑" panose="020B0503020204020204" charset="-122"/>
                          <a:ea typeface="微软雅黑" panose="020B0503020204020204" charset="-122"/>
                          <a:cs typeface="宋体" panose="02010600030101010101" pitchFamily="2" charset="-122"/>
                        </a:rPr>
                        <a:t>，本装置使用亚硝酸钠作为除氧剂，添加量</a:t>
                      </a:r>
                      <a:r>
                        <a:rPr lang="en-US" altLang="zh-CN" sz="675" b="0">
                          <a:latin typeface="微软雅黑" panose="020B0503020204020204" charset="-122"/>
                          <a:ea typeface="微软雅黑" panose="020B0503020204020204" charset="-122"/>
                          <a:cs typeface="宋体" panose="02010600030101010101" pitchFamily="2" charset="-122"/>
                        </a:rPr>
                        <a:t>50kg/3</a:t>
                      </a:r>
                      <a:r>
                        <a:rPr lang="zh-CN" altLang="en-US" sz="675" b="0">
                          <a:latin typeface="微软雅黑" panose="020B0503020204020204" charset="-122"/>
                          <a:ea typeface="微软雅黑" panose="020B0503020204020204" charset="-122"/>
                          <a:cs typeface="宋体" panose="02010600030101010101" pitchFamily="2" charset="-122"/>
                        </a:rPr>
                        <a:t>天</a:t>
                      </a:r>
                      <a:endParaRPr lang="zh-CN"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4.2 丁二烯安全风险隐患排查相关要求</a:t>
            </a:r>
            <a:endParaRPr lang="en-US" alt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981075" y="756259"/>
          <a:ext cx="7651115" cy="4104005"/>
        </p:xfrm>
        <a:graphic>
          <a:graphicData uri="http://schemas.openxmlformats.org/drawingml/2006/table">
            <a:tbl>
              <a:tblPr firstRow="1" bandRow="1">
                <a:tableStyleId>{5940675A-B579-460E-94D1-54222C63F5DA}</a:tableStyleId>
              </a:tblPr>
              <a:tblGrid>
                <a:gridCol w="1279525"/>
                <a:gridCol w="4859655"/>
                <a:gridCol w="1511935"/>
              </a:tblGrid>
              <a:tr h="269875">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sym typeface="+mn-ea"/>
                        </a:rPr>
                        <a:t>项目</a:t>
                      </a:r>
                      <a:endParaRPr lang="zh-CN" altLang="en-US" sz="900" b="1">
                        <a:latin typeface="微软雅黑" panose="020B0503020204020204" charset="-122"/>
                        <a:ea typeface="微软雅黑" panose="020B0503020204020204" charset="-122"/>
                        <a:cs typeface="宋体" panose="02010600030101010101" pitchFamily="2" charset="-122"/>
                        <a:sym typeface="+mn-ea"/>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rPr>
                        <a:t>排查内容</a:t>
                      </a:r>
                      <a:endParaRPr lang="en-US" altLang="en-US" sz="900" b="1">
                        <a:solidFill>
                          <a:srgbClr val="DF3620"/>
                        </a:solidFill>
                        <a:latin typeface="宋体" panose="02010600030101010101" pitchFamily="2" charset="-122"/>
                        <a:ea typeface="宋体" panose="02010600030101010101" pitchFamily="2" charset="-122"/>
                        <a:cs typeface="宋体" panose="02010600030101010101" pitchFamily="2" charset="-122"/>
                        <a:sym typeface="+mn-ea"/>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lnSpc>
                          <a:spcPct val="150000"/>
                        </a:lnSpc>
                        <a:buClrTx/>
                        <a:buSzTx/>
                        <a:buFontTx/>
                        <a:buNone/>
                      </a:pPr>
                      <a:r>
                        <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rPr>
                        <a:t>本装置是否符合要求</a:t>
                      </a:r>
                      <a:endPar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8460">
                <a:tc rowSpan="9">
                  <a:txBody>
                    <a:bodyPr/>
                    <a:lstStyle/>
                    <a:p>
                      <a:pPr indent="0" algn="ctr">
                        <a:buNone/>
                      </a:pPr>
                      <a:r>
                        <a:rPr lang="en-US" sz="675" b="0" dirty="0" err="1">
                          <a:latin typeface="微软雅黑" panose="020B0503020204020204" charset="-122"/>
                          <a:ea typeface="微软雅黑" panose="020B0503020204020204" charset="-122"/>
                          <a:cs typeface="宋体" panose="02010600030101010101" pitchFamily="2" charset="-122"/>
                        </a:rPr>
                        <a:t>丁二烯储存安全管理排查重点</a:t>
                      </a:r>
                      <a:endParaRPr lang="en-US" altLang="en-US" sz="675" b="0" dirty="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675" b="0">
                          <a:solidFill>
                            <a:srgbClr val="DF3620"/>
                          </a:solidFill>
                          <a:latin typeface="微软雅黑" panose="020B0503020204020204" charset="-122"/>
                          <a:ea typeface="微软雅黑" panose="020B0503020204020204" charset="-122"/>
                          <a:cs typeface="微软雅黑" panose="020B0503020204020204" charset="-122"/>
                        </a:rPr>
                        <a:t>1.储罐底部的丁二烯出入口管道应设可远程控制的紧急切断阀，紧急切断阀的执行机构应有故障安全保障的措施。</a:t>
                      </a:r>
                      <a:endParaRPr lang="en-US" sz="675" b="0">
                        <a:solidFill>
                          <a:srgbClr val="DF362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DF3620"/>
                          </a:solidFill>
                          <a:latin typeface="微软雅黑" panose="020B0503020204020204" charset="-122"/>
                          <a:ea typeface="微软雅黑" panose="020B0503020204020204" charset="-122"/>
                          <a:cs typeface="微软雅黑" panose="020B0503020204020204" charset="-122"/>
                        </a:rPr>
                        <a:t>2.构成一级、二级重大危险源的丁二烯罐区应配备独立的安全仪表系统（SIS）。切断阀应采用故障安全型，并处于投用状态。</a:t>
                      </a:r>
                      <a:r>
                        <a:rPr lang="en-US" sz="675" b="0">
                          <a:latin typeface="微软雅黑" panose="020B0503020204020204" charset="-122"/>
                          <a:ea typeface="微软雅黑" panose="020B0503020204020204" charset="-122"/>
                          <a:cs typeface="微软雅黑" panose="020B0503020204020204" charset="-122"/>
                        </a:rPr>
                        <a:t> </a:t>
                      </a:r>
                      <a:endParaRPr lang="en-US" altLang="en-US" sz="675" b="1">
                        <a:solidFill>
                          <a:srgbClr val="DF362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962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丁二烯球形储罐应采取以下措施:</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1.设置氮封系统，宜采用压力分程控制；</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2.储存周期在两周以下时，应设置水喷淋冷却系统；储存周期在两周以上时，应设置冷冻循环系统和阻聚剂添加系统；</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3.丁二烯球形储罐安全阀出口管道应设氮气连续吹扫或采取储罐压力高高联锁氮气吹扫。</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4.丁二烯球形储罐应设置符合相关标准要求的注水措施，注水压力应能满足需要</a:t>
                      </a:r>
                      <a:r>
                        <a:rPr lang="en-US" sz="675" b="0">
                          <a:latin typeface="微软雅黑" panose="020B0503020204020204" charset="-122"/>
                          <a:ea typeface="微软雅黑" panose="020B0503020204020204" charset="-122"/>
                          <a:cs typeface="微软雅黑" panose="020B0503020204020204" charset="-122"/>
                        </a:rPr>
                        <a:t> </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1.储存丁二烯时应采取防止生成过氧化物、自聚物的措施，包括控制储存周期、倒罐、降温、添加阻聚剂等。</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2.丁二烯储存过程应采取倒罐或自循环（带冷却）措施避免产生丁二烯自聚，倒罐线应采取氮气吹扫、置换等安全措施。</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3.储罐应设置超压报警及泄压排放系统，控制储罐压力最高不得超过0.5Mpa，以减少聚合物的生成。</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987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l">
                        <a:lnSpc>
                          <a:spcPct val="150000"/>
                        </a:lnSpc>
                        <a:buNone/>
                      </a:pPr>
                      <a:r>
                        <a:rPr lang="en-US" sz="675" b="0">
                          <a:latin typeface="微软雅黑" panose="020B0503020204020204" charset="-122"/>
                          <a:ea typeface="微软雅黑" panose="020B0503020204020204" charset="-122"/>
                          <a:cs typeface="微软雅黑" panose="020B0503020204020204" charset="-122"/>
                        </a:rPr>
                        <a:t>降低丁二烯物料温度。丁二烯储运系统温度不大于27℃，确保冷回流、冷剂、循环水系统运行正常</a:t>
                      </a:r>
                      <a:endParaRPr lang="en-US" altLang="en-US" sz="675"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03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1.丁二烯储罐的储存系数不应大于0.9，并设置高液位报警和高高液位自动联锁切断进料措施。</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2.严格控制储存系统中的气相氧含量及过氧化物含量，气相氧含量聚合级不大于0.2%、工业级不大于0.3%，过氧化物含量聚合级不大于5ppm，工业级不大于10ppm</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8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丁二烯储罐宜采用有防冻措施的二次脱水系统，储罐根部脱水线宜设紧急切断阀。脱水作业须按照密闭禁氧排放的要求进行，</a:t>
                      </a:r>
                      <a:r>
                        <a:rPr lang="en-US" sz="675" b="0">
                          <a:solidFill>
                            <a:srgbClr val="FF0000"/>
                          </a:solidFill>
                          <a:latin typeface="微软雅黑" panose="020B0503020204020204" charset="-122"/>
                          <a:ea typeface="微软雅黑" panose="020B0503020204020204" charset="-122"/>
                          <a:cs typeface="微软雅黑" panose="020B0503020204020204" charset="-122"/>
                        </a:rPr>
                        <a:t>严禁二次脱水系统排空</a:t>
                      </a:r>
                      <a:r>
                        <a:rPr lang="en-US" sz="675" b="0">
                          <a:solidFill>
                            <a:srgbClr val="000000"/>
                          </a:solidFill>
                          <a:latin typeface="微软雅黑" panose="020B0503020204020204" charset="-122"/>
                          <a:ea typeface="微软雅黑" panose="020B0503020204020204" charset="-122"/>
                          <a:cs typeface="微软雅黑" panose="020B0503020204020204" charset="-122"/>
                        </a:rPr>
                        <a:t>，脱水时必须有人旁站监护。</a:t>
                      </a:r>
                      <a:r>
                        <a:rPr lang="en-US" sz="675" b="0">
                          <a:latin typeface="微软雅黑" panose="020B0503020204020204" charset="-122"/>
                          <a:ea typeface="微软雅黑" panose="020B0503020204020204" charset="-122"/>
                          <a:cs typeface="微软雅黑" panose="020B0503020204020204" charset="-122"/>
                        </a:rPr>
                        <a:t> </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8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宋体" panose="02010600030101010101" pitchFamily="2" charset="-122"/>
                        </a:rPr>
                        <a:t>丁二烯罐、回收丁二烯罐等定期进行过氧化物钝化和清理（宜一年一次）；定期监测氧含量、聚合物含量、阻聚剂含量，防止聚合物聚集。</a:t>
                      </a:r>
                      <a:endParaRPr lang="en-US" altLang="en-US" sz="675"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8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1.丁二烯的充装应使用万向管道充装系统。</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2.丁二烯管道不得采用金属软管。</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675" b="0">
                          <a:latin typeface="微软雅黑" panose="020B0503020204020204" charset="-122"/>
                          <a:ea typeface="微软雅黑" panose="020B0503020204020204" charset="-122"/>
                          <a:cs typeface="宋体" panose="02010600030101010101" pitchFamily="2" charset="-122"/>
                        </a:rPr>
                        <a:t>/</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44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1.丁二烯充装车过程中，应设专人在车辆</a:t>
                      </a:r>
                      <a:r>
                        <a:rPr lang="en-US" sz="675" b="0">
                          <a:solidFill>
                            <a:srgbClr val="DF3620"/>
                          </a:solidFill>
                          <a:latin typeface="微软雅黑" panose="020B0503020204020204" charset="-122"/>
                          <a:ea typeface="微软雅黑" panose="020B0503020204020204" charset="-122"/>
                          <a:cs typeface="微软雅黑" panose="020B0503020204020204" charset="-122"/>
                        </a:rPr>
                        <a:t>紧急切断装置处值守，</a:t>
                      </a:r>
                      <a:r>
                        <a:rPr lang="en-US" sz="675" b="0">
                          <a:solidFill>
                            <a:srgbClr val="000000"/>
                          </a:solidFill>
                          <a:latin typeface="微软雅黑" panose="020B0503020204020204" charset="-122"/>
                          <a:ea typeface="微软雅黑" panose="020B0503020204020204" charset="-122"/>
                          <a:cs typeface="微软雅黑" panose="020B0503020204020204" charset="-122"/>
                        </a:rPr>
                        <a:t>确保可随时处置紧急情况。</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2.丁二烯汽车装卸时</a:t>
                      </a:r>
                      <a:r>
                        <a:rPr lang="en-US" sz="675" b="1">
                          <a:solidFill>
                            <a:srgbClr val="DF3620"/>
                          </a:solidFill>
                          <a:latin typeface="微软雅黑" panose="020B0503020204020204" charset="-122"/>
                          <a:ea typeface="微软雅黑" panose="020B0503020204020204" charset="-122"/>
                          <a:cs typeface="微软雅黑" panose="020B0503020204020204" charset="-122"/>
                        </a:rPr>
                        <a:t>严禁就地排放</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675" b="0" dirty="0">
                          <a:latin typeface="微软雅黑" panose="020B0503020204020204" charset="-122"/>
                          <a:ea typeface="微软雅黑" panose="020B0503020204020204" charset="-122"/>
                          <a:cs typeface="宋体" panose="02010600030101010101" pitchFamily="2" charset="-122"/>
                        </a:rPr>
                        <a:t>/</a:t>
                      </a:r>
                      <a:endParaRPr lang="en-US" altLang="en-US" sz="675" b="0" dirty="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4.2 丁二烯安全风险隐患排查相关要求</a:t>
            </a:r>
            <a:endParaRPr lang="en-US" alt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981075" y="941996"/>
          <a:ext cx="7658735" cy="2429510"/>
        </p:xfrm>
        <a:graphic>
          <a:graphicData uri="http://schemas.openxmlformats.org/drawingml/2006/table">
            <a:tbl>
              <a:tblPr firstRow="1" bandRow="1">
                <a:tableStyleId>{5940675A-B579-460E-94D1-54222C63F5DA}</a:tableStyleId>
              </a:tblPr>
              <a:tblGrid>
                <a:gridCol w="1286510"/>
                <a:gridCol w="4860290"/>
                <a:gridCol w="1511935"/>
              </a:tblGrid>
              <a:tr h="269875">
                <a:tc>
                  <a:txBody>
                    <a:bodyPr/>
                    <a:lstStyle/>
                    <a:p>
                      <a:pPr indent="0" algn="ctr">
                        <a:lnSpc>
                          <a:spcPct val="150000"/>
                        </a:lnSpc>
                        <a:buNone/>
                      </a:pPr>
                      <a:r>
                        <a:rPr lang="zh-CN" altLang="en-US" sz="750" b="1">
                          <a:latin typeface="微软雅黑" panose="020B0503020204020204" charset="-122"/>
                          <a:ea typeface="微软雅黑" panose="020B0503020204020204" charset="-122"/>
                          <a:cs typeface="宋体" panose="02010600030101010101" pitchFamily="2" charset="-122"/>
                          <a:sym typeface="+mn-ea"/>
                        </a:rPr>
                        <a:t>项目</a:t>
                      </a:r>
                      <a:endParaRPr lang="en-US" altLang="en-US" sz="750" b="0">
                        <a:solidFill>
                          <a:srgbClr val="FF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indent="0" algn="ctr">
                        <a:lnSpc>
                          <a:spcPct val="150000"/>
                        </a:lnSpc>
                        <a:buNone/>
                      </a:pPr>
                      <a:r>
                        <a:rPr lang="zh-CN" altLang="en-US" sz="900" b="1">
                          <a:solidFill>
                            <a:srgbClr val="000000"/>
                          </a:solidFill>
                          <a:latin typeface="微软雅黑" panose="020B0503020204020204" charset="-122"/>
                          <a:ea typeface="微软雅黑" panose="020B0503020204020204" charset="-122"/>
                          <a:cs typeface="微软雅黑" panose="020B0503020204020204" charset="-122"/>
                        </a:rPr>
                        <a:t>排查内容</a:t>
                      </a:r>
                      <a:endParaRPr lang="zh-CN" altLang="en-US" sz="900" b="1">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lnSpc>
                          <a:spcPct val="150000"/>
                        </a:lnSpc>
                        <a:buClrTx/>
                        <a:buSzTx/>
                        <a:buFontTx/>
                        <a:buNone/>
                      </a:pPr>
                      <a:r>
                        <a:rPr lang="zh-CN" altLang="en-US" sz="900" b="1">
                          <a:solidFill>
                            <a:srgbClr val="000000"/>
                          </a:solidFill>
                          <a:latin typeface="微软雅黑" panose="020B0503020204020204" charset="-122"/>
                          <a:ea typeface="微软雅黑" panose="020B0503020204020204" charset="-122"/>
                          <a:cs typeface="微软雅黑" panose="020B0503020204020204" charset="-122"/>
                          <a:sym typeface="+mn-ea"/>
                        </a:rPr>
                        <a:t>本装置是否符合要求</a:t>
                      </a:r>
                      <a:endParaRPr lang="zh-CN" altLang="en-US" sz="900" b="1">
                        <a:solidFill>
                          <a:srgbClr val="000000"/>
                        </a:solidFill>
                        <a:latin typeface="微软雅黑" panose="020B0503020204020204" charset="-122"/>
                        <a:ea typeface="微软雅黑" panose="020B0503020204020204" charset="-122"/>
                        <a:cs typeface="微软雅黑" panose="020B0503020204020204" charset="-122"/>
                        <a:sym typeface="+mn-ea"/>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80135">
                <a:tc rowSpan="3">
                  <a:txBody>
                    <a:bodyPr/>
                    <a:lstStyle/>
                    <a:p>
                      <a:pPr indent="0" algn="ctr">
                        <a:lnSpc>
                          <a:spcPct val="150000"/>
                        </a:lnSpc>
                        <a:buNone/>
                      </a:pPr>
                      <a:r>
                        <a:rPr lang="en-US" sz="750" b="0">
                          <a:solidFill>
                            <a:srgbClr val="FF0000"/>
                          </a:solidFill>
                          <a:latin typeface="微软雅黑" panose="020B0503020204020204" charset="-122"/>
                          <a:ea typeface="微软雅黑" panose="020B0503020204020204" charset="-122"/>
                          <a:cs typeface="宋体" panose="02010600030101010101" pitchFamily="2" charset="-122"/>
                        </a:rPr>
                        <a:t>抽提法生产工艺</a:t>
                      </a:r>
                      <a:endParaRPr lang="en-US" altLang="en-US" sz="750" b="0">
                        <a:solidFill>
                          <a:srgbClr val="FF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noFill/>
                  </a:tcPr>
                </a:tc>
                <a:tc>
                  <a:txBody>
                    <a:bodyPr/>
                    <a:lstStyle/>
                    <a:p>
                      <a:pPr indent="0">
                        <a:lnSpc>
                          <a:spcPct val="150000"/>
                        </a:lnSpc>
                        <a:buNone/>
                      </a:pPr>
                      <a:r>
                        <a:rPr lang="en-US" sz="750" b="0">
                          <a:solidFill>
                            <a:srgbClr val="000000"/>
                          </a:solidFill>
                          <a:latin typeface="微软雅黑" panose="020B0503020204020204" charset="-122"/>
                          <a:ea typeface="微软雅黑" panose="020B0503020204020204" charset="-122"/>
                          <a:cs typeface="微软雅黑" panose="020B0503020204020204" charset="-122"/>
                        </a:rPr>
                        <a:t>1.涉及抽提法生产工艺应结合HAZOP 分析结果，</a:t>
                      </a:r>
                      <a:r>
                        <a:rPr lang="en-US" sz="750" b="0">
                          <a:solidFill>
                            <a:srgbClr val="FF0000"/>
                          </a:solidFill>
                          <a:latin typeface="微软雅黑" panose="020B0503020204020204" charset="-122"/>
                          <a:ea typeface="微软雅黑" panose="020B0503020204020204" charset="-122"/>
                          <a:cs typeface="微软雅黑" panose="020B0503020204020204" charset="-122"/>
                        </a:rPr>
                        <a:t>严格控制精馏温度、压力、流量、物质的配料比、系统氧含量、冷却水流量等参数</a:t>
                      </a:r>
                      <a:r>
                        <a:rPr lang="en-US" sz="750" b="0">
                          <a:solidFill>
                            <a:srgbClr val="000000"/>
                          </a:solidFill>
                          <a:latin typeface="微软雅黑" panose="020B0503020204020204" charset="-122"/>
                          <a:ea typeface="微软雅黑" panose="020B0503020204020204" charset="-122"/>
                          <a:cs typeface="微软雅黑" panose="020B0503020204020204" charset="-122"/>
                        </a:rPr>
                        <a:t>；</a:t>
                      </a:r>
                      <a:endParaRPr lang="en-US" sz="750"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750" b="0">
                          <a:solidFill>
                            <a:srgbClr val="000000"/>
                          </a:solidFill>
                          <a:latin typeface="微软雅黑" panose="020B0503020204020204" charset="-122"/>
                          <a:ea typeface="微软雅黑" panose="020B0503020204020204" charset="-122"/>
                          <a:cs typeface="微软雅黑" panose="020B0503020204020204" charset="-122"/>
                        </a:rPr>
                        <a:t>2.将温度、压力与冷却水流量、进水阀等形成联锁关系；</a:t>
                      </a:r>
                      <a:endParaRPr lang="en-US" sz="750"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750" b="0">
                          <a:solidFill>
                            <a:srgbClr val="000000"/>
                          </a:solidFill>
                          <a:latin typeface="微软雅黑" panose="020B0503020204020204" charset="-122"/>
                          <a:ea typeface="微软雅黑" panose="020B0503020204020204" charset="-122"/>
                          <a:cs typeface="微软雅黑" panose="020B0503020204020204" charset="-122"/>
                        </a:rPr>
                        <a:t>3.避免</a:t>
                      </a:r>
                      <a:r>
                        <a:rPr lang="zh-CN" altLang="en-US" sz="750" b="0">
                          <a:solidFill>
                            <a:srgbClr val="000000"/>
                          </a:solidFill>
                          <a:latin typeface="微软雅黑" panose="020B0503020204020204" charset="-122"/>
                          <a:ea typeface="微软雅黑" panose="020B0503020204020204" charset="-122"/>
                          <a:cs typeface="微软雅黑" panose="020B0503020204020204" charset="-122"/>
                        </a:rPr>
                        <a:t>再</a:t>
                      </a:r>
                      <a:r>
                        <a:rPr lang="en-US" sz="750" b="0">
                          <a:solidFill>
                            <a:srgbClr val="000000"/>
                          </a:solidFill>
                          <a:latin typeface="微软雅黑" panose="020B0503020204020204" charset="-122"/>
                          <a:ea typeface="微软雅黑" panose="020B0503020204020204" charset="-122"/>
                          <a:cs typeface="微软雅黑" panose="020B0503020204020204" charset="-122"/>
                        </a:rPr>
                        <a:t>沸器等加热设施失控，设置联锁控制加热源和紧急泄压阀；</a:t>
                      </a:r>
                      <a:endParaRPr lang="en-US" sz="750"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750" b="0">
                          <a:solidFill>
                            <a:srgbClr val="000000"/>
                          </a:solidFill>
                          <a:latin typeface="微软雅黑" panose="020B0503020204020204" charset="-122"/>
                          <a:ea typeface="微软雅黑" panose="020B0503020204020204" charset="-122"/>
                          <a:cs typeface="微软雅黑" panose="020B0503020204020204" charset="-122"/>
                        </a:rPr>
                        <a:t>4.杜绝无丁二烯物料进、出，而</a:t>
                      </a:r>
                      <a:r>
                        <a:rPr lang="zh-CN" altLang="en-US" sz="750" b="0">
                          <a:solidFill>
                            <a:srgbClr val="000000"/>
                          </a:solidFill>
                          <a:latin typeface="微软雅黑" panose="020B0503020204020204" charset="-122"/>
                          <a:ea typeface="微软雅黑" panose="020B0503020204020204" charset="-122"/>
                          <a:cs typeface="微软雅黑" panose="020B0503020204020204" charset="-122"/>
                        </a:rPr>
                        <a:t>再</a:t>
                      </a:r>
                      <a:r>
                        <a:rPr lang="en-US" sz="750" b="0">
                          <a:solidFill>
                            <a:srgbClr val="000000"/>
                          </a:solidFill>
                          <a:latin typeface="微软雅黑" panose="020B0503020204020204" charset="-122"/>
                          <a:ea typeface="微软雅黑" panose="020B0503020204020204" charset="-122"/>
                          <a:cs typeface="微软雅黑" panose="020B0503020204020204" charset="-122"/>
                        </a:rPr>
                        <a:t>沸器持续通入热媒的操作。</a:t>
                      </a:r>
                      <a:endParaRPr lang="en-US" altLang="en-US" sz="750"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indent="0">
                        <a:lnSpc>
                          <a:spcPct val="150000"/>
                        </a:lnSpc>
                        <a:buNone/>
                      </a:pPr>
                      <a:r>
                        <a:rPr lang="en-US" sz="750" b="0">
                          <a:solidFill>
                            <a:srgbClr val="000000"/>
                          </a:solidFill>
                          <a:latin typeface="微软雅黑" panose="020B0503020204020204" charset="-122"/>
                          <a:ea typeface="微软雅黑" panose="020B0503020204020204" charset="-122"/>
                          <a:cs typeface="微软雅黑" panose="020B0503020204020204" charset="-122"/>
                        </a:rPr>
                        <a:t>对装置中的碳四原料系统、萃取精馏系统和精馏系统的</a:t>
                      </a:r>
                      <a:r>
                        <a:rPr lang="en-US" sz="750" b="0">
                          <a:solidFill>
                            <a:srgbClr val="FF0000"/>
                          </a:solidFill>
                          <a:latin typeface="微软雅黑" panose="020B0503020204020204" charset="-122"/>
                          <a:ea typeface="微软雅黑" panose="020B0503020204020204" charset="-122"/>
                          <a:cs typeface="微软雅黑" panose="020B0503020204020204" charset="-122"/>
                        </a:rPr>
                        <a:t>氧含量须进行定期分析</a:t>
                      </a:r>
                      <a:r>
                        <a:rPr lang="en-US" sz="750" b="0">
                          <a:solidFill>
                            <a:srgbClr val="000000"/>
                          </a:solidFill>
                          <a:latin typeface="微软雅黑" panose="020B0503020204020204" charset="-122"/>
                          <a:ea typeface="微软雅黑" panose="020B0503020204020204" charset="-122"/>
                          <a:cs typeface="微软雅黑" panose="020B0503020204020204" charset="-122"/>
                        </a:rPr>
                        <a:t>。气相氧含量增加时应采取措施进行处理 </a:t>
                      </a:r>
                      <a:endParaRPr lang="en-US" altLang="en-US" sz="750"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r>
                        <a:rPr lang="en-US" sz="675" b="0">
                          <a:latin typeface="微软雅黑" panose="020B0503020204020204" charset="-122"/>
                          <a:ea typeface="微软雅黑" panose="020B0503020204020204" charset="-122"/>
                          <a:cs typeface="宋体" panose="02010600030101010101" pitchFamily="2" charset="-122"/>
                        </a:rPr>
                        <a:t> </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noFill/>
                  </a:tcPr>
                </a:tc>
                <a:tc>
                  <a:txBody>
                    <a:bodyPr/>
                    <a:lstStyle/>
                    <a:p>
                      <a:pPr indent="0">
                        <a:lnSpc>
                          <a:spcPct val="150000"/>
                        </a:lnSpc>
                        <a:buNone/>
                      </a:pPr>
                      <a:r>
                        <a:rPr lang="en-US" sz="750" b="0">
                          <a:solidFill>
                            <a:srgbClr val="FF0000"/>
                          </a:solidFill>
                          <a:latin typeface="微软雅黑" panose="020B0503020204020204" charset="-122"/>
                          <a:ea typeface="微软雅黑" panose="020B0503020204020204" charset="-122"/>
                          <a:cs typeface="宋体" panose="02010600030101010101" pitchFamily="2" charset="-122"/>
                        </a:rPr>
                        <a:t>阻聚剂须按照规程指定的种类、浓度、加入量及方式加入系统</a:t>
                      </a:r>
                      <a:r>
                        <a:rPr lang="en-US" sz="750" b="0">
                          <a:solidFill>
                            <a:srgbClr val="000000"/>
                          </a:solidFill>
                          <a:latin typeface="微软雅黑" panose="020B0503020204020204" charset="-122"/>
                          <a:ea typeface="微软雅黑" panose="020B0503020204020204" charset="-122"/>
                          <a:cs typeface="宋体" panose="02010600030101010101" pitchFamily="2" charset="-122"/>
                        </a:rPr>
                        <a:t>，保证阻聚剂含量满足要求。</a:t>
                      </a:r>
                      <a:endParaRPr lang="en-US" altLang="en-US" sz="750" b="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微软雅黑" panose="020B0503020204020204" charset="-122"/>
                          <a:ea typeface="微软雅黑" panose="020B0503020204020204" charset="-122"/>
                          <a:cs typeface="宋体" panose="02010600030101010101" pitchFamily="2" charset="-122"/>
                        </a:rPr>
                        <a:t>是</a:t>
                      </a:r>
                      <a:endParaRPr lang="zh-CN"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4.2 丁二烯安全风险隐患排查相关要求</a:t>
            </a:r>
            <a:endParaRPr lang="en-US" alt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972503" y="761497"/>
          <a:ext cx="7642225" cy="4046855"/>
        </p:xfrm>
        <a:graphic>
          <a:graphicData uri="http://schemas.openxmlformats.org/drawingml/2006/table">
            <a:tbl>
              <a:tblPr firstRow="1" bandRow="1">
                <a:tableStyleId>{5940675A-B579-460E-94D1-54222C63F5DA}</a:tableStyleId>
              </a:tblPr>
              <a:tblGrid>
                <a:gridCol w="1155700"/>
                <a:gridCol w="4948555"/>
                <a:gridCol w="1537970"/>
              </a:tblGrid>
              <a:tr h="272415">
                <a:tc>
                  <a:txBody>
                    <a:bodyPr/>
                    <a:lstStyle/>
                    <a:p>
                      <a:pPr indent="0" algn="ctr">
                        <a:buNone/>
                      </a:pPr>
                      <a:r>
                        <a:rPr lang="zh-CN" altLang="en-US" sz="900" b="1">
                          <a:latin typeface="微软雅黑" panose="020B0503020204020204" charset="-122"/>
                          <a:ea typeface="微软雅黑" panose="020B0503020204020204" charset="-122"/>
                          <a:cs typeface="宋体" panose="02010600030101010101" pitchFamily="2" charset="-122"/>
                          <a:sym typeface="+mn-ea"/>
                        </a:rPr>
                        <a:t>项目</a:t>
                      </a:r>
                      <a:endParaRPr lang="zh-CN" altLang="en-US" sz="900" b="1">
                        <a:latin typeface="微软雅黑" panose="020B0503020204020204" charset="-122"/>
                        <a:ea typeface="微软雅黑" panose="020B0503020204020204" charset="-122"/>
                        <a:cs typeface="宋体" panose="02010600030101010101" pitchFamily="2" charset="-122"/>
                        <a:sym typeface="+mn-ea"/>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1">
                          <a:solidFill>
                            <a:srgbClr val="000000"/>
                          </a:solidFill>
                          <a:latin typeface="微软雅黑" panose="020B0503020204020204" charset="-122"/>
                          <a:ea typeface="微软雅黑" panose="020B0503020204020204" charset="-122"/>
                          <a:cs typeface="宋体" panose="02010600030101010101" pitchFamily="2" charset="-122"/>
                        </a:rPr>
                        <a:t>排查内容</a:t>
                      </a:r>
                      <a:endParaRPr lang="zh-CN" altLang="en-US" sz="900" b="1">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rPr>
                        <a:t>本装置是否符合要求</a:t>
                      </a:r>
                      <a:endParaRPr lang="zh-CN" altLang="en-US" sz="900" b="1">
                        <a:solidFill>
                          <a:srgbClr val="000000"/>
                        </a:solidFill>
                        <a:latin typeface="微软雅黑" panose="020B0503020204020204" charset="-122"/>
                        <a:ea typeface="微软雅黑" panose="020B0503020204020204" charset="-122"/>
                        <a:cs typeface="宋体" panose="02010600030101010101" pitchFamily="2" charset="-122"/>
                        <a:sym typeface="+mn-ea"/>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2270">
                <a:tc rowSpan="5">
                  <a:txBody>
                    <a:bodyPr/>
                    <a:lstStyle/>
                    <a:p>
                      <a:pPr indent="0" algn="ctr">
                        <a:buNone/>
                      </a:pPr>
                      <a:r>
                        <a:rPr lang="en-US" sz="675" b="0" dirty="0" err="1">
                          <a:latin typeface="微软雅黑" panose="020B0503020204020204" charset="-122"/>
                          <a:ea typeface="微软雅黑" panose="020B0503020204020204" charset="-122"/>
                          <a:cs typeface="宋体" panose="02010600030101010101" pitchFamily="2" charset="-122"/>
                        </a:rPr>
                        <a:t>丁二烯防聚合管理排查重点</a:t>
                      </a:r>
                      <a:endParaRPr lang="en-US" altLang="en-US" sz="675" b="0" dirty="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1.涉及丁二烯的现场压力仪表不应与远传压力表共用一个引压点。</a:t>
                      </a:r>
                      <a:endParaRPr lang="en-US" sz="675" b="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a:solidFill>
                            <a:srgbClr val="000000"/>
                          </a:solidFill>
                          <a:latin typeface="微软雅黑" panose="020B0503020204020204" charset="-122"/>
                          <a:ea typeface="微软雅黑" panose="020B0503020204020204" charset="-122"/>
                          <a:cs typeface="微软雅黑" panose="020B0503020204020204" charset="-122"/>
                        </a:rPr>
                        <a:t>2.丁二烯装置关键仪表宜采用法兰式（</a:t>
                      </a:r>
                      <a:r>
                        <a:rPr lang="en-US" sz="675" b="0">
                          <a:solidFill>
                            <a:srgbClr val="FF0000"/>
                          </a:solidFill>
                          <a:latin typeface="微软雅黑" panose="020B0503020204020204" charset="-122"/>
                          <a:ea typeface="微软雅黑" panose="020B0503020204020204" charset="-122"/>
                          <a:cs typeface="微软雅黑" panose="020B0503020204020204" charset="-122"/>
                        </a:rPr>
                        <a:t>设置膜片</a:t>
                      </a:r>
                      <a:r>
                        <a:rPr lang="en-US" sz="675" b="0">
                          <a:solidFill>
                            <a:srgbClr val="000000"/>
                          </a:solidFill>
                          <a:latin typeface="微软雅黑" panose="020B0503020204020204" charset="-122"/>
                          <a:ea typeface="微软雅黑" panose="020B0503020204020204" charset="-122"/>
                          <a:cs typeface="微软雅黑" panose="020B0503020204020204" charset="-122"/>
                        </a:rPr>
                        <a:t>、硅油）等形式，若采用导压管形式，应采取防止丁二烯聚合的措施。</a:t>
                      </a:r>
                      <a:endParaRPr lang="en-US" altLang="en-US" sz="675" b="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宋体" panose="02010600030101010101" pitchFamily="2" charset="-122"/>
                          <a:ea typeface="宋体" panose="02010600030101010101" pitchFamily="2" charset="-122"/>
                          <a:cs typeface="宋体" panose="02010600030101010101" pitchFamily="2" charset="-122"/>
                        </a:rPr>
                        <a:t> </a:t>
                      </a:r>
                      <a:r>
                        <a:rPr lang="zh-CN" altLang="en-US" sz="675" b="0">
                          <a:latin typeface="宋体" panose="02010600030101010101" pitchFamily="2" charset="-122"/>
                          <a:ea typeface="宋体" panose="02010600030101010101" pitchFamily="2" charset="-122"/>
                          <a:cs typeface="宋体" panose="02010600030101010101" pitchFamily="2" charset="-122"/>
                        </a:rPr>
                        <a:t>是</a:t>
                      </a:r>
                      <a:endParaRPr lang="zh-CN"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10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dirty="0">
                          <a:solidFill>
                            <a:srgbClr val="000000"/>
                          </a:solidFill>
                          <a:latin typeface="微软雅黑" panose="020B0503020204020204" charset="-122"/>
                          <a:ea typeface="微软雅黑" panose="020B0503020204020204" charset="-122"/>
                          <a:cs typeface="宋体" panose="02010600030101010101" pitchFamily="2" charset="-122"/>
                        </a:rPr>
                        <a:t>涉及丁二烯的管道应减少导淋、膨胀节等盲端、死区。在丁二烯易滞留处应设置反冲设施等防聚合措施，采取连续排放、定期排放、氮气吹扫或投入抑制剂等方式，避免出现危险物质的积累。</a:t>
                      </a:r>
                      <a:r>
                        <a:rPr lang="en-US" sz="675" b="0" dirty="0">
                          <a:solidFill>
                            <a:srgbClr val="FF0000"/>
                          </a:solidFill>
                          <a:latin typeface="微软雅黑" panose="020B0503020204020204" charset="-122"/>
                          <a:ea typeface="微软雅黑" panose="020B0503020204020204" charset="-122"/>
                          <a:cs typeface="宋体" panose="02010600030101010101" pitchFamily="2" charset="-122"/>
                        </a:rPr>
                        <a:t>排放时须按照密闭禁氧排放的要求进行，严禁就地排放或测试</a:t>
                      </a:r>
                      <a:endParaRPr lang="en-US" altLang="en-US" sz="675" b="0" dirty="0">
                        <a:solidFill>
                          <a:srgbClr val="FF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宋体" panose="02010600030101010101" pitchFamily="2" charset="-122"/>
                          <a:ea typeface="宋体" panose="02010600030101010101" pitchFamily="2" charset="-122"/>
                          <a:cs typeface="宋体" panose="02010600030101010101" pitchFamily="2" charset="-122"/>
                        </a:rPr>
                        <a:t>本装置除原料蒸发罐</a:t>
                      </a:r>
                      <a:r>
                        <a:rPr lang="en-US" altLang="zh-CN" sz="675" b="0">
                          <a:latin typeface="宋体" panose="02010600030101010101" pitchFamily="2" charset="-122"/>
                          <a:ea typeface="宋体" panose="02010600030101010101" pitchFamily="2" charset="-122"/>
                          <a:cs typeface="宋体" panose="02010600030101010101" pitchFamily="2" charset="-122"/>
                        </a:rPr>
                        <a:t>D-101</a:t>
                      </a:r>
                      <a:r>
                        <a:rPr lang="zh-CN" altLang="en-US" sz="675" b="0">
                          <a:latin typeface="宋体" panose="02010600030101010101" pitchFamily="2" charset="-122"/>
                          <a:ea typeface="宋体" panose="02010600030101010101" pitchFamily="2" charset="-122"/>
                          <a:cs typeface="宋体" panose="02010600030101010101" pitchFamily="2" charset="-122"/>
                        </a:rPr>
                        <a:t>罐底排放未做到密闭排放，其余均按照密闭禁氧要求排放</a:t>
                      </a:r>
                      <a:r>
                        <a:rPr lang="en-US" sz="675" b="0">
                          <a:latin typeface="宋体" panose="02010600030101010101" pitchFamily="2" charset="-122"/>
                          <a:ea typeface="宋体" panose="02010600030101010101" pitchFamily="2" charset="-122"/>
                          <a:cs typeface="宋体" panose="02010600030101010101" pitchFamily="2" charset="-122"/>
                        </a:rPr>
                        <a:t> </a:t>
                      </a:r>
                      <a:endParaRPr lang="en-US"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051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dirty="0" err="1">
                          <a:solidFill>
                            <a:srgbClr val="4D4D4D"/>
                          </a:solidFill>
                          <a:latin typeface="微软雅黑" panose="020B0503020204020204" charset="-122"/>
                          <a:ea typeface="微软雅黑" panose="020B0503020204020204" charset="-122"/>
                          <a:cs typeface="宋体" panose="02010600030101010101" pitchFamily="2" charset="-122"/>
                        </a:rPr>
                        <a:t>丁二烯</a:t>
                      </a:r>
                      <a:r>
                        <a:rPr lang="en-US" sz="675" b="0" dirty="0" err="1">
                          <a:solidFill>
                            <a:srgbClr val="FF0000"/>
                          </a:solidFill>
                          <a:latin typeface="微软雅黑" panose="020B0503020204020204" charset="-122"/>
                          <a:ea typeface="微软雅黑" panose="020B0503020204020204" charset="-122"/>
                          <a:cs typeface="宋体" panose="02010600030101010101" pitchFamily="2" charset="-122"/>
                        </a:rPr>
                        <a:t>储罐</a:t>
                      </a:r>
                      <a:r>
                        <a:rPr lang="en-US" sz="675" b="0" dirty="0" err="1">
                          <a:solidFill>
                            <a:srgbClr val="4D4D4D"/>
                          </a:solidFill>
                          <a:latin typeface="微软雅黑" panose="020B0503020204020204" charset="-122"/>
                          <a:ea typeface="微软雅黑" panose="020B0503020204020204" charset="-122"/>
                          <a:cs typeface="宋体" panose="02010600030101010101" pitchFamily="2" charset="-122"/>
                        </a:rPr>
                        <a:t>及管道安全阀前</a:t>
                      </a:r>
                      <a:r>
                        <a:rPr lang="en-US" sz="675" b="0" dirty="0" err="1">
                          <a:solidFill>
                            <a:srgbClr val="FF0000"/>
                          </a:solidFill>
                          <a:latin typeface="微软雅黑" panose="020B0503020204020204" charset="-122"/>
                          <a:ea typeface="微软雅黑" panose="020B0503020204020204" charset="-122"/>
                          <a:cs typeface="宋体" panose="02010600030101010101" pitchFamily="2" charset="-122"/>
                        </a:rPr>
                        <a:t>应</a:t>
                      </a:r>
                      <a:r>
                        <a:rPr lang="en-US" sz="675" b="0" dirty="0" err="1">
                          <a:solidFill>
                            <a:srgbClr val="4D4D4D"/>
                          </a:solidFill>
                          <a:latin typeface="微软雅黑" panose="020B0503020204020204" charset="-122"/>
                          <a:ea typeface="微软雅黑" panose="020B0503020204020204" charset="-122"/>
                          <a:cs typeface="宋体" panose="02010600030101010101" pitchFamily="2" charset="-122"/>
                        </a:rPr>
                        <a:t>设爆破片和压力表</a:t>
                      </a:r>
                      <a:r>
                        <a:rPr lang="en-US" sz="675" b="0" dirty="0">
                          <a:solidFill>
                            <a:srgbClr val="4D4D4D"/>
                          </a:solidFill>
                          <a:latin typeface="微软雅黑" panose="020B0503020204020204" charset="-122"/>
                          <a:ea typeface="微软雅黑" panose="020B0503020204020204" charset="-122"/>
                          <a:cs typeface="宋体" panose="02010600030101010101" pitchFamily="2" charset="-122"/>
                        </a:rPr>
                        <a:t>。</a:t>
                      </a:r>
                      <a:endParaRPr lang="en-US" altLang="en-US" sz="675" b="0" dirty="0">
                        <a:solidFill>
                          <a:srgbClr val="4D4D4D"/>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宋体" panose="02010600030101010101" pitchFamily="2" charset="-122"/>
                          <a:ea typeface="宋体" panose="02010600030101010101" pitchFamily="2" charset="-122"/>
                          <a:cs typeface="宋体" panose="02010600030101010101" pitchFamily="2" charset="-122"/>
                        </a:rPr>
                        <a:t>本装置丁二烯浓度高处的</a:t>
                      </a:r>
                      <a:r>
                        <a:rPr lang="en-US" altLang="zh-CN" sz="675" b="0">
                          <a:latin typeface="宋体" panose="02010600030101010101" pitchFamily="2" charset="-122"/>
                          <a:ea typeface="宋体" panose="02010600030101010101" pitchFamily="2" charset="-122"/>
                          <a:cs typeface="宋体" panose="02010600030101010101" pitchFamily="2" charset="-122"/>
                        </a:rPr>
                        <a:t>C-201</a:t>
                      </a:r>
                      <a:r>
                        <a:rPr lang="zh-CN" altLang="en-US" sz="675" b="0">
                          <a:latin typeface="宋体" panose="02010600030101010101" pitchFamily="2" charset="-122"/>
                          <a:ea typeface="宋体" panose="02010600030101010101" pitchFamily="2" charset="-122"/>
                          <a:cs typeface="宋体" panose="02010600030101010101" pitchFamily="2" charset="-122"/>
                        </a:rPr>
                        <a:t>、</a:t>
                      </a:r>
                      <a:r>
                        <a:rPr lang="en-US" altLang="zh-CN" sz="675" b="0">
                          <a:latin typeface="宋体" panose="02010600030101010101" pitchFamily="2" charset="-122"/>
                          <a:ea typeface="宋体" panose="02010600030101010101" pitchFamily="2" charset="-122"/>
                          <a:cs typeface="宋体" panose="02010600030101010101" pitchFamily="2" charset="-122"/>
                        </a:rPr>
                        <a:t>C-302</a:t>
                      </a:r>
                      <a:r>
                        <a:rPr lang="zh-CN" altLang="en-US" sz="675" b="0">
                          <a:latin typeface="宋体" panose="02010600030101010101" pitchFamily="2" charset="-122"/>
                          <a:ea typeface="宋体" panose="02010600030101010101" pitchFamily="2" charset="-122"/>
                          <a:cs typeface="宋体" panose="02010600030101010101" pitchFamily="2" charset="-122"/>
                        </a:rPr>
                        <a:t>、</a:t>
                      </a:r>
                      <a:r>
                        <a:rPr lang="en-US" altLang="zh-CN" sz="675" b="0">
                          <a:latin typeface="宋体" panose="02010600030101010101" pitchFamily="2" charset="-122"/>
                          <a:ea typeface="宋体" panose="02010600030101010101" pitchFamily="2" charset="-122"/>
                          <a:cs typeface="宋体" panose="02010600030101010101" pitchFamily="2" charset="-122"/>
                        </a:rPr>
                        <a:t>C-303</a:t>
                      </a:r>
                      <a:r>
                        <a:rPr lang="zh-CN" altLang="en-US" sz="675" b="0">
                          <a:latin typeface="宋体" panose="02010600030101010101" pitchFamily="2" charset="-122"/>
                          <a:ea typeface="宋体" panose="02010600030101010101" pitchFamily="2" charset="-122"/>
                          <a:cs typeface="宋体" panose="02010600030101010101" pitchFamily="2" charset="-122"/>
                        </a:rPr>
                        <a:t>塔顶安全阀前均设置爆破片</a:t>
                      </a:r>
                      <a:r>
                        <a:rPr lang="en-US" sz="675" b="0">
                          <a:latin typeface="宋体" panose="02010600030101010101" pitchFamily="2" charset="-122"/>
                          <a:ea typeface="宋体" panose="02010600030101010101" pitchFamily="2" charset="-122"/>
                          <a:cs typeface="宋体" panose="02010600030101010101" pitchFamily="2" charset="-122"/>
                        </a:rPr>
                        <a:t> </a:t>
                      </a:r>
                      <a:endParaRPr lang="en-US"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546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dirty="0">
                          <a:solidFill>
                            <a:srgbClr val="000000"/>
                          </a:solidFill>
                          <a:latin typeface="微软雅黑" panose="020B0503020204020204" charset="-122"/>
                          <a:ea typeface="微软雅黑" panose="020B0503020204020204" charset="-122"/>
                          <a:cs typeface="微软雅黑" panose="020B0503020204020204" charset="-122"/>
                        </a:rPr>
                        <a:t>1.应采取措施保护备用泵不积累聚合物、水、盐类等。</a:t>
                      </a:r>
                      <a:r>
                        <a:rPr lang="en-US" sz="675" b="0" dirty="0">
                          <a:solidFill>
                            <a:srgbClr val="FF0000"/>
                          </a:solidFill>
                          <a:latin typeface="微软雅黑" panose="020B0503020204020204" charset="-122"/>
                          <a:ea typeface="微软雅黑" panose="020B0503020204020204" charset="-122"/>
                          <a:cs typeface="微软雅黑" panose="020B0503020204020204" charset="-122"/>
                        </a:rPr>
                        <a:t>备用换热器应处于氮气保护状态</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r>
                        <a:rPr lang="en-US" sz="675" b="0" dirty="0">
                          <a:solidFill>
                            <a:srgbClr val="FF0000"/>
                          </a:solidFill>
                          <a:latin typeface="微软雅黑" panose="020B0503020204020204" charset="-122"/>
                          <a:ea typeface="微软雅黑" panose="020B0503020204020204" charset="-122"/>
                          <a:cs typeface="微软雅黑" panose="020B0503020204020204" charset="-122"/>
                        </a:rPr>
                        <a:t>保证投用前在密封状态下分析氧含量合格（宜100ppm </a:t>
                      </a:r>
                      <a:r>
                        <a:rPr lang="en-US" sz="675" b="0" dirty="0" err="1">
                          <a:solidFill>
                            <a:srgbClr val="FF0000"/>
                          </a:solidFill>
                          <a:latin typeface="微软雅黑" panose="020B0503020204020204" charset="-122"/>
                          <a:ea typeface="微软雅黑" panose="020B0503020204020204" charset="-122"/>
                          <a:cs typeface="微软雅黑" panose="020B0503020204020204" charset="-122"/>
                        </a:rPr>
                        <a:t>以下</a:t>
                      </a:r>
                      <a:r>
                        <a:rPr lang="en-US" sz="675" b="0" dirty="0">
                          <a:solidFill>
                            <a:srgbClr val="FF0000"/>
                          </a:solidFill>
                          <a:latin typeface="微软雅黑" panose="020B0503020204020204" charset="-122"/>
                          <a:ea typeface="微软雅黑" panose="020B0503020204020204" charset="-122"/>
                          <a:cs typeface="微软雅黑" panose="020B0503020204020204" charset="-122"/>
                        </a:rPr>
                        <a:t>）</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endParaRPr lang="en-US" sz="675" b="0" dirty="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dirty="0">
                          <a:solidFill>
                            <a:srgbClr val="000000"/>
                          </a:solidFill>
                          <a:latin typeface="微软雅黑" panose="020B0503020204020204" charset="-122"/>
                          <a:ea typeface="微软雅黑" panose="020B0503020204020204" charset="-122"/>
                          <a:cs typeface="微软雅黑" panose="020B0503020204020204" charset="-122"/>
                        </a:rPr>
                        <a:t>2.</a:t>
                      </a:r>
                      <a:r>
                        <a:rPr lang="en-US" sz="675" b="0" dirty="0">
                          <a:solidFill>
                            <a:srgbClr val="FF0000"/>
                          </a:solidFill>
                          <a:latin typeface="微软雅黑" panose="020B0503020204020204" charset="-122"/>
                          <a:ea typeface="微软雅黑" panose="020B0503020204020204" charset="-122"/>
                          <a:cs typeface="微软雅黑" panose="020B0503020204020204" charset="-122"/>
                        </a:rPr>
                        <a:t>丁二烯装置在开车或机泵检修、过滤器清理等作业后要用高纯氮气置换，取样检测合格后方可投用</a:t>
                      </a:r>
                      <a:endParaRPr lang="en-US" altLang="en-US" sz="675" b="0" dirty="0">
                        <a:solidFill>
                          <a:srgbClr val="FF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宋体" panose="02010600030101010101" pitchFamily="2" charset="-122"/>
                          <a:ea typeface="宋体" panose="02010600030101010101" pitchFamily="2" charset="-122"/>
                          <a:cs typeface="宋体" panose="02010600030101010101" pitchFamily="2" charset="-122"/>
                        </a:rPr>
                        <a:t>是</a:t>
                      </a:r>
                      <a:r>
                        <a:rPr lang="en-US" sz="675" b="0">
                          <a:latin typeface="宋体" panose="02010600030101010101" pitchFamily="2" charset="-122"/>
                          <a:ea typeface="宋体" panose="02010600030101010101" pitchFamily="2" charset="-122"/>
                          <a:cs typeface="宋体" panose="02010600030101010101" pitchFamily="2" charset="-122"/>
                        </a:rPr>
                        <a:t> </a:t>
                      </a:r>
                      <a:endParaRPr lang="en-US"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546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nSpc>
                          <a:spcPct val="150000"/>
                        </a:lnSpc>
                        <a:buNone/>
                      </a:pPr>
                      <a:r>
                        <a:rPr lang="en-US" sz="675" b="0" dirty="0">
                          <a:solidFill>
                            <a:srgbClr val="000000"/>
                          </a:solidFill>
                          <a:latin typeface="微软雅黑" panose="020B0503020204020204" charset="-122"/>
                          <a:ea typeface="微软雅黑" panose="020B0503020204020204" charset="-122"/>
                          <a:cs typeface="微软雅黑" panose="020B0503020204020204" charset="-122"/>
                        </a:rPr>
                        <a:t>1. 装置投用前应进行除锈、化学清洗、钝化处理，确保铁锈清除彻底，对全系统进行除氧钝化应控制系统氧含量合格（宜100ppm </a:t>
                      </a:r>
                      <a:r>
                        <a:rPr lang="en-US" sz="675" b="0" dirty="0" err="1">
                          <a:solidFill>
                            <a:srgbClr val="000000"/>
                          </a:solidFill>
                          <a:latin typeface="微软雅黑" panose="020B0503020204020204" charset="-122"/>
                          <a:ea typeface="微软雅黑" panose="020B0503020204020204" charset="-122"/>
                          <a:cs typeface="微软雅黑" panose="020B0503020204020204" charset="-122"/>
                        </a:rPr>
                        <a:t>以下</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endParaRPr lang="en-US" sz="675" b="0" dirty="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dirty="0">
                          <a:solidFill>
                            <a:srgbClr val="000000"/>
                          </a:solidFill>
                          <a:latin typeface="微软雅黑" panose="020B0503020204020204" charset="-122"/>
                          <a:ea typeface="微软雅黑" panose="020B0503020204020204" charset="-122"/>
                          <a:cs typeface="微软雅黑" panose="020B0503020204020204" charset="-122"/>
                        </a:rPr>
                        <a:t>2.开车准备期应用氮气保护防止新生铁锈，清理丁二烯聚合物时</a:t>
                      </a:r>
                      <a:r>
                        <a:rPr lang="en-US" sz="675" b="0" dirty="0">
                          <a:solidFill>
                            <a:srgbClr val="FF0000"/>
                          </a:solidFill>
                          <a:latin typeface="微软雅黑" panose="020B0503020204020204" charset="-122"/>
                          <a:ea typeface="微软雅黑" panose="020B0503020204020204" charset="-122"/>
                          <a:cs typeface="微软雅黑" panose="020B0503020204020204" charset="-122"/>
                        </a:rPr>
                        <a:t>禁止使用铁制工具</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endParaRPr lang="en-US" altLang="en-US" sz="675" b="0" dirty="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宋体" panose="02010600030101010101" pitchFamily="2" charset="-122"/>
                          <a:ea typeface="宋体" panose="02010600030101010101" pitchFamily="2" charset="-122"/>
                          <a:cs typeface="宋体" panose="02010600030101010101" pitchFamily="2" charset="-122"/>
                        </a:rPr>
                        <a:t>是</a:t>
                      </a:r>
                      <a:r>
                        <a:rPr lang="en-US" sz="675" b="0">
                          <a:latin typeface="宋体" panose="02010600030101010101" pitchFamily="2" charset="-122"/>
                          <a:ea typeface="宋体" panose="02010600030101010101" pitchFamily="2" charset="-122"/>
                          <a:cs typeface="宋体" panose="02010600030101010101" pitchFamily="2" charset="-122"/>
                        </a:rPr>
                        <a:t> </a:t>
                      </a:r>
                      <a:endParaRPr lang="en-US"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2590">
                <a:tc rowSpan="4">
                  <a:txBody>
                    <a:bodyPr/>
                    <a:lstStyle/>
                    <a:p>
                      <a:pPr indent="0" algn="ctr">
                        <a:buNone/>
                      </a:pPr>
                      <a:r>
                        <a:rPr lang="en-US" sz="675" b="0">
                          <a:latin typeface="微软雅黑" panose="020B0503020204020204" charset="-122"/>
                          <a:ea typeface="微软雅黑" panose="020B0503020204020204" charset="-122"/>
                          <a:cs typeface="宋体" panose="02010600030101010101" pitchFamily="2" charset="-122"/>
                        </a:rPr>
                        <a:t>丁二烯防泄漏管理排查重点</a:t>
                      </a:r>
                      <a:endParaRPr lang="en-US" altLang="en-US" sz="675"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sz="675" b="0" dirty="0" err="1">
                          <a:solidFill>
                            <a:srgbClr val="FF0000"/>
                          </a:solidFill>
                          <a:latin typeface="微软雅黑" panose="020B0503020204020204" charset="-122"/>
                          <a:ea typeface="微软雅黑" panose="020B0503020204020204" charset="-122"/>
                          <a:cs typeface="宋体" panose="02010600030101010101" pitchFamily="2" charset="-122"/>
                        </a:rPr>
                        <a:t>生产、使用及贮存丁二烯场所应设置泄漏检测报警仪</a:t>
                      </a:r>
                      <a:r>
                        <a:rPr lang="en-US" sz="675" b="0" dirty="0" err="1">
                          <a:solidFill>
                            <a:srgbClr val="000000"/>
                          </a:solidFill>
                          <a:latin typeface="微软雅黑" panose="020B0503020204020204" charset="-122"/>
                          <a:ea typeface="微软雅黑" panose="020B0503020204020204" charset="-122"/>
                          <a:cs typeface="宋体" panose="02010600030101010101" pitchFamily="2" charset="-122"/>
                        </a:rPr>
                        <a:t>，使用防爆型的通风系统和设备</a:t>
                      </a:r>
                      <a:r>
                        <a:rPr lang="en-US" sz="675" b="0" dirty="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675" b="0" dirty="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宋体" panose="02010600030101010101" pitchFamily="2" charset="-122"/>
                          <a:ea typeface="宋体" panose="02010600030101010101" pitchFamily="2" charset="-122"/>
                          <a:cs typeface="宋体" panose="02010600030101010101" pitchFamily="2" charset="-122"/>
                        </a:rPr>
                        <a:t>是</a:t>
                      </a:r>
                      <a:r>
                        <a:rPr lang="en-US" sz="675" b="0">
                          <a:latin typeface="宋体" panose="02010600030101010101" pitchFamily="2" charset="-122"/>
                          <a:ea typeface="宋体" panose="02010600030101010101" pitchFamily="2" charset="-122"/>
                          <a:cs typeface="宋体" panose="02010600030101010101" pitchFamily="2" charset="-122"/>
                        </a:rPr>
                        <a:t> </a:t>
                      </a:r>
                      <a:endParaRPr lang="en-US"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95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dirty="0">
                          <a:solidFill>
                            <a:srgbClr val="000000"/>
                          </a:solidFill>
                          <a:latin typeface="微软雅黑" panose="020B0503020204020204" charset="-122"/>
                          <a:ea typeface="微软雅黑" panose="020B0503020204020204" charset="-122"/>
                          <a:cs typeface="微软雅黑" panose="020B0503020204020204" charset="-122"/>
                        </a:rPr>
                        <a:t>1.</a:t>
                      </a:r>
                      <a:r>
                        <a:rPr lang="en-US" sz="675" b="0" dirty="0">
                          <a:solidFill>
                            <a:srgbClr val="FF0000"/>
                          </a:solidFill>
                          <a:latin typeface="微软雅黑" panose="020B0503020204020204" charset="-122"/>
                          <a:ea typeface="微软雅黑" panose="020B0503020204020204" charset="-122"/>
                          <a:cs typeface="微软雅黑" panose="020B0503020204020204" charset="-122"/>
                        </a:rPr>
                        <a:t>丁二烯取样应采用循环密闭采样系统</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endParaRPr lang="en-US" sz="675" b="0" dirty="0">
                        <a:solidFill>
                          <a:srgbClr val="000000"/>
                        </a:solidFill>
                        <a:latin typeface="微软雅黑" panose="020B0503020204020204" charset="-122"/>
                        <a:ea typeface="微软雅黑" panose="020B0503020204020204" charset="-122"/>
                        <a:cs typeface="微软雅黑" panose="020B0503020204020204" charset="-122"/>
                      </a:endParaRPr>
                    </a:p>
                    <a:p>
                      <a:pPr indent="0">
                        <a:lnSpc>
                          <a:spcPct val="150000"/>
                        </a:lnSpc>
                        <a:buNone/>
                      </a:pPr>
                      <a:r>
                        <a:rPr lang="en-US" sz="675" b="0" dirty="0">
                          <a:solidFill>
                            <a:srgbClr val="000000"/>
                          </a:solidFill>
                          <a:latin typeface="微软雅黑" panose="020B0503020204020204" charset="-122"/>
                          <a:ea typeface="微软雅黑" panose="020B0503020204020204" charset="-122"/>
                          <a:cs typeface="微软雅黑" panose="020B0503020204020204" charset="-122"/>
                        </a:rPr>
                        <a:t>2.涉及丁二烯的设备和管线的排放口、采样口等排放部位，应采取防泄</a:t>
                      </a:r>
                      <a:endParaRPr lang="en-US" altLang="en-US" sz="675" b="0" dirty="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675" b="0">
                          <a:latin typeface="宋体" panose="02010600030101010101" pitchFamily="2" charset="-122"/>
                          <a:ea typeface="宋体" panose="02010600030101010101" pitchFamily="2" charset="-122"/>
                          <a:cs typeface="宋体" panose="02010600030101010101" pitchFamily="2" charset="-122"/>
                        </a:rPr>
                        <a:t> </a:t>
                      </a:r>
                      <a:r>
                        <a:rPr lang="zh-CN" altLang="en-US" sz="675" b="0">
                          <a:latin typeface="宋体" panose="02010600030101010101" pitchFamily="2" charset="-122"/>
                          <a:ea typeface="宋体" panose="02010600030101010101" pitchFamily="2" charset="-122"/>
                          <a:cs typeface="宋体" panose="02010600030101010101" pitchFamily="2" charset="-122"/>
                        </a:rPr>
                        <a:t>是</a:t>
                      </a:r>
                      <a:endParaRPr lang="zh-CN"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259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nSpc>
                          <a:spcPct val="150000"/>
                        </a:lnSpc>
                        <a:buNone/>
                      </a:pPr>
                      <a:r>
                        <a:rPr lang="en-US" sz="675" b="0" dirty="0" err="1">
                          <a:solidFill>
                            <a:srgbClr val="000000"/>
                          </a:solidFill>
                          <a:latin typeface="微软雅黑" panose="020B0503020204020204" charset="-122"/>
                          <a:ea typeface="微软雅黑" panose="020B0503020204020204" charset="-122"/>
                          <a:cs typeface="微软雅黑" panose="020B0503020204020204" charset="-122"/>
                        </a:rPr>
                        <a:t>定期对涉及丁二烯等泄漏后果严重的部位</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r>
                        <a:rPr lang="en-US" sz="675" b="0" dirty="0" err="1">
                          <a:solidFill>
                            <a:srgbClr val="000000"/>
                          </a:solidFill>
                          <a:latin typeface="微软雅黑" panose="020B0503020204020204" charset="-122"/>
                          <a:ea typeface="微软雅黑" panose="020B0503020204020204" charset="-122"/>
                          <a:cs typeface="微软雅黑" panose="020B0503020204020204" charset="-122"/>
                        </a:rPr>
                        <a:t>如管道、设备、机泵等静密封点</a:t>
                      </a:r>
                      <a:r>
                        <a:rPr lang="en-US" sz="675" b="0" dirty="0">
                          <a:solidFill>
                            <a:srgbClr val="000000"/>
                          </a:solidFill>
                          <a:latin typeface="微软雅黑" panose="020B0503020204020204" charset="-122"/>
                          <a:ea typeface="微软雅黑" panose="020B0503020204020204" charset="-122"/>
                          <a:cs typeface="微软雅黑" panose="020B0503020204020204" charset="-122"/>
                        </a:rPr>
                        <a:t>)</a:t>
                      </a:r>
                      <a:r>
                        <a:rPr lang="en-US" sz="675" b="0" dirty="0" err="1">
                          <a:solidFill>
                            <a:srgbClr val="000000"/>
                          </a:solidFill>
                          <a:latin typeface="微软雅黑" panose="020B0503020204020204" charset="-122"/>
                          <a:ea typeface="微软雅黑" panose="020B0503020204020204" charset="-122"/>
                          <a:cs typeface="微软雅黑" panose="020B0503020204020204" charset="-122"/>
                        </a:rPr>
                        <a:t>进行泄漏检测，对泄漏部位及时维修或更换</a:t>
                      </a:r>
                      <a:endParaRPr lang="en-US" altLang="en-US" sz="675" b="0" dirty="0">
                        <a:solidFill>
                          <a:srgbClr val="000000"/>
                        </a:solidFill>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a:latin typeface="宋体" panose="02010600030101010101" pitchFamily="2" charset="-122"/>
                          <a:ea typeface="宋体" panose="02010600030101010101" pitchFamily="2" charset="-122"/>
                          <a:cs typeface="宋体" panose="02010600030101010101" pitchFamily="2" charset="-122"/>
                        </a:rPr>
                        <a:t>是</a:t>
                      </a:r>
                      <a:r>
                        <a:rPr lang="en-US" sz="675" b="0">
                          <a:latin typeface="宋体" panose="02010600030101010101" pitchFamily="2" charset="-122"/>
                          <a:ea typeface="宋体" panose="02010600030101010101" pitchFamily="2" charset="-122"/>
                          <a:cs typeface="宋体" panose="02010600030101010101" pitchFamily="2" charset="-122"/>
                        </a:rPr>
                        <a:t> </a:t>
                      </a:r>
                      <a:endParaRPr lang="en-US" altLang="en-US" sz="675" b="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259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nSpc>
                          <a:spcPct val="150000"/>
                        </a:lnSpc>
                        <a:buNone/>
                      </a:pPr>
                      <a:r>
                        <a:rPr lang="en-US" sz="675" b="0" dirty="0">
                          <a:solidFill>
                            <a:srgbClr val="000000"/>
                          </a:solidFill>
                          <a:latin typeface="微软雅黑" panose="020B0503020204020204" charset="-122"/>
                          <a:ea typeface="微软雅黑" panose="020B0503020204020204" charset="-122"/>
                          <a:cs typeface="宋体" panose="02010600030101010101" pitchFamily="2" charset="-122"/>
                        </a:rPr>
                        <a:t>涉及丁二烯设备、管线打开检修时，应吹扫置换合格。应制定丁二烯堵塞疏通操作规程，明确在处理涉及丁二烯管道、导淋、仪表阀低点堵塞等处理作业时，应经风险评估、取得作业许可，完善监控措施，且在有人监护的条件下进行。</a:t>
                      </a:r>
                      <a:endParaRPr lang="en-US" altLang="en-US" sz="675" b="0" dirty="0">
                        <a:solidFill>
                          <a:srgbClr val="00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675" b="0" dirty="0">
                          <a:latin typeface="宋体" panose="02010600030101010101" pitchFamily="2" charset="-122"/>
                          <a:ea typeface="宋体" panose="02010600030101010101" pitchFamily="2" charset="-122"/>
                          <a:cs typeface="宋体" panose="02010600030101010101" pitchFamily="2" charset="-122"/>
                        </a:rPr>
                        <a:t>是</a:t>
                      </a:r>
                      <a:r>
                        <a:rPr lang="en-US" sz="675" b="0" dirty="0">
                          <a:latin typeface="宋体" panose="02010600030101010101" pitchFamily="2" charset="-122"/>
                          <a:ea typeface="宋体" panose="02010600030101010101" pitchFamily="2" charset="-122"/>
                          <a:cs typeface="宋体" panose="02010600030101010101" pitchFamily="2" charset="-122"/>
                        </a:rPr>
                        <a:t> </a:t>
                      </a:r>
                      <a:endParaRPr lang="en-US" altLang="en-US" sz="675" b="0" dirty="0">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932261" y="206317"/>
            <a:ext cx="46678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4.2 丁二烯安全风险隐患排查相关要求</a:t>
            </a:r>
            <a:endParaRPr lang="en-US" alt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2926" y="778246"/>
            <a:ext cx="7718611" cy="3830955"/>
          </a:xfrm>
          <a:prstGeom prst="rect">
            <a:avLst/>
          </a:prstGeom>
        </p:spPr>
        <p:txBody>
          <a:bodyPr wrap="square">
            <a:spAutoFit/>
          </a:bodyPr>
          <a:lstStyle/>
          <a:p>
            <a:pPr algn="just">
              <a:lnSpc>
                <a:spcPct val="150000"/>
              </a:lnSpc>
            </a:pPr>
            <a:r>
              <a:rPr lang="zh-CN" altLang="en-US" sz="1350" dirty="0"/>
              <a:t>重点隐患排查</a:t>
            </a:r>
            <a:r>
              <a:rPr lang="zh-CN" altLang="en-US" sz="1350" dirty="0" smtClean="0"/>
              <a:t>项：</a:t>
            </a:r>
            <a:endParaRPr lang="en-US" altLang="zh-CN" sz="1350" dirty="0" smtClean="0"/>
          </a:p>
          <a:p>
            <a:pPr indent="-342900" algn="just">
              <a:lnSpc>
                <a:spcPct val="150000"/>
              </a:lnSpc>
              <a:buFont typeface="+mj-lt"/>
              <a:buAutoNum type="arabicPeriod"/>
            </a:pPr>
            <a:r>
              <a:rPr lang="zh-CN" altLang="en-US" sz="1350" dirty="0" smtClean="0"/>
              <a:t>取样</a:t>
            </a:r>
            <a:r>
              <a:rPr lang="zh-CN" altLang="en-US" sz="1350" dirty="0"/>
              <a:t>箱泄漏排查作为防泄漏排查重点；</a:t>
            </a:r>
            <a:endParaRPr lang="en-US" altLang="zh-CN" sz="1350" dirty="0"/>
          </a:p>
          <a:p>
            <a:pPr indent="-342900" algn="just">
              <a:lnSpc>
                <a:spcPct val="150000"/>
              </a:lnSpc>
              <a:buFont typeface="+mj-lt"/>
              <a:buAutoNum type="arabicPeriod"/>
            </a:pPr>
            <a:r>
              <a:rPr lang="zh-CN" altLang="en-US" sz="1350" dirty="0" smtClean="0"/>
              <a:t>化学品</a:t>
            </a:r>
            <a:r>
              <a:rPr lang="zh-CN" altLang="en-US" sz="1350" dirty="0"/>
              <a:t>添加过程中的个人防护用品穿戴及作业规范作为排查重点。</a:t>
            </a:r>
            <a:endParaRPr lang="en-US" altLang="zh-CN" sz="1350" dirty="0"/>
          </a:p>
          <a:p>
            <a:pPr indent="-342900" algn="just">
              <a:lnSpc>
                <a:spcPct val="150000"/>
              </a:lnSpc>
              <a:buFont typeface="+mj-lt"/>
              <a:buAutoNum type="arabicPeriod"/>
            </a:pPr>
            <a:r>
              <a:rPr lang="zh-CN" altLang="en-US" sz="1350" dirty="0" smtClean="0"/>
              <a:t>建立</a:t>
            </a:r>
            <a:r>
              <a:rPr lang="zh-CN" altLang="en-US" sz="1350" dirty="0"/>
              <a:t>隐患排查奖励机制，目前隐患排查工作只有管理人员和班长在做，操作工为什么查不到或查的少？建议在考核表中增加查隐患分值，隐患等级大小，整改情况，付照片。管理人员审核。（不能弄虚作假）</a:t>
            </a:r>
            <a:endParaRPr lang="en-US" altLang="zh-CN" sz="1350" dirty="0"/>
          </a:p>
          <a:p>
            <a:pPr indent="-342900" algn="just">
              <a:lnSpc>
                <a:spcPct val="150000"/>
              </a:lnSpc>
              <a:buFont typeface="+mj-lt"/>
              <a:buAutoNum type="arabicPeriod"/>
            </a:pPr>
            <a:r>
              <a:rPr lang="zh-CN" altLang="en-US" sz="1350" dirty="0" smtClean="0"/>
              <a:t>请</a:t>
            </a:r>
            <a:r>
              <a:rPr lang="zh-CN" altLang="en-US" sz="1350" dirty="0"/>
              <a:t>相关部门（电气、仪表、设备）培训相关知识。除工艺外，毕竟我们不专业。</a:t>
            </a:r>
            <a:endParaRPr lang="en-US" altLang="zh-CN" sz="1350" dirty="0"/>
          </a:p>
          <a:p>
            <a:pPr indent="-342900" algn="just">
              <a:lnSpc>
                <a:spcPct val="150000"/>
              </a:lnSpc>
              <a:buFont typeface="+mj-lt"/>
              <a:buAutoNum type="arabicPeriod"/>
            </a:pPr>
            <a:r>
              <a:rPr lang="zh-CN" altLang="en-US" sz="1350" dirty="0" smtClean="0"/>
              <a:t>关注</a:t>
            </a:r>
            <a:r>
              <a:rPr lang="zh-CN" altLang="en-US" sz="1350" dirty="0"/>
              <a:t>阻聚剂加注作业、注入量及稳定性，另外注意</a:t>
            </a:r>
            <a:r>
              <a:rPr lang="en-US" altLang="zh-CN" sz="1350" dirty="0"/>
              <a:t>D-503</a:t>
            </a:r>
            <a:r>
              <a:rPr lang="zh-CN" altLang="en-US" sz="1350" dirty="0"/>
              <a:t>罐运行状态。</a:t>
            </a:r>
            <a:endParaRPr lang="zh-CN" altLang="en-US" sz="1350" dirty="0"/>
          </a:p>
          <a:p>
            <a:pPr lvl="0" indent="-342900" algn="just">
              <a:lnSpc>
                <a:spcPct val="150000"/>
              </a:lnSpc>
              <a:buFont typeface="+mj-lt"/>
              <a:buAutoNum type="arabicPeriod"/>
            </a:pPr>
            <a:r>
              <a:rPr lang="zh-CN" altLang="en-US" sz="1350" dirty="0"/>
              <a:t>关注运行设备的运行状态，另外注意密封溶剂流量稳定性。</a:t>
            </a:r>
            <a:endParaRPr lang="zh-CN" altLang="en-US" sz="1350" dirty="0"/>
          </a:p>
          <a:p>
            <a:pPr lvl="0" indent="-342900" algn="just">
              <a:lnSpc>
                <a:spcPct val="150000"/>
              </a:lnSpc>
              <a:buFont typeface="+mj-lt"/>
              <a:buAutoNum type="arabicPeriod"/>
            </a:pPr>
            <a:r>
              <a:rPr lang="zh-CN" altLang="en-US" sz="1350" dirty="0"/>
              <a:t>现场烃类排放尽量减少频率，排放作业前注意作业人员提前通过静电柱或触摸接地金属导电体进行人体放电。</a:t>
            </a:r>
            <a:endParaRPr lang="zh-CN" altLang="en-US" sz="1350" dirty="0"/>
          </a:p>
          <a:p>
            <a:pPr lvl="0" indent="-342900" algn="just">
              <a:lnSpc>
                <a:spcPct val="150000"/>
              </a:lnSpc>
              <a:buFont typeface="+mj-lt"/>
              <a:buAutoNum type="arabicPeriod"/>
            </a:pPr>
            <a:r>
              <a:rPr lang="zh-CN" altLang="en-US" sz="1350" dirty="0"/>
              <a:t>过滤器清理作业较频繁，严格按照作业规程及做好劳动防护，氮气置换要彻底</a:t>
            </a:r>
            <a:r>
              <a:rPr lang="zh-CN" altLang="en-US" sz="1350" dirty="0" smtClean="0"/>
              <a:t>。</a:t>
            </a:r>
            <a:endParaRPr lang="zh-CN" altLang="en-US" sz="1350" dirty="0"/>
          </a:p>
        </p:txBody>
      </p:sp>
      <p:sp>
        <p:nvSpPr>
          <p:cNvPr id="3" name="文本框 2"/>
          <p:cNvSpPr txBox="1"/>
          <p:nvPr/>
        </p:nvSpPr>
        <p:spPr>
          <a:xfrm>
            <a:off x="932261" y="206317"/>
            <a:ext cx="41344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4.3 </a:t>
            </a:r>
            <a:r>
              <a:rPr lang="zh-CN" altLang="en-US" sz="2100" b="1" dirty="0" smtClean="0">
                <a:latin typeface="微软雅黑" panose="020B0503020204020204" charset="-122"/>
                <a:ea typeface="微软雅黑" panose="020B0503020204020204" charset="-122"/>
                <a:cs typeface="微软雅黑" panose="020B0503020204020204" charset="-122"/>
              </a:rPr>
              <a:t>本装置重点隐患排查项及建议</a:t>
            </a:r>
            <a:endParaRPr 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137032" y="792646"/>
          <a:ext cx="7254875" cy="4345305"/>
        </p:xfrm>
        <a:graphic>
          <a:graphicData uri="http://schemas.openxmlformats.org/drawingml/2006/table">
            <a:tbl>
              <a:tblPr>
                <a:tableStyleId>{5C22544A-7EE6-4342-B048-85BDC9FD1C3A}</a:tableStyleId>
              </a:tblPr>
              <a:tblGrid>
                <a:gridCol w="2398395"/>
                <a:gridCol w="2457450"/>
                <a:gridCol w="2399030"/>
              </a:tblGrid>
              <a:tr h="212090">
                <a:tc>
                  <a:txBody>
                    <a:bodyPr/>
                    <a:lstStyle/>
                    <a:p>
                      <a:pPr marL="0" marR="0" algn="ctr">
                        <a:spcBef>
                          <a:spcPts val="0"/>
                        </a:spcBef>
                        <a:spcAft>
                          <a:spcPts val="0"/>
                        </a:spcAft>
                      </a:pPr>
                      <a:r>
                        <a:rPr lang="zh-CN" altLang="en-US" sz="1050" b="1" kern="100" dirty="0">
                          <a:effectLst/>
                        </a:rPr>
                        <a:t>隐患排查重点</a:t>
                      </a:r>
                      <a:endParaRPr lang="zh-CN" altLang="en-US" sz="1050" b="1" kern="100" dirty="0">
                        <a:effectLst/>
                        <a:latin typeface="Calibri" charset="0"/>
                        <a:ea typeface="宋体" panose="02010600030101010101" pitchFamily="2" charset="-122"/>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914400" rtl="0" eaLnBrk="1" latinLnBrk="0" hangingPunct="1">
                        <a:spcBef>
                          <a:spcPts val="0"/>
                        </a:spcBef>
                        <a:spcAft>
                          <a:spcPts val="0"/>
                        </a:spcAft>
                      </a:pPr>
                      <a:r>
                        <a:rPr lang="zh-CN" altLang="en-US" sz="1050" b="1" kern="100" dirty="0" smtClean="0">
                          <a:solidFill>
                            <a:schemeClr val="dk1"/>
                          </a:solidFill>
                          <a:effectLst/>
                          <a:latin typeface="+mn-lt"/>
                          <a:ea typeface="+mn-ea"/>
                          <a:cs typeface="+mn-cs"/>
                        </a:rPr>
                        <a:t>隐患排查重点</a:t>
                      </a:r>
                      <a:endParaRPr lang="zh-CN" altLang="en-US" sz="1050" b="1" kern="100" dirty="0">
                        <a:solidFill>
                          <a:schemeClr val="dk1"/>
                        </a:solidFill>
                        <a:effectLst/>
                        <a:latin typeface="+mn-lt"/>
                        <a:ea typeface="+mn-ea"/>
                        <a:cs typeface="+mn-cs"/>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b="1" kern="100" dirty="0">
                          <a:effectLst/>
                        </a:rPr>
                        <a:t>建议</a:t>
                      </a:r>
                      <a:endParaRPr lang="zh-CN" altLang="en-US" sz="1050" b="1" kern="100" dirty="0">
                        <a:effectLst/>
                        <a:latin typeface="Calibri" charset="0"/>
                        <a:ea typeface="宋体" panose="02010600030101010101" pitchFamily="2" charset="-122"/>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4516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设备</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设备基础无不均匀下沉，紧固螺栓无松动。机泵运行异常及时切换</a:t>
                      </a:r>
                      <a:r>
                        <a:rPr lang="en-US" altLang="zh-CN" sz="1050" kern="100" dirty="0">
                          <a:effectLst/>
                          <a:latin typeface="+mn-ea"/>
                          <a:ea typeface="+mn-ea"/>
                        </a:rPr>
                        <a:t>(</a:t>
                      </a:r>
                      <a:r>
                        <a:rPr lang="zh-CN" altLang="en-US" sz="1050" kern="100" dirty="0">
                          <a:effectLst/>
                          <a:latin typeface="+mn-ea"/>
                          <a:ea typeface="+mn-ea"/>
                        </a:rPr>
                        <a:t>如</a:t>
                      </a:r>
                      <a:r>
                        <a:rPr lang="en-US" altLang="zh-CN" sz="1050" kern="100" dirty="0">
                          <a:effectLst/>
                          <a:latin typeface="+mn-ea"/>
                          <a:ea typeface="+mn-ea"/>
                        </a:rPr>
                        <a:t>P-203</a:t>
                      </a:r>
                      <a:r>
                        <a:rPr lang="zh-CN" altLang="en-US" sz="1050" kern="100" dirty="0">
                          <a:effectLst/>
                          <a:latin typeface="+mn-ea"/>
                          <a:ea typeface="+mn-ea"/>
                        </a:rPr>
                        <a:t>当主控发现流量变化时已经抽空一段时间</a:t>
                      </a:r>
                      <a:r>
                        <a:rPr lang="en-US" altLang="zh-CN" sz="1050" kern="100" dirty="0">
                          <a:effectLst/>
                          <a:latin typeface="+mn-ea"/>
                          <a:ea typeface="+mn-ea"/>
                        </a:rPr>
                        <a:t>)</a:t>
                      </a:r>
                      <a:endParaRPr lang="en-US" altLang="zh-CN"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现场发现机泵声音异常或者主控发现出口阀逐渐开大及时切泵，避免设备长时间异常运转造成损坏</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9215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电气仪表</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临电作业由电气人员操作，禁止私自接电。现场压力表选型、精度、量程适当、校验期内、指示无误</a:t>
                      </a:r>
                      <a:endParaRPr lang="zh-CN" altLang="en-US" sz="1050" kern="100" dirty="0">
                        <a:effectLst/>
                        <a:latin typeface="+mn-ea"/>
                        <a:ea typeface="+mn-ea"/>
                      </a:endParaRPr>
                    </a:p>
                    <a:p>
                      <a:pPr marL="0" marR="0" algn="just">
                        <a:spcBef>
                          <a:spcPts val="0"/>
                        </a:spcBef>
                        <a:spcAft>
                          <a:spcPts val="0"/>
                        </a:spcAft>
                      </a:pPr>
                      <a:r>
                        <a:rPr lang="zh-CN" altLang="en-US" sz="1050" kern="100" dirty="0">
                          <a:effectLst/>
                          <a:latin typeface="+mn-ea"/>
                          <a:ea typeface="+mn-ea"/>
                        </a:rPr>
                        <a:t> </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现场压力表有量程不符现象、损坏很久未处理现象，建议及时更换新的合适的压力表</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1402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静电</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现场静电跨接线、静电接地线缺失，尤其是检修后原有的静电线丢失现象</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全员排查，现场静电跨接线、静电接地线应有尽有，无损坏或断裂现象</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13385">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生产现场</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巡检责任心、规格化积极性问题，擦拭运转设备应该注意的问题</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擦拭运转设备尽量转动部件保持安全距离</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3213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人员、现场操作</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职业卫生健康情况、现场作业（加助剂、取样）防护情况。个人能力提升，每个人是否能独立顶岗</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作业前做好个人防护</a:t>
                      </a:r>
                      <a:endParaRPr lang="zh-CN" altLang="en-US" sz="1050" kern="100" dirty="0">
                        <a:effectLst/>
                        <a:latin typeface="+mn-ea"/>
                        <a:ea typeface="+mn-ea"/>
                      </a:endParaRPr>
                    </a:p>
                    <a:p>
                      <a:pPr marL="0" marR="0" algn="just">
                        <a:spcBef>
                          <a:spcPts val="0"/>
                        </a:spcBef>
                        <a:spcAft>
                          <a:spcPts val="0"/>
                        </a:spcAft>
                      </a:pPr>
                      <a:r>
                        <a:rPr lang="zh-CN" altLang="en-US" sz="1050" kern="100" dirty="0">
                          <a:effectLst/>
                          <a:latin typeface="+mn-ea"/>
                          <a:ea typeface="+mn-ea"/>
                        </a:rPr>
                        <a:t>严格执行（三不动）</a:t>
                      </a:r>
                      <a:endParaRPr lang="zh-CN" altLang="en-US" sz="1050" kern="100" dirty="0">
                        <a:effectLst/>
                        <a:latin typeface="+mn-ea"/>
                        <a:ea typeface="+mn-ea"/>
                      </a:endParaRPr>
                    </a:p>
                    <a:p>
                      <a:pPr marL="0" marR="0" algn="just">
                        <a:spcBef>
                          <a:spcPts val="0"/>
                        </a:spcBef>
                        <a:spcAft>
                          <a:spcPts val="0"/>
                        </a:spcAft>
                      </a:pPr>
                      <a:r>
                        <a:rPr lang="zh-CN" altLang="en-US" sz="1050" kern="100" dirty="0">
                          <a:effectLst/>
                          <a:latin typeface="+mn-ea"/>
                          <a:ea typeface="+mn-ea"/>
                        </a:rPr>
                        <a:t>新员工现场作业老带新</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211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生产检修（作业票管理）</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检修作业票的风险分析、安全措施落实项目被考核</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办票能力和验票认真程度需要加强</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9215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生产工艺</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正常工况调整尽量避免幅度过大。发现问题的及时性，查找原因、处理问题的迅速性</a:t>
                      </a:r>
                      <a:endParaRPr lang="zh-CN" altLang="en-US" sz="1050" kern="100" dirty="0">
                        <a:effectLst/>
                        <a:latin typeface="+mn-ea"/>
                        <a:ea typeface="+mn-ea"/>
                      </a:endParaRPr>
                    </a:p>
                    <a:p>
                      <a:pPr marL="0" marR="0" algn="just">
                        <a:spcBef>
                          <a:spcPts val="0"/>
                        </a:spcBef>
                        <a:spcAft>
                          <a:spcPts val="0"/>
                        </a:spcAft>
                      </a:pPr>
                      <a:r>
                        <a:rPr lang="zh-CN" altLang="en-US" sz="1050" kern="100" dirty="0">
                          <a:effectLst/>
                          <a:latin typeface="+mn-ea"/>
                          <a:ea typeface="+mn-ea"/>
                        </a:rPr>
                        <a:t> </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正常工况调整尽量避免幅度过大，压力、流量、液位波动及时沟通确认查找原因，异常情况及时处理，避免拖延</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2110">
                <a:tc>
                  <a:txBody>
                    <a:bodyPr/>
                    <a:lstStyle/>
                    <a:p>
                      <a:pPr marL="0" marR="0" lvl="0" indent="0" algn="ctr">
                        <a:spcBef>
                          <a:spcPts val="0"/>
                        </a:spcBef>
                        <a:spcAft>
                          <a:spcPts val="0"/>
                        </a:spcAft>
                        <a:buFont typeface="Times New Roman" panose="02020603050405020304" pitchFamily="18" charset="0"/>
                        <a:buNone/>
                      </a:pPr>
                      <a:r>
                        <a:rPr lang="zh-CN" altLang="en-US" sz="1050" kern="100" dirty="0">
                          <a:effectLst/>
                          <a:latin typeface="+mn-ea"/>
                          <a:ea typeface="+mn-ea"/>
                        </a:rPr>
                        <a:t>交接班</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现场交接班和交接班记录内容的全面性、准确性不够</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effectLst/>
                          <a:latin typeface="+mn-ea"/>
                          <a:ea typeface="+mn-ea"/>
                        </a:rPr>
                        <a:t>交接班要全面、准确，不得漏项</a:t>
                      </a:r>
                      <a:endParaRPr lang="zh-CN" altLang="en-US" sz="1050" kern="100" dirty="0">
                        <a:effectLst/>
                        <a:latin typeface="+mn-ea"/>
                        <a:ea typeface="+mn-ea"/>
                        <a:cs typeface="Times New Roman" panose="02020603050405020304" pitchFamily="18" charset="0"/>
                      </a:endParaRPr>
                    </a:p>
                  </a:txBody>
                  <a:tcPr marL="39006" marR="39006" marT="26004" marB="26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文本框 2"/>
          <p:cNvSpPr txBox="1"/>
          <p:nvPr/>
        </p:nvSpPr>
        <p:spPr>
          <a:xfrm>
            <a:off x="932261" y="206317"/>
            <a:ext cx="4134485" cy="414020"/>
          </a:xfrm>
          <a:prstGeom prst="rect">
            <a:avLst/>
          </a:prstGeom>
          <a:noFill/>
        </p:spPr>
        <p:txBody>
          <a:bodyPr wrap="none" rtlCol="0">
            <a:spAutoFit/>
          </a:bodyPr>
          <a:lstStyle/>
          <a:p>
            <a:r>
              <a:rPr lang="en-US" altLang="zh-CN" sz="2100" b="1" dirty="0" smtClean="0">
                <a:latin typeface="微软雅黑" panose="020B0503020204020204" charset="-122"/>
                <a:ea typeface="微软雅黑" panose="020B0503020204020204" charset="-122"/>
                <a:cs typeface="微软雅黑" panose="020B0503020204020204" charset="-122"/>
              </a:rPr>
              <a:t>4.3 </a:t>
            </a:r>
            <a:r>
              <a:rPr lang="zh-CN" altLang="en-US" sz="2100" b="1" dirty="0" smtClean="0">
                <a:latin typeface="微软雅黑" panose="020B0503020204020204" charset="-122"/>
                <a:ea typeface="微软雅黑" panose="020B0503020204020204" charset="-122"/>
                <a:cs typeface="微软雅黑" panose="020B0503020204020204" charset="-122"/>
              </a:rPr>
              <a:t>本</a:t>
            </a:r>
            <a:r>
              <a:rPr lang="zh-CN" altLang="en-US" sz="2100" b="1" dirty="0">
                <a:latin typeface="微软雅黑" panose="020B0503020204020204" charset="-122"/>
                <a:ea typeface="微软雅黑" panose="020B0503020204020204" charset="-122"/>
                <a:cs typeface="微软雅黑" panose="020B0503020204020204" charset="-122"/>
              </a:rPr>
              <a:t>装置重点隐患排查项及建议</a:t>
            </a:r>
            <a:endParaRPr lang="zh-CN" alt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84200" y="760730"/>
            <a:ext cx="8068945" cy="4187190"/>
          </a:xfrm>
          <a:prstGeom prst="rect">
            <a:avLst/>
          </a:prstGeom>
          <a:noFill/>
          <a:ln w="9525">
            <a:noFill/>
          </a:ln>
        </p:spPr>
        <p:txBody>
          <a:bodyPr wrap="square">
            <a:spAutoFit/>
          </a:bodyPr>
          <a:lstStyle/>
          <a:p>
            <a:pPr indent="0" algn="just" fontAlgn="auto">
              <a:lnSpc>
                <a:spcPct val="120000"/>
              </a:lnSpc>
              <a:spcBef>
                <a:spcPts val="600"/>
              </a:spcBef>
              <a:spcAft>
                <a:spcPts val="600"/>
              </a:spcAft>
            </a:pPr>
            <a:r>
              <a:rPr lang="zh-CN" sz="1050" b="1" dirty="0">
                <a:latin typeface="微软雅黑" panose="020B0503020204020204" charset="-122"/>
                <a:ea typeface="微软雅黑" panose="020B0503020204020204" charset="-122"/>
                <a:cs typeface="微软雅黑" panose="020B0503020204020204" charset="-122"/>
              </a:rPr>
              <a:t>一、提高装置本质安全水平</a:t>
            </a:r>
            <a:endParaRPr lang="zh-CN" sz="1050" b="1"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1、优化工艺流程设计，从源头上控制氧含量</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2、合理设计阻聚剂加注流程</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3、设置在线检测仪，严控系统中氧含量</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4、设计中避免滞留死区</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5、在装置的设计中尽量减少高浓度丁二烯的留存时间</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1" dirty="0">
                <a:latin typeface="微软雅黑" panose="020B0503020204020204" charset="-122"/>
                <a:ea typeface="微软雅黑" panose="020B0503020204020204" charset="-122"/>
                <a:cs typeface="微软雅黑" panose="020B0503020204020204" charset="-122"/>
              </a:rPr>
              <a:t>二、提升装置自动化控制水平</a:t>
            </a:r>
            <a:endParaRPr lang="zh-CN" sz="1050" b="1"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1、对工艺反应系统应按照重点监管危险工艺控制要求及结合HAZOP分析结果，设置氧化工艺、聚合工艺等反应系统相关自动化控制系统及联锁，设置紧急停车系统、紧急送入惰性气体的系统、安全泄放系统等</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2、对蒸馏系统应结合HAZOP分析结果，严格控制精馏温度、压力、流量、系统氧含量、冷却水流量等参数，建议考虑将温度、压力、丁二烯进出流量与冷却水流量、热媒阀等形成联锁关系，避免重沸器等加热设施失控</a:t>
            </a:r>
            <a:endParaRPr lang="zh-CN" sz="1050" b="0" dirty="0">
              <a:latin typeface="微软雅黑" panose="020B0503020204020204" charset="-122"/>
              <a:ea typeface="微软雅黑" panose="020B0503020204020204" charset="-122"/>
              <a:cs typeface="微软雅黑" panose="020B0503020204020204" charset="-122"/>
            </a:endParaRPr>
          </a:p>
          <a:p>
            <a:pPr indent="0" algn="just" fontAlgn="auto">
              <a:lnSpc>
                <a:spcPct val="120000"/>
              </a:lnSpc>
              <a:spcBef>
                <a:spcPts val="600"/>
              </a:spcBef>
              <a:spcAft>
                <a:spcPts val="600"/>
              </a:spcAft>
            </a:pPr>
            <a:r>
              <a:rPr lang="zh-CN" sz="1050" b="0" dirty="0">
                <a:latin typeface="微软雅黑" panose="020B0503020204020204" charset="-122"/>
                <a:ea typeface="微软雅黑" panose="020B0503020204020204" charset="-122"/>
                <a:cs typeface="微软雅黑" panose="020B0503020204020204" charset="-122"/>
              </a:rPr>
              <a:t>3、对重点部位应进行研判分析，对可能发生自聚的部位设置温度、压力监控，提升装置关键工艺参数的在线监控能力，尤其是加强对不含阻聚剂的高纯丁二烯储罐及中间罐的监控，做到温度、压力异常变化时能及时报警及时处理，温度、压力急剧升高时联锁停产、卸压</a:t>
            </a:r>
            <a:endParaRPr lang="zh-CN" altLang="en-US" sz="1050" b="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32261" y="206317"/>
            <a:ext cx="1734185" cy="414020"/>
          </a:xfrm>
          <a:prstGeom prst="rect">
            <a:avLst/>
          </a:prstGeom>
          <a:noFill/>
        </p:spPr>
        <p:txBody>
          <a:bodyPr wrap="none" rtlCol="0">
            <a:spAutoFit/>
          </a:bodyPr>
          <a:lstStyle/>
          <a:p>
            <a:pPr algn="l"/>
            <a:r>
              <a:rPr lang="en-US" altLang="zh-CN" sz="2100" b="1" dirty="0" smtClean="0">
                <a:latin typeface="微软雅黑" panose="020B0503020204020204" charset="-122"/>
                <a:ea typeface="微软雅黑" panose="020B0503020204020204" charset="-122"/>
                <a:cs typeface="微软雅黑" panose="020B0503020204020204" charset="-122"/>
              </a:rPr>
              <a:t>4.4 </a:t>
            </a:r>
            <a:r>
              <a:rPr lang="zh-CN" sz="2100" b="1" dirty="0">
                <a:latin typeface="微软雅黑" panose="020B0503020204020204" charset="-122"/>
                <a:ea typeface="微软雅黑" panose="020B0503020204020204" charset="-122"/>
                <a:cs typeface="微软雅黑" panose="020B0503020204020204" charset="-122"/>
              </a:rPr>
              <a:t>提升建议</a:t>
            </a:r>
            <a:endParaRPr 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3456" y="848175"/>
            <a:ext cx="7641431" cy="2999740"/>
          </a:xfrm>
          <a:prstGeom prst="rect">
            <a:avLst/>
          </a:prstGeom>
          <a:noFill/>
        </p:spPr>
        <p:txBody>
          <a:bodyPr wrap="square" rtlCol="0" anchor="t">
            <a:spAutoFit/>
          </a:bodyPr>
          <a:lstStyle/>
          <a:p>
            <a:pPr indent="0" algn="just">
              <a:lnSpc>
                <a:spcPct val="150000"/>
              </a:lnSpc>
            </a:pPr>
            <a:r>
              <a:rPr lang="zh-CN" sz="1050" b="1">
                <a:latin typeface="微软雅黑" panose="020B0503020204020204" charset="-122"/>
                <a:ea typeface="微软雅黑" panose="020B0503020204020204" charset="-122"/>
                <a:cs typeface="微软雅黑" panose="020B0503020204020204" charset="-122"/>
                <a:sym typeface="+mn-ea"/>
              </a:rPr>
              <a:t>三、加强装置工艺运转过程安全控制</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1、丁二烯生产、使用过程中，阻聚剂须按照要求指定的种类、浓度、加入量及方式、地点加入系统，保证阻聚剂含量满足要求。</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2、降低丁二烯物料温度。装置送出丁二烯物料温度应符合不大于27℃的安全要求，并确保冷回流、冷冻水、循环水系统运行正常。</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3、降低系统中铁离子等含量。装置投用前应进行除锈、化学清洗、钝化处理，确保铁锈清除彻底；开车准备期应用氮气保护防止新生铁锈，清理丁二烯聚合物时禁止使用铁制工具。应采取措施确保备用泵不积累聚合物、水、盐类等。备用换热器应处于氮气保护状态，保证投用前在密封状态下分析氧含量合格（不大于100ppm）。</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4、涉及丁二烯设备、管线打开检修前，应钝化并置换合格。应制定丁二烯堵塞疏通操作规程，明确在处理涉及丁二烯管道、导淋、仪表阀低点堵塞等处理作业时，应在有人监护的条件下进行。</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5、生产、使用及贮存丁二烯场所应设置泄漏检测报警仪，使用防爆型的通风系统和设备。</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6、丁二烯取样应采用循环密闭采样系统；定期对涉及丁二烯等泄漏后果严重的部位(如管道、设备、机泵等静密封点)进行泄漏检测，对泄漏部位及时维修或更换。</a:t>
            </a:r>
            <a:endParaRPr lang="zh-CN" altLang="en-US" sz="1050">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932261" y="206317"/>
            <a:ext cx="1734185" cy="414020"/>
          </a:xfrm>
          <a:prstGeom prst="rect">
            <a:avLst/>
          </a:prstGeom>
          <a:noFill/>
        </p:spPr>
        <p:txBody>
          <a:bodyPr wrap="none" rtlCol="0">
            <a:spAutoFit/>
          </a:bodyPr>
          <a:lstStyle/>
          <a:p>
            <a:pPr algn="l"/>
            <a:r>
              <a:rPr lang="en-US" altLang="zh-CN" sz="2100" b="1" dirty="0" smtClean="0">
                <a:latin typeface="微软雅黑" panose="020B0503020204020204" charset="-122"/>
                <a:ea typeface="微软雅黑" panose="020B0503020204020204" charset="-122"/>
                <a:cs typeface="微软雅黑" panose="020B0503020204020204" charset="-122"/>
              </a:rPr>
              <a:t>4.4 </a:t>
            </a:r>
            <a:r>
              <a:rPr lang="zh-CN" sz="2100" b="1" dirty="0">
                <a:latin typeface="微软雅黑" panose="020B0503020204020204" charset="-122"/>
                <a:ea typeface="微软雅黑" panose="020B0503020204020204" charset="-122"/>
                <a:cs typeface="微软雅黑" panose="020B0503020204020204" charset="-122"/>
              </a:rPr>
              <a:t>提升建议</a:t>
            </a:r>
            <a:endParaRPr 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735" y="658637"/>
            <a:ext cx="2023772"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1.4.1 </a:t>
            </a:r>
            <a:r>
              <a:rPr lang="zh-CN" altLang="en-US" sz="1650" b="1" dirty="0">
                <a:solidFill>
                  <a:schemeClr val="tx1"/>
                </a:solidFill>
                <a:latin typeface="+mn-ea"/>
              </a:rPr>
              <a:t>简介</a:t>
            </a:r>
            <a:endParaRPr lang="zh-CN" altLang="en-US" sz="1650" b="1" dirty="0">
              <a:solidFill>
                <a:schemeClr val="tx1"/>
              </a:solidFill>
              <a:latin typeface="+mn-ea"/>
            </a:endParaRPr>
          </a:p>
        </p:txBody>
      </p:sp>
      <p:sp>
        <p:nvSpPr>
          <p:cNvPr id="30" name="文本框 29"/>
          <p:cNvSpPr txBox="1"/>
          <p:nvPr/>
        </p:nvSpPr>
        <p:spPr>
          <a:xfrm>
            <a:off x="932498" y="1107731"/>
            <a:ext cx="6689884" cy="3322955"/>
          </a:xfrm>
          <a:prstGeom prst="rect">
            <a:avLst/>
          </a:prstGeom>
          <a:noFill/>
        </p:spPr>
        <p:txBody>
          <a:bodyPr wrap="square" rtlCol="0">
            <a:spAutoFit/>
          </a:bodyPr>
          <a:lstStyle/>
          <a:p>
            <a:pPr marL="342900" indent="-342900" fontAlgn="auto">
              <a:lnSpc>
                <a:spcPct val="200000"/>
              </a:lnSpc>
              <a:buFont typeface="Wingdings" panose="05000000000000000000" charset="0"/>
              <a:buChar char="Ø"/>
            </a:pPr>
            <a:r>
              <a:rPr lang="zh-CN" altLang="en-US" sz="1500" b="1" dirty="0" smtClean="0">
                <a:sym typeface="+mn-ea"/>
              </a:rPr>
              <a:t>规模：</a:t>
            </a:r>
            <a:r>
              <a:rPr lang="en-US" sz="1500" dirty="0" smtClean="0">
                <a:sym typeface="+mn-ea"/>
              </a:rPr>
              <a:t>14</a:t>
            </a:r>
            <a:r>
              <a:rPr lang="zh-CN" altLang="en-US" sz="1500" dirty="0" smtClean="0">
                <a:sym typeface="+mn-ea"/>
              </a:rPr>
              <a:t>万吨</a:t>
            </a:r>
            <a:r>
              <a:rPr lang="en-US" sz="1500" dirty="0" smtClean="0">
                <a:sym typeface="+mn-ea"/>
              </a:rPr>
              <a:t>/</a:t>
            </a:r>
            <a:r>
              <a:rPr lang="zh-CN" altLang="en-US" sz="1500" dirty="0" smtClean="0">
                <a:sym typeface="+mn-ea"/>
              </a:rPr>
              <a:t>年丁二烯装置</a:t>
            </a:r>
            <a:endParaRPr lang="zh-CN" altLang="en-US" sz="1500" dirty="0" smtClean="0">
              <a:sym typeface="+mn-ea"/>
            </a:endParaRPr>
          </a:p>
          <a:p>
            <a:pPr marL="342265" algn="just" fontAlgn="auto">
              <a:lnSpc>
                <a:spcPct val="200000"/>
              </a:lnSpc>
            </a:pPr>
            <a:r>
              <a:rPr lang="zh-CN" altLang="en-US" sz="1500" dirty="0" smtClean="0">
                <a:sym typeface="+mn-ea"/>
              </a:rPr>
              <a:t>（恒力石化（大连）化工有限公司</a:t>
            </a:r>
            <a:r>
              <a:rPr lang="en-US" sz="1500" dirty="0" smtClean="0">
                <a:sym typeface="+mn-ea"/>
              </a:rPr>
              <a:t>150</a:t>
            </a:r>
            <a:r>
              <a:rPr lang="zh-CN" altLang="en-US" sz="1500" dirty="0" smtClean="0">
                <a:sym typeface="+mn-ea"/>
              </a:rPr>
              <a:t>万吨</a:t>
            </a:r>
            <a:r>
              <a:rPr lang="en-US" sz="1500" dirty="0" smtClean="0">
                <a:sym typeface="+mn-ea"/>
              </a:rPr>
              <a:t>/</a:t>
            </a:r>
            <a:r>
              <a:rPr lang="zh-CN" altLang="en-US" sz="1500" dirty="0" smtClean="0">
                <a:sym typeface="+mn-ea"/>
              </a:rPr>
              <a:t>年乙烯工程配套生产装置之一）</a:t>
            </a:r>
            <a:endParaRPr lang="zh-CN" altLang="en-US" sz="1500" dirty="0" smtClean="0">
              <a:sym typeface="+mn-ea"/>
            </a:endParaRPr>
          </a:p>
          <a:p>
            <a:pPr marL="342900" indent="-342900" algn="just" fontAlgn="auto">
              <a:lnSpc>
                <a:spcPct val="200000"/>
              </a:lnSpc>
              <a:buFont typeface="Wingdings" panose="05000000000000000000" charset="0"/>
              <a:buChar char="Ø"/>
            </a:pPr>
            <a:r>
              <a:rPr lang="zh-CN" altLang="en-US" sz="1500" b="1" dirty="0" smtClean="0">
                <a:sym typeface="+mn-ea"/>
              </a:rPr>
              <a:t>设计负荷：</a:t>
            </a:r>
            <a:r>
              <a:rPr lang="en-US" altLang="zh-CN" sz="1500" dirty="0" smtClean="0">
                <a:sym typeface="+mn-ea"/>
              </a:rPr>
              <a:t>60%</a:t>
            </a:r>
            <a:r>
              <a:rPr lang="en-US" altLang="zh-CN" sz="1500" dirty="0" smtClean="0">
                <a:latin typeface="微软雅黑" panose="020B0503020204020204" charset="-122"/>
                <a:ea typeface="微软雅黑" panose="020B0503020204020204" charset="-122"/>
                <a:sym typeface="+mn-ea"/>
              </a:rPr>
              <a:t>~</a:t>
            </a:r>
            <a:r>
              <a:rPr lang="en-US" altLang="zh-CN" sz="1500" dirty="0" smtClean="0">
                <a:sym typeface="+mn-ea"/>
              </a:rPr>
              <a:t>110%</a:t>
            </a:r>
            <a:endParaRPr lang="en-US" altLang="zh-CN" sz="1500" dirty="0" smtClean="0">
              <a:sym typeface="+mn-ea"/>
            </a:endParaRPr>
          </a:p>
          <a:p>
            <a:pPr marL="342900" indent="-342900" algn="just" fontAlgn="auto">
              <a:lnSpc>
                <a:spcPct val="200000"/>
              </a:lnSpc>
              <a:buFont typeface="Wingdings" panose="05000000000000000000" charset="0"/>
              <a:buChar char="Ø"/>
            </a:pPr>
            <a:r>
              <a:rPr lang="zh-CN" altLang="en-US" sz="1500" b="1" dirty="0" smtClean="0">
                <a:sym typeface="+mn-ea"/>
              </a:rPr>
              <a:t>操作时间：</a:t>
            </a:r>
            <a:r>
              <a:rPr lang="en-US" altLang="zh-CN" sz="1500" dirty="0" smtClean="0">
                <a:sym typeface="+mn-ea"/>
              </a:rPr>
              <a:t>8000h/</a:t>
            </a:r>
            <a:r>
              <a:rPr lang="zh-CN" altLang="en-US" sz="1500" dirty="0" smtClean="0">
                <a:sym typeface="+mn-ea"/>
              </a:rPr>
              <a:t>年</a:t>
            </a:r>
            <a:endParaRPr lang="zh-CN" altLang="en-US" sz="1500" dirty="0" smtClean="0">
              <a:sym typeface="+mn-ea"/>
            </a:endParaRPr>
          </a:p>
          <a:p>
            <a:pPr marL="342900" indent="-342900" algn="just" fontAlgn="auto">
              <a:lnSpc>
                <a:spcPct val="200000"/>
              </a:lnSpc>
              <a:buFont typeface="Wingdings" panose="05000000000000000000" charset="0"/>
              <a:buChar char="Ø"/>
            </a:pPr>
            <a:r>
              <a:rPr lang="zh-CN" altLang="en-US" sz="1500" b="1" dirty="0" smtClean="0">
                <a:sym typeface="+mn-ea"/>
              </a:rPr>
              <a:t>原料：</a:t>
            </a:r>
            <a:r>
              <a:rPr lang="zh-CN" altLang="en-US" sz="1500" dirty="0" smtClean="0">
                <a:sym typeface="+mn-ea"/>
              </a:rPr>
              <a:t>乙烯装置生产的混合碳四</a:t>
            </a:r>
            <a:endParaRPr lang="zh-CN" altLang="en-US" sz="1500" dirty="0" smtClean="0">
              <a:sym typeface="+mn-ea"/>
            </a:endParaRPr>
          </a:p>
          <a:p>
            <a:pPr marL="342900" indent="-342900" algn="just" fontAlgn="auto">
              <a:lnSpc>
                <a:spcPct val="200000"/>
              </a:lnSpc>
              <a:buFont typeface="Wingdings" panose="05000000000000000000" charset="0"/>
              <a:buChar char="Ø"/>
            </a:pPr>
            <a:r>
              <a:rPr lang="zh-CN" altLang="en-US" sz="1500" b="1" dirty="0" smtClean="0">
                <a:sym typeface="+mn-ea"/>
              </a:rPr>
              <a:t>溶剂：</a:t>
            </a:r>
            <a:r>
              <a:rPr lang="en-US" sz="1500" dirty="0" smtClean="0">
                <a:sym typeface="+mn-ea"/>
              </a:rPr>
              <a:t>DMF</a:t>
            </a:r>
            <a:r>
              <a:rPr lang="zh-CN" altLang="en-US" sz="1500" dirty="0" smtClean="0">
                <a:sym typeface="+mn-ea"/>
              </a:rPr>
              <a:t>（二甲基甲酰胺）</a:t>
            </a:r>
            <a:endParaRPr lang="zh-CN" altLang="en-US" sz="1500" dirty="0" smtClean="0">
              <a:sym typeface="+mn-ea"/>
            </a:endParaRPr>
          </a:p>
          <a:p>
            <a:pPr marL="342900" indent="-342900" algn="just" fontAlgn="auto">
              <a:lnSpc>
                <a:spcPct val="200000"/>
              </a:lnSpc>
              <a:buFont typeface="Wingdings" panose="05000000000000000000" charset="0"/>
              <a:buChar char="Ø"/>
            </a:pPr>
            <a:r>
              <a:rPr lang="zh-CN" altLang="en-US" sz="1500" b="1" dirty="0" smtClean="0">
                <a:sym typeface="+mn-ea"/>
              </a:rPr>
              <a:t>产品：</a:t>
            </a:r>
            <a:r>
              <a:rPr lang="zh-CN" altLang="en-US" sz="1500" dirty="0" smtClean="0">
                <a:sym typeface="+mn-ea"/>
              </a:rPr>
              <a:t>聚合级丁二烯，副产品抽余碳四、含炔碳四、丙炔气</a:t>
            </a:r>
            <a:endParaRPr lang="zh-CN" altLang="en-US" sz="1500" dirty="0"/>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0591" y="720064"/>
            <a:ext cx="7631906" cy="3726815"/>
          </a:xfrm>
          <a:prstGeom prst="rect">
            <a:avLst/>
          </a:prstGeom>
          <a:noFill/>
        </p:spPr>
        <p:txBody>
          <a:bodyPr wrap="square" rtlCol="0" anchor="t">
            <a:spAutoFit/>
          </a:bodyPr>
          <a:lstStyle/>
          <a:p>
            <a:pPr indent="0" algn="just">
              <a:lnSpc>
                <a:spcPct val="150000"/>
              </a:lnSpc>
            </a:pPr>
            <a:r>
              <a:rPr lang="zh-CN" sz="1050" b="1">
                <a:latin typeface="微软雅黑" panose="020B0503020204020204" charset="-122"/>
                <a:ea typeface="微软雅黑" panose="020B0503020204020204" charset="-122"/>
                <a:cs typeface="微软雅黑" panose="020B0503020204020204" charset="-122"/>
                <a:sym typeface="+mn-ea"/>
              </a:rPr>
              <a:t>四、强化储存环节的安全管控</a:t>
            </a:r>
            <a:endParaRPr lang="zh-CN" sz="1050" b="1">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1、储罐底部的丁二烯出入口管道应设可远程控制的紧急切断阀，紧急切断阀的执行机构应有故障安全保障的措施；构成一级、二级重大危险源的丁二烯罐区应配备独立的安全仪表系统。</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2、储存丁二烯时应采取防止生成过氧化物、自聚物的措施，包括储存周期、倒罐、降温、添加阻聚剂等。</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3、丁二烯储罐的储存系数宜不大于0.8；严格控制储存系统中的气相氧含量（不大于1000ppm）。</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4、储罐应设置超压报警及泄压排放系统，控制储罐压力最高不超过0.5Mpa，以减少聚合物的生成；降低丁二烯物料储存温度，丁二烯储运系统温度不大于27℃，确保冷剂、循环水系统运行正常。</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5、丁二烯罐、回收丁二烯罐等要定期进行过氧化物钝化和清理（宜一年一次）；定期监测氧含量、聚合物含量、阻聚剂含量，防止聚合物聚集。</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6、严控丁二烯储罐切水操作，密闭禁氧、有人监护等。</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b="1">
                <a:latin typeface="微软雅黑" panose="020B0503020204020204" charset="-122"/>
                <a:ea typeface="微软雅黑" panose="020B0503020204020204" charset="-122"/>
                <a:cs typeface="微软雅黑" panose="020B0503020204020204" charset="-122"/>
                <a:sym typeface="+mn-ea"/>
              </a:rPr>
              <a:t>五、定期开展风险研判和管控</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1、开展全过程全周期工艺安全风险分析。结合装置运行、检修状况，对脱氢氧化、丁二烯抽提、顺丁橡胶、丁苯橡胶等装置中丁二烯聚合物产生的可能性和位置进行研判，科学确定泄放能力，审查各项预防抑制措施，确保有效。</a:t>
            </a:r>
            <a:endParaRPr lang="zh-CN" sz="105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pPr>
            <a:r>
              <a:rPr lang="zh-CN" sz="1050">
                <a:latin typeface="微软雅黑" panose="020B0503020204020204" charset="-122"/>
                <a:ea typeface="微软雅黑" panose="020B0503020204020204" charset="-122"/>
                <a:cs typeface="微软雅黑" panose="020B0503020204020204" charset="-122"/>
                <a:sym typeface="+mn-ea"/>
              </a:rPr>
              <a:t>2、建立完善生产异常情况监测与预警机制。及时记录异常情况及处置过程，定期对比分析研判全系统工艺参数变化趋势，发现事故苗头及时处理。</a:t>
            </a:r>
            <a:endParaRPr lang="zh-CN" altLang="en-US" sz="1050">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932261" y="206317"/>
            <a:ext cx="1734185" cy="414020"/>
          </a:xfrm>
          <a:prstGeom prst="rect">
            <a:avLst/>
          </a:prstGeom>
          <a:noFill/>
        </p:spPr>
        <p:txBody>
          <a:bodyPr wrap="none" rtlCol="0">
            <a:spAutoFit/>
          </a:bodyPr>
          <a:lstStyle/>
          <a:p>
            <a:pPr algn="l"/>
            <a:r>
              <a:rPr lang="en-US" altLang="zh-CN" sz="2100" b="1" dirty="0">
                <a:latin typeface="微软雅黑" panose="020B0503020204020204" charset="-122"/>
                <a:ea typeface="微软雅黑" panose="020B0503020204020204" charset="-122"/>
                <a:cs typeface="微软雅黑" panose="020B0503020204020204" charset="-122"/>
              </a:rPr>
              <a:t>4.3 </a:t>
            </a:r>
            <a:r>
              <a:rPr lang="zh-CN" sz="2100" b="1" dirty="0">
                <a:latin typeface="微软雅黑" panose="020B0503020204020204" charset="-122"/>
                <a:ea typeface="微软雅黑" panose="020B0503020204020204" charset="-122"/>
                <a:cs typeface="微软雅黑" panose="020B0503020204020204" charset="-122"/>
              </a:rPr>
              <a:t>提升建议</a:t>
            </a:r>
            <a:endParaRPr 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endCxn id="34" idx="6"/>
          </p:cNvCxnSpPr>
          <p:nvPr/>
        </p:nvCxnSpPr>
        <p:spPr>
          <a:xfrm flipH="1">
            <a:off x="4356269" y="1375537"/>
            <a:ext cx="4754" cy="25489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8376" y="146240"/>
            <a:ext cx="5525691" cy="5006759"/>
          </a:xfrm>
          <a:prstGeom prst="rect">
            <a:avLst/>
          </a:prstGeom>
        </p:spPr>
      </p:pic>
      <p:cxnSp>
        <p:nvCxnSpPr>
          <p:cNvPr id="4" name="直接连接符 3"/>
          <p:cNvCxnSpPr>
            <a:stCxn id="33" idx="0"/>
            <a:endCxn id="82" idx="0"/>
          </p:cNvCxnSpPr>
          <p:nvPr/>
        </p:nvCxnSpPr>
        <p:spPr>
          <a:xfrm>
            <a:off x="4370070" y="3782351"/>
            <a:ext cx="0" cy="67246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563045" y="844007"/>
            <a:ext cx="1473797" cy="1014730"/>
          </a:xfrm>
          <a:prstGeom prst="rect">
            <a:avLst/>
          </a:prstGeom>
        </p:spPr>
        <p:txBody>
          <a:bodyPr wrap="square">
            <a:spAutoFit/>
          </a:bodyPr>
          <a:lstStyle/>
          <a:p>
            <a:r>
              <a:rPr lang="en-US" altLang="zh-CN" sz="6000" dirty="0">
                <a:solidFill>
                  <a:srgbClr val="C00000"/>
                </a:solidFill>
                <a:latin typeface="Impact" panose="020B0806030902050204" pitchFamily="34" charset="0"/>
              </a:rPr>
              <a:t>0</a:t>
            </a:r>
            <a:r>
              <a:rPr lang="en-US" sz="6000" dirty="0">
                <a:solidFill>
                  <a:srgbClr val="C00000"/>
                </a:solidFill>
                <a:latin typeface="Impact" panose="020B0806030902050204" pitchFamily="34" charset="0"/>
              </a:rPr>
              <a:t>5</a:t>
            </a:r>
            <a:endParaRPr lang="en-US" sz="6000" dirty="0">
              <a:solidFill>
                <a:srgbClr val="C00000"/>
              </a:solidFill>
              <a:latin typeface="Impact" panose="020B0806030902050204" pitchFamily="34" charset="0"/>
            </a:endParaRPr>
          </a:p>
        </p:txBody>
      </p:sp>
      <p:grpSp>
        <p:nvGrpSpPr>
          <p:cNvPr id="6" name="组合 5"/>
          <p:cNvGrpSpPr/>
          <p:nvPr/>
        </p:nvGrpSpPr>
        <p:grpSpPr>
          <a:xfrm>
            <a:off x="4085273" y="1778291"/>
            <a:ext cx="5080635" cy="3221831"/>
            <a:chOff x="8578" y="3733"/>
            <a:chExt cx="10668" cy="6765"/>
          </a:xfrm>
        </p:grpSpPr>
        <p:grpSp>
          <p:nvGrpSpPr>
            <p:cNvPr id="26" name="组合 25"/>
            <p:cNvGrpSpPr/>
            <p:nvPr/>
          </p:nvGrpSpPr>
          <p:grpSpPr>
            <a:xfrm>
              <a:off x="8636" y="3733"/>
              <a:ext cx="1133" cy="1133"/>
              <a:chOff x="6110287" y="590321"/>
              <a:chExt cx="881291" cy="881291"/>
            </a:xfrm>
          </p:grpSpPr>
          <p:sp>
            <p:nvSpPr>
              <p:cNvPr id="27" name="椭圆 26"/>
              <p:cNvSpPr/>
              <p:nvPr/>
            </p:nvSpPr>
            <p:spPr>
              <a:xfrm>
                <a:off x="61102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29" name="组合 28"/>
            <p:cNvGrpSpPr/>
            <p:nvPr/>
          </p:nvGrpSpPr>
          <p:grpSpPr>
            <a:xfrm>
              <a:off x="8578" y="6559"/>
              <a:ext cx="1133" cy="1133"/>
              <a:chOff x="8701087" y="590321"/>
              <a:chExt cx="881291" cy="881291"/>
            </a:xfrm>
          </p:grpSpPr>
          <p:sp>
            <p:nvSpPr>
              <p:cNvPr id="30" name="椭圆 29"/>
              <p:cNvSpPr/>
              <p:nvPr/>
            </p:nvSpPr>
            <p:spPr>
              <a:xfrm>
                <a:off x="8701087" y="590321"/>
                <a:ext cx="881291" cy="88129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solidFill>
                  <a:schemeClr val="bg1"/>
                </a:solidFill>
              </a:ln>
            </p:spPr>
          </p:sp>
        </p:grpSp>
        <p:grpSp>
          <p:nvGrpSpPr>
            <p:cNvPr id="32" name="组合 31"/>
            <p:cNvGrpSpPr/>
            <p:nvPr/>
          </p:nvGrpSpPr>
          <p:grpSpPr>
            <a:xfrm>
              <a:off x="8609" y="7941"/>
              <a:ext cx="1133" cy="1133"/>
              <a:chOff x="9996487" y="590321"/>
              <a:chExt cx="881291" cy="881291"/>
            </a:xfrm>
          </p:grpSpPr>
          <p:sp>
            <p:nvSpPr>
              <p:cNvPr id="33" name="椭圆 32"/>
              <p:cNvSpPr/>
              <p:nvPr/>
            </p:nvSpPr>
            <p:spPr>
              <a:xfrm>
                <a:off x="99964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35" name="组合 34"/>
            <p:cNvGrpSpPr/>
            <p:nvPr/>
          </p:nvGrpSpPr>
          <p:grpSpPr>
            <a:xfrm>
              <a:off x="8628" y="5146"/>
              <a:ext cx="1133" cy="1133"/>
              <a:chOff x="7405687" y="590321"/>
              <a:chExt cx="881291" cy="881291"/>
            </a:xfrm>
          </p:grpSpPr>
          <p:sp>
            <p:nvSpPr>
              <p:cNvPr id="36" name="椭圆 35"/>
              <p:cNvSpPr/>
              <p:nvPr/>
            </p:nvSpPr>
            <p:spPr>
              <a:xfrm>
                <a:off x="7405687" y="590321"/>
                <a:ext cx="881291" cy="881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sp>
          <p:nvSpPr>
            <p:cNvPr id="38" name="文本框 37"/>
            <p:cNvSpPr txBox="1"/>
            <p:nvPr/>
          </p:nvSpPr>
          <p:spPr>
            <a:xfrm>
              <a:off x="9735" y="3937"/>
              <a:ext cx="8802" cy="773"/>
            </a:xfrm>
            <a:prstGeom prst="rect">
              <a:avLst/>
            </a:prstGeom>
            <a:noFill/>
          </p:spPr>
          <p:txBody>
            <a:bodyPr wrap="square" rtlCol="0">
              <a:spAutoFit/>
            </a:bodyPr>
            <a:lstStyle/>
            <a:p>
              <a:r>
                <a:rPr lang="en-US" altLang="zh-CN" b="1" dirty="0">
                  <a:solidFill>
                    <a:schemeClr val="bg1">
                      <a:lumMod val="65000"/>
                    </a:schemeClr>
                  </a:solidFill>
                  <a:latin typeface="+mn-ea"/>
                </a:rPr>
                <a:t>PART 01   </a:t>
              </a:r>
              <a:r>
                <a:rPr lang="zh-CN" altLang="en-US" b="1" dirty="0">
                  <a:solidFill>
                    <a:schemeClr val="bg1">
                      <a:lumMod val="65000"/>
                    </a:schemeClr>
                  </a:solidFill>
                  <a:latin typeface="+mn-ea"/>
                </a:rPr>
                <a:t>丁二烯及相关工艺介绍</a:t>
              </a:r>
              <a:endParaRPr lang="zh-CN" altLang="en-US" b="1" dirty="0">
                <a:solidFill>
                  <a:schemeClr val="bg1">
                    <a:lumMod val="65000"/>
                  </a:schemeClr>
                </a:solidFill>
                <a:latin typeface="+mn-ea"/>
              </a:endParaRPr>
            </a:p>
          </p:txBody>
        </p:sp>
        <p:sp>
          <p:nvSpPr>
            <p:cNvPr id="39" name="文本框 38"/>
            <p:cNvSpPr txBox="1"/>
            <p:nvPr/>
          </p:nvSpPr>
          <p:spPr>
            <a:xfrm>
              <a:off x="9735" y="5350"/>
              <a:ext cx="9486" cy="1355"/>
            </a:xfrm>
            <a:prstGeom prst="rect">
              <a:avLst/>
            </a:prstGeom>
            <a:noFill/>
          </p:spPr>
          <p:txBody>
            <a:bodyPr wrap="square" rtlCol="0">
              <a:spAutoFit/>
            </a:bodyPr>
            <a:lstStyle/>
            <a:p>
              <a:r>
                <a:rPr lang="en-US" altLang="zh-CN" b="1" dirty="0">
                  <a:solidFill>
                    <a:schemeClr val="bg1">
                      <a:lumMod val="65000"/>
                    </a:schemeClr>
                  </a:solidFill>
                  <a:latin typeface="+mn-ea"/>
                </a:rPr>
                <a:t>PART 02   </a:t>
              </a:r>
              <a:r>
                <a:rPr lang="zh-CN" altLang="en-US" b="1" dirty="0">
                  <a:solidFill>
                    <a:schemeClr val="bg1">
                      <a:lumMod val="65000"/>
                    </a:schemeClr>
                  </a:solidFill>
                  <a:latin typeface="+mn-ea"/>
                </a:rPr>
                <a:t>丁二烯危险特性及聚合因素分析</a:t>
              </a:r>
              <a:endParaRPr lang="zh-CN" altLang="en-US" b="1" dirty="0">
                <a:solidFill>
                  <a:schemeClr val="bg1">
                    <a:lumMod val="65000"/>
                  </a:schemeClr>
                </a:solidFill>
                <a:latin typeface="+mn-ea"/>
              </a:endParaRPr>
            </a:p>
          </p:txBody>
        </p:sp>
        <p:sp>
          <p:nvSpPr>
            <p:cNvPr id="40" name="文本框 39"/>
            <p:cNvSpPr txBox="1"/>
            <p:nvPr/>
          </p:nvSpPr>
          <p:spPr>
            <a:xfrm>
              <a:off x="9750" y="8145"/>
              <a:ext cx="9485" cy="1355"/>
            </a:xfrm>
            <a:prstGeom prst="rect">
              <a:avLst/>
            </a:prstGeom>
            <a:noFill/>
          </p:spPr>
          <p:txBody>
            <a:bodyPr wrap="square" rtlCol="0">
              <a:spAutoFit/>
            </a:bodyPr>
            <a:lstStyle/>
            <a:p>
              <a:r>
                <a:rPr lang="en-US" altLang="zh-CN" b="1" dirty="0">
                  <a:solidFill>
                    <a:schemeClr val="bg1">
                      <a:lumMod val="65000"/>
                    </a:schemeClr>
                  </a:solidFill>
                  <a:latin typeface="+mn-ea"/>
                </a:rPr>
                <a:t>PART 04   丁二烯装置隐患排查重点及建议</a:t>
              </a:r>
              <a:endParaRPr lang="en-US" altLang="zh-CN" b="1" dirty="0">
                <a:solidFill>
                  <a:schemeClr val="bg1">
                    <a:lumMod val="65000"/>
                  </a:schemeClr>
                </a:solidFill>
                <a:latin typeface="+mn-ea"/>
              </a:endParaRPr>
            </a:p>
          </p:txBody>
        </p:sp>
        <p:sp>
          <p:nvSpPr>
            <p:cNvPr id="41" name="文本框 40"/>
            <p:cNvSpPr txBox="1"/>
            <p:nvPr/>
          </p:nvSpPr>
          <p:spPr>
            <a:xfrm>
              <a:off x="9711" y="6722"/>
              <a:ext cx="8398" cy="773"/>
            </a:xfrm>
            <a:prstGeom prst="rect">
              <a:avLst/>
            </a:prstGeom>
            <a:noFill/>
          </p:spPr>
          <p:txBody>
            <a:bodyPr wrap="square" rtlCol="0">
              <a:spAutoFit/>
            </a:bodyPr>
            <a:lstStyle/>
            <a:p>
              <a:r>
                <a:rPr lang="en-US" altLang="zh-CN" b="1" dirty="0">
                  <a:solidFill>
                    <a:schemeClr val="bg1">
                      <a:lumMod val="65000"/>
                    </a:schemeClr>
                  </a:solidFill>
                  <a:latin typeface="+mn-ea"/>
                </a:rPr>
                <a:t>PART 03   </a:t>
              </a:r>
              <a:r>
                <a:rPr lang="zh-CN" altLang="en-US" b="1" dirty="0">
                  <a:solidFill>
                    <a:schemeClr val="bg1">
                      <a:lumMod val="65000"/>
                    </a:schemeClr>
                  </a:solidFill>
                  <a:latin typeface="+mn-ea"/>
                </a:rPr>
                <a:t>丁二烯安全管控措施</a:t>
              </a:r>
              <a:endParaRPr lang="zh-CN" altLang="en-US" b="1" dirty="0">
                <a:solidFill>
                  <a:schemeClr val="bg1">
                    <a:lumMod val="65000"/>
                  </a:schemeClr>
                </a:solidFill>
                <a:latin typeface="+mn-ea"/>
              </a:endParaRPr>
            </a:p>
          </p:txBody>
        </p:sp>
        <p:grpSp>
          <p:nvGrpSpPr>
            <p:cNvPr id="2" name="组合 1"/>
            <p:cNvGrpSpPr/>
            <p:nvPr/>
          </p:nvGrpSpPr>
          <p:grpSpPr>
            <a:xfrm>
              <a:off x="8602" y="9352"/>
              <a:ext cx="1146" cy="1146"/>
              <a:chOff x="8635" y="9666"/>
              <a:chExt cx="1146" cy="1146"/>
            </a:xfrm>
          </p:grpSpPr>
          <p:sp>
            <p:nvSpPr>
              <p:cNvPr id="82" name="椭圆 81"/>
              <p:cNvSpPr/>
              <p:nvPr/>
            </p:nvSpPr>
            <p:spPr>
              <a:xfrm>
                <a:off x="8635" y="9666"/>
                <a:ext cx="1147" cy="1147"/>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orbit_40381"/>
              <p:cNvSpPr/>
              <p:nvPr/>
            </p:nvSpPr>
            <p:spPr bwMode="auto">
              <a:xfrm>
                <a:off x="8977" y="9957"/>
                <a:ext cx="462" cy="566"/>
              </a:xfrm>
              <a:custGeom>
                <a:avLst/>
                <a:gdLst>
                  <a:gd name="T0" fmla="*/ 294 w 348"/>
                  <a:gd name="T1" fmla="*/ 277 h 427"/>
                  <a:gd name="T2" fmla="*/ 186 w 348"/>
                  <a:gd name="T3" fmla="*/ 300 h 427"/>
                  <a:gd name="T4" fmla="*/ 210 w 348"/>
                  <a:gd name="T5" fmla="*/ 256 h 427"/>
                  <a:gd name="T6" fmla="*/ 294 w 348"/>
                  <a:gd name="T7" fmla="*/ 233 h 427"/>
                  <a:gd name="T8" fmla="*/ 210 w 348"/>
                  <a:gd name="T9" fmla="*/ 256 h 427"/>
                  <a:gd name="T10" fmla="*/ 85 w 348"/>
                  <a:gd name="T11" fmla="*/ 0 h 427"/>
                  <a:gd name="T12" fmla="*/ 48 w 348"/>
                  <a:gd name="T13" fmla="*/ 311 h 427"/>
                  <a:gd name="T14" fmla="*/ 70 w 348"/>
                  <a:gd name="T15" fmla="*/ 42 h 427"/>
                  <a:gd name="T16" fmla="*/ 311 w 348"/>
                  <a:gd name="T17" fmla="*/ 22 h 427"/>
                  <a:gd name="T18" fmla="*/ 326 w 348"/>
                  <a:gd name="T19" fmla="*/ 314 h 427"/>
                  <a:gd name="T20" fmla="*/ 120 w 348"/>
                  <a:gd name="T21" fmla="*/ 334 h 427"/>
                  <a:gd name="T22" fmla="*/ 311 w 348"/>
                  <a:gd name="T23" fmla="*/ 356 h 427"/>
                  <a:gd name="T24" fmla="*/ 348 w 348"/>
                  <a:gd name="T25" fmla="*/ 42 h 427"/>
                  <a:gd name="T26" fmla="*/ 70 w 348"/>
                  <a:gd name="T27" fmla="*/ 314 h 427"/>
                  <a:gd name="T28" fmla="*/ 101 w 348"/>
                  <a:gd name="T29" fmla="*/ 234 h 427"/>
                  <a:gd name="T30" fmla="*/ 123 w 348"/>
                  <a:gd name="T31" fmla="*/ 202 h 427"/>
                  <a:gd name="T32" fmla="*/ 127 w 348"/>
                  <a:gd name="T33" fmla="*/ 197 h 427"/>
                  <a:gd name="T34" fmla="*/ 130 w 348"/>
                  <a:gd name="T35" fmla="*/ 194 h 427"/>
                  <a:gd name="T36" fmla="*/ 198 w 348"/>
                  <a:gd name="T37" fmla="*/ 150 h 427"/>
                  <a:gd name="T38" fmla="*/ 188 w 348"/>
                  <a:gd name="T39" fmla="*/ 233 h 427"/>
                  <a:gd name="T40" fmla="*/ 186 w 348"/>
                  <a:gd name="T41" fmla="*/ 237 h 427"/>
                  <a:gd name="T42" fmla="*/ 183 w 348"/>
                  <a:gd name="T43" fmla="*/ 242 h 427"/>
                  <a:gd name="T44" fmla="*/ 120 w 348"/>
                  <a:gd name="T45" fmla="*/ 334 h 427"/>
                  <a:gd name="T46" fmla="*/ 162 w 348"/>
                  <a:gd name="T47" fmla="*/ 245 h 427"/>
                  <a:gd name="T48" fmla="*/ 155 w 348"/>
                  <a:gd name="T49" fmla="*/ 240 h 427"/>
                  <a:gd name="T50" fmla="*/ 85 w 348"/>
                  <a:gd name="T51" fmla="*/ 334 h 427"/>
                  <a:gd name="T52" fmla="*/ 138 w 348"/>
                  <a:gd name="T53" fmla="*/ 204 h 427"/>
                  <a:gd name="T54" fmla="*/ 189 w 348"/>
                  <a:gd name="T55" fmla="*/ 169 h 427"/>
                  <a:gd name="T56" fmla="*/ 222 w 348"/>
                  <a:gd name="T57" fmla="*/ 212 h 427"/>
                  <a:gd name="T58" fmla="*/ 294 w 348"/>
                  <a:gd name="T59" fmla="*/ 189 h 427"/>
                  <a:gd name="T60" fmla="*/ 222 w 348"/>
                  <a:gd name="T61" fmla="*/ 212 h 427"/>
                  <a:gd name="T62" fmla="*/ 85 w 348"/>
                  <a:gd name="T63" fmla="*/ 356 h 427"/>
                  <a:gd name="T64" fmla="*/ 101 w 348"/>
                  <a:gd name="T65" fmla="*/ 334 h 427"/>
                  <a:gd name="T66" fmla="*/ 76 w 348"/>
                  <a:gd name="T67" fmla="*/ 355 h 427"/>
                  <a:gd name="T68" fmla="*/ 157 w 348"/>
                  <a:gd name="T69" fmla="*/ 56 h 427"/>
                  <a:gd name="T70" fmla="*/ 294 w 348"/>
                  <a:gd name="T71" fmla="*/ 79 h 427"/>
                  <a:gd name="T72" fmla="*/ 222 w 348"/>
                  <a:gd name="T73" fmla="*/ 168 h 427"/>
                  <a:gd name="T74" fmla="*/ 294 w 348"/>
                  <a:gd name="T75" fmla="*/ 145 h 427"/>
                  <a:gd name="T76" fmla="*/ 222 w 348"/>
                  <a:gd name="T77" fmla="*/ 168 h 427"/>
                  <a:gd name="T78" fmla="*/ 103 w 348"/>
                  <a:gd name="T79" fmla="*/ 145 h 427"/>
                  <a:gd name="T80" fmla="*/ 137 w 348"/>
                  <a:gd name="T81" fmla="*/ 168 h 427"/>
                  <a:gd name="T82" fmla="*/ 294 w 348"/>
                  <a:gd name="T83" fmla="*/ 100 h 427"/>
                  <a:gd name="T84" fmla="*/ 103 w 348"/>
                  <a:gd name="T85" fmla="*/ 123 h 427"/>
                  <a:gd name="T86" fmla="*/ 294 w 348"/>
                  <a:gd name="T87" fmla="*/ 100 h 427"/>
                  <a:gd name="T88" fmla="*/ 105 w 348"/>
                  <a:gd name="T89" fmla="*/ 356 h 427"/>
                  <a:gd name="T90" fmla="*/ 63 w 348"/>
                  <a:gd name="T91" fmla="*/ 417 h 427"/>
                  <a:gd name="T92" fmla="*/ 52 w 348"/>
                  <a:gd name="T93" fmla="*/ 425 h 427"/>
                  <a:gd name="T94" fmla="*/ 28 w 348"/>
                  <a:gd name="T95" fmla="*/ 422 h 427"/>
                  <a:gd name="T96" fmla="*/ 1 w 348"/>
                  <a:gd name="T97" fmla="*/ 390 h 427"/>
                  <a:gd name="T98" fmla="*/ 4 w 348"/>
                  <a:gd name="T99" fmla="*/ 377 h 427"/>
                  <a:gd name="T100" fmla="*/ 27 w 348"/>
                  <a:gd name="T101" fmla="*/ 343 h 427"/>
                  <a:gd name="T102" fmla="*/ 48 w 348"/>
                  <a:gd name="T103" fmla="*/ 314 h 427"/>
                  <a:gd name="T104" fmla="*/ 74 w 348"/>
                  <a:gd name="T105" fmla="*/ 359 h 427"/>
                  <a:gd name="T106" fmla="*/ 86 w 348"/>
                  <a:gd name="T107" fmla="*/ 356 h 427"/>
                  <a:gd name="T108" fmla="*/ 38 w 348"/>
                  <a:gd name="T109" fmla="*/ 350 h 427"/>
                  <a:gd name="T110" fmla="*/ 36 w 348"/>
                  <a:gd name="T111" fmla="*/ 377 h 427"/>
                  <a:gd name="T112" fmla="*/ 61 w 348"/>
                  <a:gd name="T113" fmla="*/ 397 h 427"/>
                  <a:gd name="T114" fmla="*/ 137 w 348"/>
                  <a:gd name="T115" fmla="*/ 56 h 427"/>
                  <a:gd name="T116" fmla="*/ 103 w 348"/>
                  <a:gd name="T117" fmla="*/ 79 h 427"/>
                  <a:gd name="T118" fmla="*/ 137 w 348"/>
                  <a:gd name="T119" fmla="*/ 5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427">
                    <a:moveTo>
                      <a:pt x="186" y="277"/>
                    </a:moveTo>
                    <a:lnTo>
                      <a:pt x="294" y="277"/>
                    </a:lnTo>
                    <a:lnTo>
                      <a:pt x="294" y="300"/>
                    </a:lnTo>
                    <a:lnTo>
                      <a:pt x="186" y="300"/>
                    </a:lnTo>
                    <a:lnTo>
                      <a:pt x="186" y="277"/>
                    </a:lnTo>
                    <a:close/>
                    <a:moveTo>
                      <a:pt x="210" y="256"/>
                    </a:moveTo>
                    <a:lnTo>
                      <a:pt x="294" y="256"/>
                    </a:lnTo>
                    <a:lnTo>
                      <a:pt x="294" y="233"/>
                    </a:lnTo>
                    <a:lnTo>
                      <a:pt x="210" y="233"/>
                    </a:lnTo>
                    <a:lnTo>
                      <a:pt x="210" y="256"/>
                    </a:lnTo>
                    <a:close/>
                    <a:moveTo>
                      <a:pt x="311" y="0"/>
                    </a:moveTo>
                    <a:lnTo>
                      <a:pt x="85" y="0"/>
                    </a:lnTo>
                    <a:cubicBezTo>
                      <a:pt x="65" y="0"/>
                      <a:pt x="48" y="19"/>
                      <a:pt x="48" y="42"/>
                    </a:cubicBezTo>
                    <a:lnTo>
                      <a:pt x="48" y="311"/>
                    </a:lnTo>
                    <a:lnTo>
                      <a:pt x="70" y="279"/>
                    </a:lnTo>
                    <a:lnTo>
                      <a:pt x="70" y="42"/>
                    </a:lnTo>
                    <a:cubicBezTo>
                      <a:pt x="70" y="31"/>
                      <a:pt x="77" y="22"/>
                      <a:pt x="85" y="22"/>
                    </a:cubicBezTo>
                    <a:lnTo>
                      <a:pt x="311" y="22"/>
                    </a:lnTo>
                    <a:cubicBezTo>
                      <a:pt x="320" y="22"/>
                      <a:pt x="326" y="31"/>
                      <a:pt x="326" y="42"/>
                    </a:cubicBezTo>
                    <a:lnTo>
                      <a:pt x="326" y="314"/>
                    </a:lnTo>
                    <a:cubicBezTo>
                      <a:pt x="326" y="325"/>
                      <a:pt x="320" y="334"/>
                      <a:pt x="311" y="334"/>
                    </a:cubicBezTo>
                    <a:lnTo>
                      <a:pt x="120" y="334"/>
                    </a:lnTo>
                    <a:lnTo>
                      <a:pt x="105" y="356"/>
                    </a:lnTo>
                    <a:lnTo>
                      <a:pt x="311" y="356"/>
                    </a:lnTo>
                    <a:cubicBezTo>
                      <a:pt x="332" y="356"/>
                      <a:pt x="348" y="338"/>
                      <a:pt x="348" y="314"/>
                    </a:cubicBezTo>
                    <a:lnTo>
                      <a:pt x="348" y="42"/>
                    </a:lnTo>
                    <a:cubicBezTo>
                      <a:pt x="348" y="19"/>
                      <a:pt x="332" y="0"/>
                      <a:pt x="311" y="0"/>
                    </a:cubicBezTo>
                    <a:close/>
                    <a:moveTo>
                      <a:pt x="70" y="314"/>
                    </a:moveTo>
                    <a:lnTo>
                      <a:pt x="70" y="279"/>
                    </a:lnTo>
                    <a:lnTo>
                      <a:pt x="101" y="234"/>
                    </a:lnTo>
                    <a:lnTo>
                      <a:pt x="112" y="219"/>
                    </a:lnTo>
                    <a:lnTo>
                      <a:pt x="123" y="202"/>
                    </a:lnTo>
                    <a:cubicBezTo>
                      <a:pt x="124" y="200"/>
                      <a:pt x="125" y="199"/>
                      <a:pt x="126" y="197"/>
                    </a:cubicBezTo>
                    <a:lnTo>
                      <a:pt x="127" y="197"/>
                    </a:lnTo>
                    <a:lnTo>
                      <a:pt x="127" y="197"/>
                    </a:lnTo>
                    <a:cubicBezTo>
                      <a:pt x="128" y="196"/>
                      <a:pt x="129" y="195"/>
                      <a:pt x="130" y="194"/>
                    </a:cubicBezTo>
                    <a:lnTo>
                      <a:pt x="188" y="154"/>
                    </a:lnTo>
                    <a:cubicBezTo>
                      <a:pt x="192" y="151"/>
                      <a:pt x="196" y="150"/>
                      <a:pt x="198" y="150"/>
                    </a:cubicBezTo>
                    <a:cubicBezTo>
                      <a:pt x="204" y="150"/>
                      <a:pt x="206" y="155"/>
                      <a:pt x="204" y="164"/>
                    </a:cubicBezTo>
                    <a:lnTo>
                      <a:pt x="188" y="233"/>
                    </a:lnTo>
                    <a:cubicBezTo>
                      <a:pt x="187" y="234"/>
                      <a:pt x="187" y="236"/>
                      <a:pt x="186" y="237"/>
                    </a:cubicBezTo>
                    <a:lnTo>
                      <a:pt x="186" y="237"/>
                    </a:lnTo>
                    <a:lnTo>
                      <a:pt x="186" y="238"/>
                    </a:lnTo>
                    <a:cubicBezTo>
                      <a:pt x="185" y="240"/>
                      <a:pt x="184" y="241"/>
                      <a:pt x="183" y="242"/>
                    </a:cubicBezTo>
                    <a:lnTo>
                      <a:pt x="171" y="259"/>
                    </a:lnTo>
                    <a:lnTo>
                      <a:pt x="120" y="334"/>
                    </a:lnTo>
                    <a:lnTo>
                      <a:pt x="101" y="334"/>
                    </a:lnTo>
                    <a:lnTo>
                      <a:pt x="162" y="245"/>
                    </a:lnTo>
                    <a:cubicBezTo>
                      <a:pt x="161" y="245"/>
                      <a:pt x="160" y="244"/>
                      <a:pt x="160" y="244"/>
                    </a:cubicBezTo>
                    <a:lnTo>
                      <a:pt x="155" y="240"/>
                    </a:lnTo>
                    <a:cubicBezTo>
                      <a:pt x="155" y="240"/>
                      <a:pt x="111" y="304"/>
                      <a:pt x="90" y="334"/>
                    </a:cubicBezTo>
                    <a:lnTo>
                      <a:pt x="85" y="334"/>
                    </a:lnTo>
                    <a:cubicBezTo>
                      <a:pt x="77" y="334"/>
                      <a:pt x="70" y="325"/>
                      <a:pt x="70" y="314"/>
                    </a:cubicBezTo>
                    <a:close/>
                    <a:moveTo>
                      <a:pt x="138" y="204"/>
                    </a:moveTo>
                    <a:lnTo>
                      <a:pt x="175" y="229"/>
                    </a:lnTo>
                    <a:lnTo>
                      <a:pt x="189" y="169"/>
                    </a:lnTo>
                    <a:lnTo>
                      <a:pt x="138" y="204"/>
                    </a:lnTo>
                    <a:close/>
                    <a:moveTo>
                      <a:pt x="222" y="212"/>
                    </a:moveTo>
                    <a:lnTo>
                      <a:pt x="294" y="212"/>
                    </a:lnTo>
                    <a:lnTo>
                      <a:pt x="294" y="189"/>
                    </a:lnTo>
                    <a:lnTo>
                      <a:pt x="222" y="189"/>
                    </a:lnTo>
                    <a:lnTo>
                      <a:pt x="222" y="212"/>
                    </a:lnTo>
                    <a:close/>
                    <a:moveTo>
                      <a:pt x="76" y="355"/>
                    </a:moveTo>
                    <a:cubicBezTo>
                      <a:pt x="79" y="356"/>
                      <a:pt x="82" y="356"/>
                      <a:pt x="85" y="356"/>
                    </a:cubicBezTo>
                    <a:lnTo>
                      <a:pt x="86" y="356"/>
                    </a:lnTo>
                    <a:lnTo>
                      <a:pt x="101" y="334"/>
                    </a:lnTo>
                    <a:lnTo>
                      <a:pt x="90" y="334"/>
                    </a:lnTo>
                    <a:cubicBezTo>
                      <a:pt x="86" y="341"/>
                      <a:pt x="77" y="354"/>
                      <a:pt x="76" y="355"/>
                    </a:cubicBezTo>
                    <a:close/>
                    <a:moveTo>
                      <a:pt x="294" y="56"/>
                    </a:moveTo>
                    <a:lnTo>
                      <a:pt x="157" y="56"/>
                    </a:lnTo>
                    <a:lnTo>
                      <a:pt x="157" y="79"/>
                    </a:lnTo>
                    <a:lnTo>
                      <a:pt x="294" y="79"/>
                    </a:lnTo>
                    <a:lnTo>
                      <a:pt x="294" y="56"/>
                    </a:lnTo>
                    <a:close/>
                    <a:moveTo>
                      <a:pt x="222" y="168"/>
                    </a:moveTo>
                    <a:lnTo>
                      <a:pt x="294" y="168"/>
                    </a:lnTo>
                    <a:lnTo>
                      <a:pt x="294" y="145"/>
                    </a:lnTo>
                    <a:lnTo>
                      <a:pt x="222" y="145"/>
                    </a:lnTo>
                    <a:lnTo>
                      <a:pt x="222" y="168"/>
                    </a:lnTo>
                    <a:close/>
                    <a:moveTo>
                      <a:pt x="137" y="145"/>
                    </a:moveTo>
                    <a:lnTo>
                      <a:pt x="103" y="145"/>
                    </a:lnTo>
                    <a:lnTo>
                      <a:pt x="103" y="168"/>
                    </a:lnTo>
                    <a:lnTo>
                      <a:pt x="137" y="168"/>
                    </a:lnTo>
                    <a:lnTo>
                      <a:pt x="137" y="145"/>
                    </a:lnTo>
                    <a:close/>
                    <a:moveTo>
                      <a:pt x="294" y="100"/>
                    </a:moveTo>
                    <a:lnTo>
                      <a:pt x="103" y="100"/>
                    </a:lnTo>
                    <a:lnTo>
                      <a:pt x="103" y="123"/>
                    </a:lnTo>
                    <a:lnTo>
                      <a:pt x="294" y="123"/>
                    </a:lnTo>
                    <a:lnTo>
                      <a:pt x="294" y="100"/>
                    </a:lnTo>
                    <a:close/>
                    <a:moveTo>
                      <a:pt x="86" y="356"/>
                    </a:moveTo>
                    <a:lnTo>
                      <a:pt x="105" y="356"/>
                    </a:lnTo>
                    <a:lnTo>
                      <a:pt x="65" y="415"/>
                    </a:lnTo>
                    <a:cubicBezTo>
                      <a:pt x="65" y="416"/>
                      <a:pt x="64" y="416"/>
                      <a:pt x="63" y="417"/>
                    </a:cubicBezTo>
                    <a:cubicBezTo>
                      <a:pt x="63" y="417"/>
                      <a:pt x="63" y="418"/>
                      <a:pt x="63" y="419"/>
                    </a:cubicBezTo>
                    <a:cubicBezTo>
                      <a:pt x="60" y="422"/>
                      <a:pt x="56" y="424"/>
                      <a:pt x="52" y="425"/>
                    </a:cubicBezTo>
                    <a:cubicBezTo>
                      <a:pt x="49" y="426"/>
                      <a:pt x="46" y="427"/>
                      <a:pt x="43" y="427"/>
                    </a:cubicBezTo>
                    <a:cubicBezTo>
                      <a:pt x="38" y="427"/>
                      <a:pt x="32" y="425"/>
                      <a:pt x="28" y="422"/>
                    </a:cubicBezTo>
                    <a:lnTo>
                      <a:pt x="12" y="411"/>
                    </a:lnTo>
                    <a:cubicBezTo>
                      <a:pt x="5" y="406"/>
                      <a:pt x="1" y="398"/>
                      <a:pt x="1" y="390"/>
                    </a:cubicBezTo>
                    <a:cubicBezTo>
                      <a:pt x="0" y="385"/>
                      <a:pt x="1" y="381"/>
                      <a:pt x="3" y="378"/>
                    </a:cubicBezTo>
                    <a:cubicBezTo>
                      <a:pt x="3" y="377"/>
                      <a:pt x="4" y="377"/>
                      <a:pt x="4" y="377"/>
                    </a:cubicBezTo>
                    <a:cubicBezTo>
                      <a:pt x="5" y="376"/>
                      <a:pt x="5" y="375"/>
                      <a:pt x="5" y="374"/>
                    </a:cubicBezTo>
                    <a:lnTo>
                      <a:pt x="27" y="343"/>
                    </a:lnTo>
                    <a:lnTo>
                      <a:pt x="48" y="311"/>
                    </a:lnTo>
                    <a:lnTo>
                      <a:pt x="48" y="314"/>
                    </a:lnTo>
                    <a:cubicBezTo>
                      <a:pt x="48" y="334"/>
                      <a:pt x="60" y="351"/>
                      <a:pt x="76" y="355"/>
                    </a:cubicBezTo>
                    <a:cubicBezTo>
                      <a:pt x="76" y="355"/>
                      <a:pt x="74" y="359"/>
                      <a:pt x="74" y="359"/>
                    </a:cubicBezTo>
                    <a:lnTo>
                      <a:pt x="81" y="364"/>
                    </a:lnTo>
                    <a:lnTo>
                      <a:pt x="86" y="356"/>
                    </a:lnTo>
                    <a:close/>
                    <a:moveTo>
                      <a:pt x="75" y="376"/>
                    </a:moveTo>
                    <a:lnTo>
                      <a:pt x="38" y="350"/>
                    </a:lnTo>
                    <a:lnTo>
                      <a:pt x="23" y="371"/>
                    </a:lnTo>
                    <a:cubicBezTo>
                      <a:pt x="28" y="372"/>
                      <a:pt x="32" y="374"/>
                      <a:pt x="36" y="377"/>
                    </a:cubicBezTo>
                    <a:lnTo>
                      <a:pt x="52" y="387"/>
                    </a:lnTo>
                    <a:cubicBezTo>
                      <a:pt x="56" y="390"/>
                      <a:pt x="59" y="394"/>
                      <a:pt x="61" y="397"/>
                    </a:cubicBezTo>
                    <a:lnTo>
                      <a:pt x="75" y="376"/>
                    </a:lnTo>
                    <a:close/>
                    <a:moveTo>
                      <a:pt x="137" y="56"/>
                    </a:moveTo>
                    <a:lnTo>
                      <a:pt x="103" y="56"/>
                    </a:lnTo>
                    <a:lnTo>
                      <a:pt x="103" y="79"/>
                    </a:lnTo>
                    <a:lnTo>
                      <a:pt x="137" y="79"/>
                    </a:lnTo>
                    <a:lnTo>
                      <a:pt x="137" y="56"/>
                    </a:ln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grpSp>
        <p:sp>
          <p:nvSpPr>
            <p:cNvPr id="5" name="文本框 4"/>
            <p:cNvSpPr txBox="1"/>
            <p:nvPr/>
          </p:nvSpPr>
          <p:spPr>
            <a:xfrm>
              <a:off x="9761" y="9563"/>
              <a:ext cx="9485" cy="773"/>
            </a:xfrm>
            <a:prstGeom prst="rect">
              <a:avLst/>
            </a:prstGeom>
            <a:noFill/>
          </p:spPr>
          <p:txBody>
            <a:bodyPr wrap="square" rtlCol="0">
              <a:spAutoFit/>
            </a:bodyPr>
            <a:lstStyle/>
            <a:p>
              <a:r>
                <a:rPr lang="en-US" altLang="zh-CN" b="1" dirty="0">
                  <a:solidFill>
                    <a:schemeClr val="tx1">
                      <a:lumMod val="75000"/>
                      <a:lumOff val="25000"/>
                    </a:schemeClr>
                  </a:solidFill>
                  <a:latin typeface="+mn-ea"/>
                </a:rPr>
                <a:t>PART 05   </a:t>
              </a:r>
              <a:r>
                <a:rPr lang="zh-CN" altLang="en-US" b="1" dirty="0">
                  <a:solidFill>
                    <a:schemeClr val="tx1">
                      <a:lumMod val="75000"/>
                      <a:lumOff val="25000"/>
                    </a:schemeClr>
                  </a:solidFill>
                  <a:latin typeface="+mn-ea"/>
                </a:rPr>
                <a:t>丁二烯事故案例</a:t>
              </a:r>
              <a:endParaRPr lang="zh-CN" altLang="en-US" b="1" dirty="0">
                <a:solidFill>
                  <a:schemeClr val="tx1">
                    <a:lumMod val="75000"/>
                    <a:lumOff val="25000"/>
                  </a:schemeClr>
                </a:solidFill>
                <a:latin typeface="+mn-e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2261" y="206317"/>
            <a:ext cx="38677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5.1 </a:t>
            </a:r>
            <a:r>
              <a:rPr lang="zh-CN" sz="2100" b="1" dirty="0">
                <a:latin typeface="微软雅黑" panose="020B0503020204020204" charset="-122"/>
                <a:ea typeface="微软雅黑" panose="020B0503020204020204" charset="-122"/>
                <a:cs typeface="微软雅黑" panose="020B0503020204020204" charset="-122"/>
              </a:rPr>
              <a:t>近年来国内丁二烯事故案例</a:t>
            </a:r>
            <a:endParaRPr lang="zh-CN" sz="2100" b="1" dirty="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1141571" y="716254"/>
          <a:ext cx="7289165" cy="4378325"/>
        </p:xfrm>
        <a:graphic>
          <a:graphicData uri="http://schemas.openxmlformats.org/drawingml/2006/table">
            <a:tbl>
              <a:tblPr firstRow="1" bandRow="1">
                <a:tableStyleId>{5940675A-B579-460E-94D1-54222C63F5DA}</a:tableStyleId>
              </a:tblPr>
              <a:tblGrid>
                <a:gridCol w="836930"/>
                <a:gridCol w="1080135"/>
                <a:gridCol w="809625"/>
                <a:gridCol w="1193165"/>
                <a:gridCol w="2424430"/>
                <a:gridCol w="944880"/>
              </a:tblGrid>
              <a:tr h="342265">
                <a:tc>
                  <a:txBody>
                    <a:bodyPr/>
                    <a:lstStyle/>
                    <a:p>
                      <a:pPr indent="0" algn="ctr">
                        <a:buNone/>
                      </a:pPr>
                      <a:r>
                        <a:rPr lang="en-US" sz="900" b="1">
                          <a:latin typeface="微软雅黑" panose="020B0503020204020204" charset="-122"/>
                          <a:ea typeface="微软雅黑" panose="020B0503020204020204" charset="-122"/>
                          <a:cs typeface="微软雅黑" panose="020B0503020204020204" charset="-122"/>
                        </a:rPr>
                        <a:t>日  期</a:t>
                      </a:r>
                      <a:endParaRPr lang="en-US" altLang="en-US" sz="900" b="1">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微软雅黑" panose="020B0503020204020204" charset="-122"/>
                        </a:rPr>
                        <a:t>地  点</a:t>
                      </a:r>
                      <a:endParaRPr lang="en-US" altLang="en-US" sz="900" b="1">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伤亡情形</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灾害类型</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发生原因</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化学物质</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1480">
                <a:tc>
                  <a:txBody>
                    <a:bodyPr/>
                    <a:lstStyle/>
                    <a:p>
                      <a:pPr indent="0" algn="ctr">
                        <a:buNone/>
                      </a:pPr>
                      <a:r>
                        <a:rPr lang="en-US" sz="900" b="0">
                          <a:latin typeface="微软雅黑" panose="020B0503020204020204" charset="-122"/>
                          <a:ea typeface="微软雅黑" panose="020B0503020204020204" charset="-122"/>
                          <a:cs typeface="Calibri" charset="0"/>
                        </a:rPr>
                        <a:t>1964</a:t>
                      </a:r>
                      <a:r>
                        <a:rPr lang="en-US" sz="900" b="0">
                          <a:latin typeface="微软雅黑" panose="020B0503020204020204" charset="-122"/>
                          <a:ea typeface="微软雅黑" panose="020B0503020204020204" charset="-122"/>
                          <a:cs typeface="宋体" panose="02010600030101010101" pitchFamily="2" charset="-122"/>
                        </a:rPr>
                        <a:t>.11.20</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兰州化学工业公司丁苯回收丁二烯储罐爆炸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爆炸、火灾（可燃性气体爆炸）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清理</a:t>
                      </a:r>
                      <a:r>
                        <a:rPr lang="en-US" sz="900" b="0">
                          <a:solidFill>
                            <a:srgbClr val="FF0000"/>
                          </a:solidFill>
                          <a:latin typeface="微软雅黑" panose="020B0503020204020204" charset="-122"/>
                          <a:ea typeface="微软雅黑" panose="020B0503020204020204" charset="-122"/>
                          <a:cs typeface="Calibri" charset="0"/>
                        </a:rPr>
                        <a:t>自聚物</a:t>
                      </a:r>
                      <a:r>
                        <a:rPr lang="en-US" sz="900" b="0">
                          <a:latin typeface="微软雅黑" panose="020B0503020204020204" charset="-122"/>
                          <a:ea typeface="微软雅黑" panose="020B0503020204020204" charset="-122"/>
                          <a:cs typeface="Calibri" charset="0"/>
                        </a:rPr>
                        <a:t>时发生爆炸着火</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20世纪70年代</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燕山胜利化工厂</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丁二烯因温度失控引起</a:t>
                      </a:r>
                      <a:r>
                        <a:rPr lang="en-US" sz="900" b="0">
                          <a:solidFill>
                            <a:srgbClr val="FF0000"/>
                          </a:solidFill>
                          <a:latin typeface="微软雅黑" panose="020B0503020204020204" charset="-122"/>
                          <a:ea typeface="微软雅黑" panose="020B0503020204020204" charset="-122"/>
                          <a:cs typeface="宋体" panose="02010600030101010101" pitchFamily="2" charset="-122"/>
                        </a:rPr>
                        <a:t>暴聚</a:t>
                      </a:r>
                      <a:r>
                        <a:rPr lang="en-US" sz="900" b="0">
                          <a:latin typeface="微软雅黑" panose="020B0503020204020204" charset="-122"/>
                          <a:ea typeface="微软雅黑" panose="020B0503020204020204" charset="-122"/>
                          <a:cs typeface="宋体" panose="02010600030101010101" pitchFamily="2" charset="-122"/>
                        </a:rPr>
                        <a:t>，最后导致中间储罐发生爆炸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lstStyle/>
                    <a:p>
                      <a:pPr indent="0" algn="ctr">
                        <a:buNone/>
                      </a:pPr>
                      <a:r>
                        <a:rPr lang="en-US" sz="900" b="0">
                          <a:latin typeface="微软雅黑" panose="020B0503020204020204" charset="-122"/>
                          <a:ea typeface="微软雅黑" panose="020B0503020204020204" charset="-122"/>
                          <a:cs typeface="Calibri" charset="0"/>
                        </a:rPr>
                        <a:t>1975</a:t>
                      </a:r>
                      <a:r>
                        <a:rPr lang="en-US" sz="900" b="0">
                          <a:latin typeface="微软雅黑" panose="020B0503020204020204" charset="-122"/>
                          <a:ea typeface="微软雅黑" panose="020B0503020204020204" charset="-122"/>
                          <a:cs typeface="宋体" panose="02010600030101010101" pitchFamily="2" charset="-122"/>
                        </a:rPr>
                        <a:t>.7.1</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兰州化学公司6304工段</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泄漏</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由于</a:t>
                      </a:r>
                      <a:r>
                        <a:rPr lang="en-US" sz="900" b="0">
                          <a:solidFill>
                            <a:srgbClr val="FF0000"/>
                          </a:solidFill>
                          <a:latin typeface="微软雅黑" panose="020B0503020204020204" charset="-122"/>
                          <a:ea typeface="微软雅黑" panose="020B0503020204020204" charset="-122"/>
                          <a:cs typeface="Calibri" charset="0"/>
                        </a:rPr>
                        <a:t>丁二烯自聚物过氧化物</a:t>
                      </a:r>
                      <a:r>
                        <a:rPr lang="en-US" sz="900" b="0">
                          <a:latin typeface="微软雅黑" panose="020B0503020204020204" charset="-122"/>
                          <a:ea typeface="微软雅黑" panose="020B0503020204020204" charset="-122"/>
                          <a:cs typeface="Calibri" charset="0"/>
                        </a:rPr>
                        <a:t>热分解，形成高温高压，把大盖子刺开所致</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880">
                <a:tc>
                  <a:txBody>
                    <a:bodyPr/>
                    <a:lstStyle/>
                    <a:p>
                      <a:pPr indent="0" algn="ctr">
                        <a:buNone/>
                      </a:pPr>
                      <a:r>
                        <a:rPr lang="en-US" sz="900" b="0">
                          <a:latin typeface="微软雅黑" panose="020B0503020204020204" charset="-122"/>
                          <a:ea typeface="微软雅黑" panose="020B0503020204020204" charset="-122"/>
                          <a:cs typeface="Calibri" charset="0"/>
                        </a:rPr>
                        <a:t>1978</a:t>
                      </a:r>
                      <a:r>
                        <a:rPr lang="en-US" sz="900" b="0">
                          <a:latin typeface="微软雅黑" panose="020B0503020204020204" charset="-122"/>
                          <a:ea typeface="微软雅黑" panose="020B0503020204020204" charset="-122"/>
                          <a:cs typeface="宋体" panose="02010600030101010101" pitchFamily="2" charset="-122"/>
                        </a:rPr>
                        <a:t>.7.6</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原上海合成橡胶厂丁二烯车间</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泄漏，爆炸（可燃性气体）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生成</a:t>
                      </a:r>
                      <a:r>
                        <a:rPr lang="en-US" sz="900" b="0">
                          <a:solidFill>
                            <a:srgbClr val="FF0000"/>
                          </a:solidFill>
                          <a:latin typeface="微软雅黑" panose="020B0503020204020204" charset="-122"/>
                          <a:ea typeface="微软雅黑" panose="020B0503020204020204" charset="-122"/>
                          <a:cs typeface="Calibri" charset="0"/>
                        </a:rPr>
                        <a:t>端聚物</a:t>
                      </a:r>
                      <a:r>
                        <a:rPr lang="en-US" sz="900" b="0">
                          <a:latin typeface="微软雅黑" panose="020B0503020204020204" charset="-122"/>
                          <a:ea typeface="微软雅黑" panose="020B0503020204020204" charset="-122"/>
                          <a:cs typeface="Calibri" charset="0"/>
                        </a:rPr>
                        <a:t>，胀破盲板法兰，大量丁二烯喷出，遇火星引起爆炸。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lstStyle/>
                    <a:p>
                      <a:pPr indent="0" algn="ctr">
                        <a:buNone/>
                      </a:pPr>
                      <a:r>
                        <a:rPr lang="en-US" sz="900" b="0">
                          <a:latin typeface="微软雅黑" panose="020B0503020204020204" charset="-122"/>
                          <a:ea typeface="微软雅黑" panose="020B0503020204020204" charset="-122"/>
                          <a:cs typeface="Calibri" charset="0"/>
                        </a:rPr>
                        <a:t>1978</a:t>
                      </a:r>
                      <a:r>
                        <a:rPr lang="en-US" sz="900" b="0">
                          <a:latin typeface="微软雅黑" panose="020B0503020204020204" charset="-122"/>
                          <a:ea typeface="微软雅黑" panose="020B0503020204020204" charset="-122"/>
                          <a:cs typeface="宋体" panose="02010600030101010101" pitchFamily="2" charset="-122"/>
                        </a:rPr>
                        <a:t>.7.12</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山西省大同市省化工厂</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4死1伤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FF0000"/>
                          </a:solidFill>
                          <a:latin typeface="微软雅黑" panose="020B0503020204020204" charset="-122"/>
                          <a:ea typeface="微软雅黑" panose="020B0503020204020204" charset="-122"/>
                          <a:cs typeface="Calibri" charset="0"/>
                        </a:rPr>
                        <a:t>乙烯基乙炔分解</a:t>
                      </a:r>
                      <a:r>
                        <a:rPr lang="en-US" sz="900" b="0">
                          <a:latin typeface="微软雅黑" panose="020B0503020204020204" charset="-122"/>
                          <a:ea typeface="微软雅黑" panose="020B0503020204020204" charset="-122"/>
                          <a:cs typeface="Calibri" charset="0"/>
                        </a:rPr>
                        <a:t>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乙烯基乙炔单体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lstStyle/>
                    <a:p>
                      <a:pPr indent="0" algn="ctr">
                        <a:buNone/>
                      </a:pPr>
                      <a:r>
                        <a:rPr lang="en-US" sz="900" b="0">
                          <a:latin typeface="微软雅黑" panose="020B0503020204020204" charset="-122"/>
                          <a:ea typeface="微软雅黑" panose="020B0503020204020204" charset="-122"/>
                          <a:cs typeface="Calibri" charset="0"/>
                        </a:rPr>
                        <a:t>1978</a:t>
                      </a:r>
                      <a:r>
                        <a:rPr lang="en-US" sz="900" b="0">
                          <a:latin typeface="微软雅黑" panose="020B0503020204020204" charset="-122"/>
                          <a:ea typeface="微软雅黑" panose="020B0503020204020204" charset="-122"/>
                          <a:cs typeface="宋体" panose="02010600030101010101" pitchFamily="2" charset="-122"/>
                        </a:rPr>
                        <a:t>.8.2</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辽宁锦州石油六厂</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FF0000"/>
                          </a:solidFill>
                          <a:latin typeface="微软雅黑" panose="020B0503020204020204" charset="-122"/>
                          <a:ea typeface="微软雅黑" panose="020B0503020204020204" charset="-122"/>
                          <a:cs typeface="Calibri" charset="0"/>
                        </a:rPr>
                        <a:t>丁二烯过氧化物</a:t>
                      </a:r>
                      <a:r>
                        <a:rPr lang="en-US" sz="900" b="0">
                          <a:latin typeface="微软雅黑" panose="020B0503020204020204" charset="-122"/>
                          <a:ea typeface="微软雅黑" panose="020B0503020204020204" charset="-122"/>
                          <a:cs typeface="Calibri" charset="0"/>
                        </a:rPr>
                        <a:t>自然分解引发爆炸。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lstStyle/>
                    <a:p>
                      <a:pPr indent="0" algn="ctr">
                        <a:buNone/>
                      </a:pPr>
                      <a:r>
                        <a:rPr lang="en-US" sz="900" b="0">
                          <a:latin typeface="微软雅黑" panose="020B0503020204020204" charset="-122"/>
                          <a:ea typeface="微软雅黑" panose="020B0503020204020204" charset="-122"/>
                          <a:cs typeface="Calibri" charset="0"/>
                        </a:rPr>
                        <a:t>1979</a:t>
                      </a:r>
                      <a:r>
                        <a:rPr lang="en-US" sz="900" b="0">
                          <a:latin typeface="微软雅黑" panose="020B0503020204020204" charset="-122"/>
                          <a:ea typeface="微软雅黑" panose="020B0503020204020204" charset="-122"/>
                          <a:cs typeface="宋体" panose="02010600030101010101" pitchFamily="2" charset="-122"/>
                        </a:rPr>
                        <a:t>.1</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黑龙江省化工研究所</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贮存在钢瓶内</a:t>
                      </a:r>
                      <a:r>
                        <a:rPr lang="en-US" sz="900" b="0">
                          <a:solidFill>
                            <a:srgbClr val="FF0000"/>
                          </a:solidFill>
                          <a:latin typeface="微软雅黑" panose="020B0503020204020204" charset="-122"/>
                          <a:ea typeface="微软雅黑" panose="020B0503020204020204" charset="-122"/>
                          <a:cs typeface="Calibri" charset="0"/>
                        </a:rPr>
                        <a:t>丁二烯过氧化物</a:t>
                      </a:r>
                      <a:r>
                        <a:rPr lang="en-US" sz="900" b="0">
                          <a:latin typeface="微软雅黑" panose="020B0503020204020204" charset="-122"/>
                          <a:ea typeface="微软雅黑" panose="020B0503020204020204" charset="-122"/>
                          <a:cs typeface="Calibri" charset="0"/>
                        </a:rPr>
                        <a:t>自然分解引发爆炸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2620">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1986.7.27</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兰州化工公司合成橡胶厂</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系统内氧分压过大，在罐内形成大量</a:t>
                      </a:r>
                      <a:r>
                        <a:rPr lang="en-US" sz="900" b="0">
                          <a:solidFill>
                            <a:srgbClr val="FF0000"/>
                          </a:solidFill>
                          <a:latin typeface="微软雅黑" panose="020B0503020204020204" charset="-122"/>
                          <a:ea typeface="微软雅黑" panose="020B0503020204020204" charset="-122"/>
                          <a:cs typeface="宋体" panose="02010600030101010101" pitchFamily="2" charset="-122"/>
                        </a:rPr>
                        <a:t>丁二烯过氧化自聚物</a:t>
                      </a:r>
                      <a:r>
                        <a:rPr lang="en-US" sz="900" b="0">
                          <a:latin typeface="微软雅黑" panose="020B0503020204020204" charset="-122"/>
                          <a:ea typeface="微软雅黑" panose="020B0503020204020204" charset="-122"/>
                          <a:cs typeface="宋体" panose="02010600030101010101" pitchFamily="2" charset="-122"/>
                        </a:rPr>
                        <a:t>。在送料过程中液体冲击磨擦，导致过氧化自聚物分解，造成罐内强烈的化学爆炸。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r>
                        <a:rPr lang="zh-CN" altLang="en-US" sz="900" b="0">
                          <a:latin typeface="微软雅黑" panose="020B0503020204020204" charset="-122"/>
                          <a:ea typeface="微软雅黑" panose="020B0503020204020204" charset="-122"/>
                          <a:cs typeface="宋体" panose="02010600030101010101" pitchFamily="2" charset="-122"/>
                        </a:rPr>
                        <a:t>单体</a:t>
                      </a:r>
                      <a:endParaRPr lang="zh-CN"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1987.2.9</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燕化合成橡胶厂抽提装置</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未发生爆炸火灾</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FF0000"/>
                          </a:solidFill>
                          <a:latin typeface="微软雅黑" panose="020B0503020204020204" charset="-122"/>
                          <a:ea typeface="微软雅黑" panose="020B0503020204020204" charset="-122"/>
                          <a:cs typeface="宋体" panose="02010600030101010101" pitchFamily="2" charset="-122"/>
                        </a:rPr>
                        <a:t>丁二烯爆聚</a:t>
                      </a:r>
                      <a:endParaRPr lang="en-US" altLang="en-US" sz="900" b="0">
                        <a:solidFill>
                          <a:srgbClr val="FF0000"/>
                        </a:solidFill>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r>
                        <a:rPr lang="zh-CN" altLang="en-US" sz="900" b="0">
                          <a:latin typeface="微软雅黑" panose="020B0503020204020204" charset="-122"/>
                          <a:ea typeface="微软雅黑" panose="020B0503020204020204" charset="-122"/>
                          <a:cs typeface="宋体" panose="02010600030101010101" pitchFamily="2" charset="-122"/>
                        </a:rPr>
                        <a:t>单体</a:t>
                      </a:r>
                      <a:endParaRPr lang="zh-CN"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955">
                <a:tc>
                  <a:txBody>
                    <a:bodyPr/>
                    <a:lstStyle/>
                    <a:p>
                      <a:pPr indent="0" algn="ctr">
                        <a:buNone/>
                      </a:pPr>
                      <a:r>
                        <a:rPr lang="en-US" sz="900" b="0">
                          <a:latin typeface="微软雅黑" panose="020B0503020204020204" charset="-122"/>
                          <a:ea typeface="微软雅黑" panose="020B0503020204020204" charset="-122"/>
                          <a:cs typeface="Calibri" charset="0"/>
                        </a:rPr>
                        <a:t>1990</a:t>
                      </a:r>
                      <a:r>
                        <a:rPr lang="en-US" sz="900" b="0">
                          <a:latin typeface="微软雅黑" panose="020B0503020204020204" charset="-122"/>
                          <a:ea typeface="微软雅黑" panose="020B0503020204020204" charset="-122"/>
                          <a:cs typeface="宋体" panose="02010600030101010101" pitchFamily="2" charset="-122"/>
                        </a:rPr>
                        <a:t>.4.10</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北京某化工学院</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贮存在钢瓶内</a:t>
                      </a:r>
                      <a:r>
                        <a:rPr lang="en-US" sz="900" b="0">
                          <a:solidFill>
                            <a:srgbClr val="FF0000"/>
                          </a:solidFill>
                          <a:latin typeface="微软雅黑" panose="020B0503020204020204" charset="-122"/>
                          <a:ea typeface="微软雅黑" panose="020B0503020204020204" charset="-122"/>
                          <a:cs typeface="Calibri" charset="0"/>
                        </a:rPr>
                        <a:t>丁二烯过氧化物</a:t>
                      </a:r>
                      <a:r>
                        <a:rPr lang="en-US" sz="900" b="0">
                          <a:latin typeface="微软雅黑" panose="020B0503020204020204" charset="-122"/>
                          <a:ea typeface="微软雅黑" panose="020B0503020204020204" charset="-122"/>
                          <a:cs typeface="Calibri" charset="0"/>
                        </a:rPr>
                        <a:t>自然分解引发爆炸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1999.7.15</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吉林石化有机合成厂丁二烯车间</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1人死亡</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拆除管线作业中，替换下来的管线中积满了介质</a:t>
                      </a:r>
                      <a:r>
                        <a:rPr lang="en-US" sz="900" b="0">
                          <a:solidFill>
                            <a:srgbClr val="FF0000"/>
                          </a:solidFill>
                          <a:latin typeface="微软雅黑" panose="020B0503020204020204" charset="-122"/>
                          <a:ea typeface="微软雅黑" panose="020B0503020204020204" charset="-122"/>
                          <a:cs typeface="宋体" panose="02010600030101010101" pitchFamily="2" charset="-122"/>
                        </a:rPr>
                        <a:t>聚合物</a:t>
                      </a:r>
                      <a:r>
                        <a:rPr lang="en-US" sz="900" b="0">
                          <a:latin typeface="微软雅黑" panose="020B0503020204020204" charset="-122"/>
                          <a:ea typeface="微软雅黑" panose="020B0503020204020204" charset="-122"/>
                          <a:cs typeface="宋体" panose="02010600030101010101" pitchFamily="2" charset="-122"/>
                        </a:rPr>
                        <a:t>，由于空气温度较高，介质聚合物迅速挥发，拽动时产生火花，发生燃烧爆炸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r>
                        <a:rPr lang="zh-CN" altLang="en-US" sz="900" b="0">
                          <a:latin typeface="微软雅黑" panose="020B0503020204020204" charset="-122"/>
                          <a:ea typeface="微软雅黑" panose="020B0503020204020204" charset="-122"/>
                          <a:cs typeface="宋体" panose="02010600030101010101" pitchFamily="2" charset="-122"/>
                        </a:rPr>
                        <a:t>单体</a:t>
                      </a:r>
                      <a:endParaRPr lang="zh-CN"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911225" y="711967"/>
          <a:ext cx="7619365" cy="4415790"/>
        </p:xfrm>
        <a:graphic>
          <a:graphicData uri="http://schemas.openxmlformats.org/drawingml/2006/table">
            <a:tbl>
              <a:tblPr firstRow="1" bandRow="1">
                <a:tableStyleId>{5940675A-B579-460E-94D1-54222C63F5DA}</a:tableStyleId>
              </a:tblPr>
              <a:tblGrid>
                <a:gridCol w="927735"/>
                <a:gridCol w="1211580"/>
                <a:gridCol w="944245"/>
                <a:gridCol w="807720"/>
                <a:gridCol w="2851150"/>
                <a:gridCol w="876935"/>
              </a:tblGrid>
              <a:tr h="340360">
                <a:tc>
                  <a:txBody>
                    <a:bodyPr/>
                    <a:lstStyle/>
                    <a:p>
                      <a:pPr indent="0" algn="ctr">
                        <a:buNone/>
                      </a:pPr>
                      <a:r>
                        <a:rPr lang="zh-CN" altLang="en-US" sz="1050" b="1">
                          <a:latin typeface="宋体" panose="02010600030101010101" pitchFamily="2" charset="-122"/>
                          <a:ea typeface="宋体" panose="02010600030101010101" pitchFamily="2" charset="-122"/>
                          <a:cs typeface="宋体" panose="02010600030101010101" pitchFamily="2" charset="-122"/>
                        </a:rPr>
                        <a:t>日期</a:t>
                      </a:r>
                      <a:endParaRPr lang="zh-CN" altLang="en-US" sz="1050" b="1">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50" b="1">
                          <a:latin typeface="宋体" panose="02010600030101010101" pitchFamily="2" charset="-122"/>
                          <a:ea typeface="宋体" panose="02010600030101010101" pitchFamily="2" charset="-122"/>
                          <a:cs typeface="宋体" panose="02010600030101010101" pitchFamily="2" charset="-122"/>
                        </a:rPr>
                        <a:t>地点</a:t>
                      </a:r>
                      <a:endParaRPr lang="zh-CN" altLang="en-US" sz="1050" b="1">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50" b="1">
                          <a:latin typeface="宋体" panose="02010600030101010101" pitchFamily="2" charset="-122"/>
                          <a:ea typeface="宋体" panose="02010600030101010101" pitchFamily="2" charset="-122"/>
                          <a:cs typeface="宋体" panose="02010600030101010101" pitchFamily="2" charset="-122"/>
                        </a:rPr>
                        <a:t>伤亡</a:t>
                      </a:r>
                      <a:endParaRPr lang="zh-CN" altLang="en-US" sz="1050" b="1">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50" b="1">
                          <a:latin typeface="宋体" panose="02010600030101010101" pitchFamily="2" charset="-122"/>
                          <a:ea typeface="宋体" panose="02010600030101010101" pitchFamily="2" charset="-122"/>
                          <a:cs typeface="宋体" panose="02010600030101010101" pitchFamily="2" charset="-122"/>
                        </a:rPr>
                        <a:t>灾害情况</a:t>
                      </a:r>
                      <a:endParaRPr lang="zh-CN" altLang="en-US" sz="1050" b="1">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50" b="1">
                          <a:latin typeface="微软雅黑" panose="020B0503020204020204" charset="-122"/>
                          <a:ea typeface="微软雅黑" panose="020B0503020204020204" charset="-122"/>
                          <a:cs typeface="宋体" panose="02010600030101010101" pitchFamily="2" charset="-122"/>
                        </a:rPr>
                        <a:t>发生原因</a:t>
                      </a:r>
                      <a:endParaRPr lang="zh-CN" altLang="en-US" sz="105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50" b="1">
                          <a:latin typeface="微软雅黑" panose="020B0503020204020204" charset="-122"/>
                          <a:ea typeface="微软雅黑" panose="020B0503020204020204" charset="-122"/>
                          <a:cs typeface="宋体" panose="02010600030101010101" pitchFamily="2" charset="-122"/>
                        </a:rPr>
                        <a:t>化学物质</a:t>
                      </a:r>
                      <a:endParaRPr lang="zh-CN" altLang="en-US" sz="1050" b="1">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0065">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2000.9.16</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锦州石化分公司化工三厂储运车间</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3人死亡</a:t>
                      </a:r>
                      <a:r>
                        <a:rPr lang="zh-CN" altLang="en-US" sz="900" b="0">
                          <a:latin typeface="微软雅黑" panose="020B0503020204020204" charset="-122"/>
                          <a:ea typeface="微软雅黑" panose="020B0503020204020204" charset="-122"/>
                          <a:cs typeface="微软雅黑" panose="020B0503020204020204" charset="-122"/>
                        </a:rPr>
                        <a:t>，</a:t>
                      </a:r>
                      <a:r>
                        <a:rPr lang="en-US" sz="900" b="0">
                          <a:latin typeface="微软雅黑" panose="020B0503020204020204" charset="-122"/>
                          <a:ea typeface="微软雅黑" panose="020B0503020204020204" charset="-122"/>
                          <a:cs typeface="微软雅黑" panose="020B0503020204020204" charset="-122"/>
                        </a:rPr>
                        <a:t>1人轻伤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爆炸，火灾</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混合碳四球罐脱水罐更换液位计时，由脱水罐脱水口排出的</a:t>
                      </a:r>
                      <a:r>
                        <a:rPr lang="en-US" sz="900" b="0">
                          <a:solidFill>
                            <a:srgbClr val="FF0000"/>
                          </a:solidFill>
                          <a:latin typeface="微软雅黑" panose="020B0503020204020204" charset="-122"/>
                          <a:ea typeface="微软雅黑" panose="020B0503020204020204" charset="-122"/>
                          <a:cs typeface="宋体" panose="02010600030101010101" pitchFamily="2" charset="-122"/>
                        </a:rPr>
                        <a:t>丁二烯过氧化物</a:t>
                      </a:r>
                      <a:r>
                        <a:rPr lang="en-US" sz="900" b="0">
                          <a:latin typeface="微软雅黑" panose="020B0503020204020204" charset="-122"/>
                          <a:ea typeface="微软雅黑" panose="020B0503020204020204" charset="-122"/>
                          <a:cs typeface="宋体" panose="02010600030101010101" pitchFamily="2" charset="-122"/>
                        </a:rPr>
                        <a:t>遇空气发生闪爆</a:t>
                      </a:r>
                      <a:endParaRPr 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r>
                        <a:rPr lang="zh-CN" altLang="en-US" sz="900" b="0">
                          <a:latin typeface="微软雅黑" panose="020B0503020204020204" charset="-122"/>
                          <a:ea typeface="微软雅黑" panose="020B0503020204020204" charset="-122"/>
                          <a:cs typeface="宋体" panose="02010600030101010101" pitchFamily="2" charset="-122"/>
                        </a:rPr>
                        <a:t>单体</a:t>
                      </a:r>
                      <a:endParaRPr lang="zh-CN"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0530">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2000</a:t>
                      </a:r>
                      <a:r>
                        <a:rPr lang="en-US" sz="900" b="0">
                          <a:latin typeface="微软雅黑" panose="020B0503020204020204" charset="-122"/>
                          <a:ea typeface="微软雅黑" panose="020B0503020204020204" charset="-122"/>
                          <a:cs typeface="宋体" panose="02010600030101010101" pitchFamily="2" charset="-122"/>
                        </a:rPr>
                        <a:t>.9.20</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锦州石化公司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微软雅黑" panose="020B0503020204020204" charset="-122"/>
                        </a:rPr>
                        <a:t>3死1伤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nSpc>
                          <a:spcPct val="100000"/>
                        </a:lnSpc>
                        <a:buNone/>
                      </a:pPr>
                      <a:r>
                        <a:rPr lang="en-US" sz="900" b="0">
                          <a:latin typeface="微软雅黑" panose="020B0503020204020204" charset="-122"/>
                          <a:ea typeface="微软雅黑" panose="020B0503020204020204" charset="-122"/>
                          <a:cs typeface="Calibri" charset="0"/>
                        </a:rPr>
                        <a:t>对脱水罐进行排水操作过程中由于</a:t>
                      </a:r>
                      <a:r>
                        <a:rPr lang="en-US" sz="900" b="0">
                          <a:solidFill>
                            <a:srgbClr val="FF0000"/>
                          </a:solidFill>
                          <a:latin typeface="微软雅黑" panose="020B0503020204020204" charset="-122"/>
                          <a:ea typeface="微软雅黑" panose="020B0503020204020204" charset="-122"/>
                          <a:cs typeface="Calibri" charset="0"/>
                        </a:rPr>
                        <a:t>丁二烯过氧化物</a:t>
                      </a:r>
                      <a:r>
                        <a:rPr lang="en-US" sz="900" b="0">
                          <a:latin typeface="微软雅黑" panose="020B0503020204020204" charset="-122"/>
                          <a:ea typeface="微软雅黑" panose="020B0503020204020204" charset="-122"/>
                          <a:cs typeface="Calibri" charset="0"/>
                        </a:rPr>
                        <a:t>自然分解引发爆炸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1165">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2006</a:t>
                      </a:r>
                      <a:r>
                        <a:rPr lang="en-US" sz="900" b="0">
                          <a:latin typeface="微软雅黑" panose="020B0503020204020204" charset="-122"/>
                          <a:ea typeface="微软雅黑" panose="020B0503020204020204" charset="-122"/>
                          <a:cs typeface="宋体" panose="02010600030101010101" pitchFamily="2" charset="-122"/>
                        </a:rPr>
                        <a:t>.11.28</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吉林石化公司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00000"/>
                        </a:lnSpc>
                        <a:buNone/>
                      </a:pPr>
                      <a:r>
                        <a:rPr lang="en-US" sz="900" b="0">
                          <a:latin typeface="微软雅黑" panose="020B0503020204020204" charset="-122"/>
                          <a:ea typeface="微软雅黑" panose="020B0503020204020204" charset="-122"/>
                          <a:cs typeface="Calibri" charset="0"/>
                        </a:rPr>
                        <a:t>对原料碳四贮罐进行排水操作由于</a:t>
                      </a:r>
                      <a:r>
                        <a:rPr lang="en-US" sz="900" b="0">
                          <a:solidFill>
                            <a:srgbClr val="FF0000"/>
                          </a:solidFill>
                          <a:latin typeface="微软雅黑" panose="020B0503020204020204" charset="-122"/>
                          <a:ea typeface="微软雅黑" panose="020B0503020204020204" charset="-122"/>
                          <a:cs typeface="Calibri" charset="0"/>
                        </a:rPr>
                        <a:t>丁二烯过氧化物</a:t>
                      </a:r>
                      <a:r>
                        <a:rPr lang="en-US" sz="900" b="0">
                          <a:latin typeface="微软雅黑" panose="020B0503020204020204" charset="-122"/>
                          <a:ea typeface="微软雅黑" panose="020B0503020204020204" charset="-122"/>
                          <a:cs typeface="Calibri" charset="0"/>
                        </a:rPr>
                        <a:t>自然分解引发爆炸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1165">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2007</a:t>
                      </a:r>
                      <a:r>
                        <a:rPr lang="en-US" sz="900" b="0">
                          <a:latin typeface="微软雅黑" panose="020B0503020204020204" charset="-122"/>
                          <a:ea typeface="微软雅黑" panose="020B0503020204020204" charset="-122"/>
                          <a:cs typeface="宋体" panose="02010600030101010101" pitchFamily="2" charset="-122"/>
                        </a:rPr>
                        <a:t>.2.6</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兰州石化公司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微软雅黑" panose="020B0503020204020204" charset="-122"/>
                        </a:rPr>
                        <a:t>6人轻伤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00000"/>
                        </a:lnSpc>
                        <a:buNone/>
                      </a:pPr>
                      <a:r>
                        <a:rPr lang="en-US" sz="900" b="0">
                          <a:latin typeface="微软雅黑" panose="020B0503020204020204" charset="-122"/>
                          <a:ea typeface="微软雅黑" panose="020B0503020204020204" charset="-122"/>
                          <a:cs typeface="Calibri" charset="0"/>
                        </a:rPr>
                        <a:t>原因是对脱重塔再沸器进行排水操作由于</a:t>
                      </a:r>
                      <a:r>
                        <a:rPr lang="en-US" sz="900" b="0">
                          <a:solidFill>
                            <a:srgbClr val="FF0000"/>
                          </a:solidFill>
                          <a:latin typeface="微软雅黑" panose="020B0503020204020204" charset="-122"/>
                          <a:ea typeface="微软雅黑" panose="020B0503020204020204" charset="-122"/>
                          <a:cs typeface="Calibri" charset="0"/>
                        </a:rPr>
                        <a:t>丁二烯过氧化物</a:t>
                      </a:r>
                      <a:r>
                        <a:rPr lang="en-US" sz="900" b="0">
                          <a:latin typeface="微软雅黑" panose="020B0503020204020204" charset="-122"/>
                          <a:ea typeface="微软雅黑" panose="020B0503020204020204" charset="-122"/>
                          <a:cs typeface="Calibri" charset="0"/>
                        </a:rPr>
                        <a:t>自然分解引发爆炸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7220">
                <a:tc>
                  <a:txBody>
                    <a:bodyPr/>
                    <a:lstStyle/>
                    <a:p>
                      <a:pPr indent="0" algn="ctr">
                        <a:lnSpc>
                          <a:spcPct val="150000"/>
                        </a:lnSpc>
                        <a:buNone/>
                      </a:pPr>
                      <a:r>
                        <a:rPr lang="en-US" sz="900" b="0">
                          <a:latin typeface="微软雅黑" panose="020B0503020204020204" charset="-122"/>
                          <a:ea typeface="微软雅黑" panose="020B0503020204020204" charset="-122"/>
                          <a:cs typeface="宋体" panose="02010600030101010101" pitchFamily="2" charset="-122"/>
                        </a:rPr>
                        <a:t>2020.4.17</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宋体" panose="02010600030101010101" pitchFamily="2" charset="-122"/>
                        </a:rPr>
                        <a:t>乐金化学（惠州）化工有限公司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宋体" panose="02010600030101010101" pitchFamily="2" charset="-122"/>
                        </a:rPr>
                        <a:t>无人员伤亡</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宋体" panose="02010600030101010101" pitchFamily="2" charset="-122"/>
                        </a:rPr>
                        <a:t>火灾</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900" b="0">
                          <a:latin typeface="微软雅黑" panose="020B0503020204020204" charset="-122"/>
                          <a:ea typeface="微软雅黑" panose="020B0503020204020204" charset="-122"/>
                          <a:cs typeface="宋体" panose="02010600030101010101" pitchFamily="2" charset="-122"/>
                        </a:rPr>
                        <a:t>脱聚丁二烯逐步反串进入</a:t>
                      </a:r>
                      <a:r>
                        <a:rPr lang="zh-CN" altLang="en-US" sz="900" b="0">
                          <a:latin typeface="微软雅黑" panose="020B0503020204020204" charset="-122"/>
                          <a:ea typeface="微软雅黑" panose="020B0503020204020204" charset="-122"/>
                          <a:cs typeface="宋体" panose="02010600030101010101" pitchFamily="2" charset="-122"/>
                        </a:rPr>
                        <a:t>备用</a:t>
                      </a:r>
                      <a:r>
                        <a:rPr lang="en-US" sz="900" b="0">
                          <a:latin typeface="微软雅黑" panose="020B0503020204020204" charset="-122"/>
                          <a:ea typeface="微软雅黑" panose="020B0503020204020204" charset="-122"/>
                          <a:cs typeface="宋体" panose="02010600030101010101" pitchFamily="2" charset="-122"/>
                        </a:rPr>
                        <a:t>过滤器中发生自聚</a:t>
                      </a:r>
                      <a:r>
                        <a:rPr lang="zh-CN" altLang="en-US" sz="900" b="0">
                          <a:latin typeface="微软雅黑" panose="020B0503020204020204" charset="-122"/>
                          <a:ea typeface="微软雅黑" panose="020B0503020204020204" charset="-122"/>
                          <a:cs typeface="宋体" panose="02010600030101010101" pitchFamily="2" charset="-122"/>
                        </a:rPr>
                        <a:t>并放热，</a:t>
                      </a:r>
                      <a:r>
                        <a:rPr lang="en-US" sz="900" b="0">
                          <a:latin typeface="微软雅黑" panose="020B0503020204020204" charset="-122"/>
                          <a:ea typeface="微软雅黑" panose="020B0503020204020204" charset="-122"/>
                          <a:cs typeface="宋体" panose="02010600030101010101" pitchFamily="2" charset="-122"/>
                        </a:rPr>
                        <a:t>备用过滤器中压力升高，</a:t>
                      </a:r>
                      <a:r>
                        <a:rPr lang="zh-CN" altLang="en-US" sz="900" b="0">
                          <a:latin typeface="微软雅黑" panose="020B0503020204020204" charset="-122"/>
                          <a:ea typeface="微软雅黑" panose="020B0503020204020204" charset="-122"/>
                          <a:cs typeface="宋体" panose="02010600030101010101" pitchFamily="2" charset="-122"/>
                        </a:rPr>
                        <a:t>推动</a:t>
                      </a:r>
                      <a:r>
                        <a:rPr lang="en-US" sz="900" b="0">
                          <a:latin typeface="微软雅黑" panose="020B0503020204020204" charset="-122"/>
                          <a:ea typeface="微软雅黑" panose="020B0503020204020204" charset="-122"/>
                          <a:cs typeface="宋体" panose="02010600030101010101" pitchFamily="2" charset="-122"/>
                          <a:sym typeface="+mn-ea"/>
                        </a:rPr>
                        <a:t>丁二烯</a:t>
                      </a:r>
                      <a:r>
                        <a:rPr lang="zh-CN" altLang="en-US" sz="900" b="0">
                          <a:latin typeface="微软雅黑" panose="020B0503020204020204" charset="-122"/>
                          <a:ea typeface="微软雅黑" panose="020B0503020204020204" charset="-122"/>
                          <a:cs typeface="宋体" panose="02010600030101010101" pitchFamily="2" charset="-122"/>
                          <a:sym typeface="+mn-ea"/>
                        </a:rPr>
                        <a:t>从</a:t>
                      </a:r>
                      <a:r>
                        <a:rPr lang="en-US" sz="900" b="0">
                          <a:latin typeface="微软雅黑" panose="020B0503020204020204" charset="-122"/>
                          <a:ea typeface="微软雅黑" panose="020B0503020204020204" charset="-122"/>
                          <a:cs typeface="宋体" panose="02010600030101010101" pitchFamily="2" charset="-122"/>
                        </a:rPr>
                        <a:t>法兰垫片</a:t>
                      </a:r>
                      <a:r>
                        <a:rPr lang="zh-CN" altLang="en-US" sz="900" b="0">
                          <a:latin typeface="微软雅黑" panose="020B0503020204020204" charset="-122"/>
                          <a:ea typeface="微软雅黑" panose="020B0503020204020204" charset="-122"/>
                          <a:cs typeface="宋体" panose="02010600030101010101" pitchFamily="2" charset="-122"/>
                        </a:rPr>
                        <a:t>处喷射，</a:t>
                      </a:r>
                      <a:r>
                        <a:rPr lang="en-US" sz="900" b="0">
                          <a:latin typeface="微软雅黑" panose="020B0503020204020204" charset="-122"/>
                          <a:ea typeface="微软雅黑" panose="020B0503020204020204" charset="-122"/>
                          <a:cs typeface="宋体" panose="02010600030101010101" pitchFamily="2" charset="-122"/>
                        </a:rPr>
                        <a:t>与空气摩擦产生静电着火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zh-CN" altLang="en-US" sz="900" b="0">
                          <a:latin typeface="微软雅黑" panose="020B0503020204020204" charset="-122"/>
                          <a:ea typeface="微软雅黑" panose="020B0503020204020204" charset="-122"/>
                          <a:cs typeface="宋体" panose="02010600030101010101" pitchFamily="2" charset="-122"/>
                        </a:rPr>
                        <a:t>丁二烯单体</a:t>
                      </a:r>
                      <a:r>
                        <a:rPr lang="en-US" sz="900" b="0">
                          <a:latin typeface="微软雅黑" panose="020B0503020204020204" charset="-122"/>
                          <a:ea typeface="微软雅黑" panose="020B0503020204020204" charset="-122"/>
                          <a:cs typeface="宋体" panose="02010600030101010101" pitchFamily="2" charset="-122"/>
                        </a:rPr>
                        <a:t>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1365">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2021.1.12</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南京扬子石化橡胶有限公司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 </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爆炸，火灾</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丁二烯中间罐内丁二烯发生反应生成</a:t>
                      </a:r>
                      <a:r>
                        <a:rPr lang="en-US" sz="900" b="0">
                          <a:solidFill>
                            <a:srgbClr val="FF0000"/>
                          </a:solidFill>
                          <a:latin typeface="微软雅黑" panose="020B0503020204020204" charset="-122"/>
                          <a:ea typeface="微软雅黑" panose="020B0503020204020204" charset="-122"/>
                          <a:cs typeface="宋体" panose="02010600030101010101" pitchFamily="2" charset="-122"/>
                        </a:rPr>
                        <a:t>丁二烯过氧化物</a:t>
                      </a:r>
                      <a:r>
                        <a:rPr lang="en-US" sz="900" b="0">
                          <a:latin typeface="微软雅黑" panose="020B0503020204020204" charset="-122"/>
                          <a:ea typeface="微软雅黑" panose="020B0503020204020204" charset="-122"/>
                          <a:cs typeface="宋体" panose="02010600030101010101" pitchFamily="2" charset="-122"/>
                        </a:rPr>
                        <a:t>并聚集，罐内</a:t>
                      </a:r>
                      <a:r>
                        <a:rPr lang="en-US" sz="900" b="0">
                          <a:solidFill>
                            <a:srgbClr val="FF0000"/>
                          </a:solidFill>
                          <a:latin typeface="微软雅黑" panose="020B0503020204020204" charset="-122"/>
                          <a:ea typeface="微软雅黑" panose="020B0503020204020204" charset="-122"/>
                          <a:cs typeface="宋体" panose="02010600030101010101" pitchFamily="2" charset="-122"/>
                        </a:rPr>
                        <a:t>过氧化物分解引发丁二烯聚合反应</a:t>
                      </a:r>
                      <a:r>
                        <a:rPr lang="en-US" sz="900" b="0">
                          <a:latin typeface="微软雅黑" panose="020B0503020204020204" charset="-122"/>
                          <a:ea typeface="微软雅黑" panose="020B0503020204020204" charset="-122"/>
                          <a:cs typeface="宋体" panose="02010600030101010101" pitchFamily="2" charset="-122"/>
                        </a:rPr>
                        <a:t>加剧，发出大量热量导致压力急剧升高，超过储罐的最高工作压力，超压致设备破裂，丁二烯漏出产生爆燃。</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r>
                        <a:rPr lang="zh-CN" altLang="en-US" sz="900" b="0">
                          <a:latin typeface="微软雅黑" panose="020B0503020204020204" charset="-122"/>
                          <a:ea typeface="微软雅黑" panose="020B0503020204020204" charset="-122"/>
                          <a:cs typeface="宋体" panose="02010600030101010101" pitchFamily="2" charset="-122"/>
                        </a:rPr>
                        <a:t>单体</a:t>
                      </a:r>
                      <a:endParaRPr lang="zh-CN"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2021.3.15</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中国石油化工股份有限公司茂名分公司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1人死亡，5人受伤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爆炸、火灾</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FF0000"/>
                          </a:solidFill>
                          <a:latin typeface="微软雅黑" panose="020B0503020204020204" charset="-122"/>
                          <a:ea typeface="微软雅黑" panose="020B0503020204020204" charset="-122"/>
                          <a:cs typeface="宋体" panose="02010600030101010101" pitchFamily="2" charset="-122"/>
                        </a:rPr>
                        <a:t>违反安全生产规章制度和操作规程</a:t>
                      </a:r>
                      <a:r>
                        <a:rPr lang="en-US" sz="900" b="0">
                          <a:latin typeface="微软雅黑" panose="020B0503020204020204" charset="-122"/>
                          <a:ea typeface="微软雅黑" panose="020B0503020204020204" charset="-122"/>
                          <a:cs typeface="宋体" panose="02010600030101010101" pitchFamily="2" charset="-122"/>
                        </a:rPr>
                        <a:t>，未经作业许可，未按照使用规则佩戴、使用符合国家或者行业标准的劳动防护用品，未进行危害因素识别、风险评估</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丁二烯物料</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2021.10.26</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山东淄博市某家化学科技公司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900" b="0">
                          <a:latin typeface="微软雅黑" panose="020B0503020204020204" charset="-122"/>
                          <a:ea typeface="微软雅黑" panose="020B0503020204020204" charset="-122"/>
                          <a:cs typeface="宋体" panose="02010600030101010101" pitchFamily="2" charset="-122"/>
                        </a:rPr>
                        <a:t>爆炸、火灾</a:t>
                      </a:r>
                      <a:r>
                        <a:rPr lang="en-US" sz="900" b="0">
                          <a:latin typeface="微软雅黑" panose="020B0503020204020204" charset="-122"/>
                          <a:ea typeface="微软雅黑" panose="020B0503020204020204" charset="-122"/>
                          <a:cs typeface="宋体" panose="02010600030101010101" pitchFamily="2" charset="-122"/>
                        </a:rPr>
                        <a:t> </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阀门故障，导致</a:t>
                      </a:r>
                      <a:r>
                        <a:rPr lang="en-US" sz="900" b="0">
                          <a:solidFill>
                            <a:srgbClr val="FF0000"/>
                          </a:solidFill>
                          <a:latin typeface="微软雅黑" panose="020B0503020204020204" charset="-122"/>
                          <a:ea typeface="微软雅黑" panose="020B0503020204020204" charset="-122"/>
                          <a:cs typeface="宋体" panose="02010600030101010101" pitchFamily="2" charset="-122"/>
                        </a:rPr>
                        <a:t>丁二烯泄漏</a:t>
                      </a:r>
                      <a:r>
                        <a:rPr lang="en-US" sz="900" b="0">
                          <a:latin typeface="微软雅黑" panose="020B0503020204020204" charset="-122"/>
                          <a:ea typeface="微软雅黑" panose="020B0503020204020204" charset="-122"/>
                          <a:cs typeface="宋体" panose="02010600030101010101" pitchFamily="2" charset="-122"/>
                        </a:rPr>
                        <a:t>，引发爆燃</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932261" y="206317"/>
            <a:ext cx="38677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5.1 </a:t>
            </a:r>
            <a:r>
              <a:rPr lang="zh-CN" sz="2100" b="1" dirty="0">
                <a:latin typeface="微软雅黑" panose="020B0503020204020204" charset="-122"/>
                <a:ea typeface="微软雅黑" panose="020B0503020204020204" charset="-122"/>
                <a:cs typeface="微软雅黑" panose="020B0503020204020204" charset="-122"/>
              </a:rPr>
              <a:t>近年来国内丁二烯事故案例</a:t>
            </a:r>
            <a:endParaRPr 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1282541" y="689584"/>
          <a:ext cx="7208520" cy="4269105"/>
        </p:xfrm>
        <a:graphic>
          <a:graphicData uri="http://schemas.openxmlformats.org/drawingml/2006/table">
            <a:tbl>
              <a:tblPr firstRow="1" bandRow="1">
                <a:tableStyleId>{5940675A-B579-460E-94D1-54222C63F5DA}</a:tableStyleId>
              </a:tblPr>
              <a:tblGrid>
                <a:gridCol w="863600"/>
                <a:gridCol w="1080135"/>
                <a:gridCol w="810260"/>
                <a:gridCol w="944880"/>
                <a:gridCol w="2294890"/>
                <a:gridCol w="1214755"/>
              </a:tblGrid>
              <a:tr h="323850">
                <a:tc>
                  <a:txBody>
                    <a:bodyPr/>
                    <a:lstStyle/>
                    <a:p>
                      <a:pPr indent="0" algn="ctr">
                        <a:buNone/>
                      </a:pPr>
                      <a:r>
                        <a:rPr lang="en-US" sz="900" b="1">
                          <a:latin typeface="微软雅黑" panose="020B0503020204020204" charset="-122"/>
                          <a:ea typeface="微软雅黑" panose="020B0503020204020204" charset="-122"/>
                          <a:cs typeface="Calibri" charset="0"/>
                        </a:rPr>
                        <a:t>日期</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地点</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伤亡情形</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火灾类型</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发生原因</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1">
                          <a:latin typeface="微软雅黑" panose="020B0503020204020204" charset="-122"/>
                          <a:ea typeface="微软雅黑" panose="020B0503020204020204" charset="-122"/>
                          <a:cs typeface="Calibri" charset="0"/>
                        </a:rPr>
                        <a:t>化学物质</a:t>
                      </a:r>
                      <a:endParaRPr lang="en-US" altLang="en-US" sz="900" b="1">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2445">
                <a:tc>
                  <a:txBody>
                    <a:bodyPr/>
                    <a:lstStyle/>
                    <a:p>
                      <a:pPr indent="0" algn="ctr">
                        <a:buNone/>
                      </a:pPr>
                      <a:r>
                        <a:rPr lang="en-US" sz="900" b="0">
                          <a:latin typeface="微软雅黑" panose="020B0503020204020204" charset="-122"/>
                          <a:ea typeface="微软雅黑" panose="020B0503020204020204" charset="-122"/>
                          <a:cs typeface="Calibri" charset="0"/>
                        </a:rPr>
                        <a:t>1930</a:t>
                      </a:r>
                      <a:r>
                        <a:rPr lang="en-US" sz="900" b="0">
                          <a:latin typeface="微软雅黑" panose="020B0503020204020204" charset="-122"/>
                          <a:ea typeface="微软雅黑" panose="020B0503020204020204" charset="-122"/>
                          <a:cs typeface="宋体" panose="02010600030101010101" pitchFamily="2" charset="-122"/>
                        </a:rPr>
                        <a:t>.3.21</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德国H公司</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1死1伤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原因是车底部</a:t>
                      </a:r>
                      <a:r>
                        <a:rPr lang="en-US" sz="900" b="0">
                          <a:solidFill>
                            <a:srgbClr val="FF0000"/>
                          </a:solidFill>
                          <a:latin typeface="微软雅黑" panose="020B0503020204020204" charset="-122"/>
                          <a:ea typeface="微软雅黑" panose="020B0503020204020204" charset="-122"/>
                          <a:cs typeface="Calibri" charset="0"/>
                        </a:rPr>
                        <a:t>有黄色粘稠</a:t>
                      </a:r>
                      <a:r>
                        <a:rPr lang="en-US" sz="900" b="0">
                          <a:latin typeface="微软雅黑" panose="020B0503020204020204" charset="-122"/>
                          <a:ea typeface="微软雅黑" panose="020B0503020204020204" charset="-122"/>
                          <a:cs typeface="Calibri" charset="0"/>
                        </a:rPr>
                        <a:t>的蜂窝状物质，这些物质在脚踩受压后。即发生分解，并同时放出大量的热最，引起燃烧</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丁二烯过氧化物</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lstStyle/>
                    <a:p>
                      <a:pPr indent="0" algn="ctr">
                        <a:buNone/>
                      </a:pPr>
                      <a:r>
                        <a:rPr lang="en-US" sz="900" b="0">
                          <a:latin typeface="微软雅黑" panose="020B0503020204020204" charset="-122"/>
                          <a:ea typeface="微软雅黑" panose="020B0503020204020204" charset="-122"/>
                          <a:cs typeface="Calibri" charset="0"/>
                        </a:rPr>
                        <a:t>1951</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加拿大一化工厂</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151m</a:t>
                      </a:r>
                      <a:r>
                        <a:rPr lang="en-US" sz="900" b="0" baseline="30000">
                          <a:latin typeface="微软雅黑" panose="020B0503020204020204" charset="-122"/>
                          <a:ea typeface="微软雅黑" panose="020B0503020204020204" charset="-122"/>
                          <a:cs typeface="微软雅黑" panose="020B0503020204020204" charset="-122"/>
                        </a:rPr>
                        <a:t>3</a:t>
                      </a:r>
                      <a:r>
                        <a:rPr lang="en-US" sz="900" b="0">
                          <a:latin typeface="微软雅黑" panose="020B0503020204020204" charset="-122"/>
                          <a:ea typeface="微软雅黑" panose="020B0503020204020204" charset="-122"/>
                          <a:cs typeface="微软雅黑" panose="020B0503020204020204" charset="-122"/>
                        </a:rPr>
                        <a:t>丁二烯贮罐自发爆炸，爆炸是由于</a:t>
                      </a:r>
                      <a:r>
                        <a:rPr lang="en-US" sz="900" b="0">
                          <a:solidFill>
                            <a:srgbClr val="FF0000"/>
                          </a:solidFill>
                          <a:latin typeface="微软雅黑" panose="020B0503020204020204" charset="-122"/>
                          <a:ea typeface="微软雅黑" panose="020B0503020204020204" charset="-122"/>
                          <a:cs typeface="微软雅黑" panose="020B0503020204020204" charset="-122"/>
                        </a:rPr>
                        <a:t>丁二烯过氧化自聚物</a:t>
                      </a:r>
                      <a:r>
                        <a:rPr lang="en-US" sz="900" b="0">
                          <a:latin typeface="微软雅黑" panose="020B0503020204020204" charset="-122"/>
                          <a:ea typeface="微软雅黑" panose="020B0503020204020204" charset="-122"/>
                          <a:cs typeface="微软雅黑" panose="020B0503020204020204" charset="-122"/>
                        </a:rPr>
                        <a:t>分解应起的</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0390">
                <a:tc>
                  <a:txBody>
                    <a:bodyPr/>
                    <a:lstStyle/>
                    <a:p>
                      <a:pPr indent="0" algn="ctr">
                        <a:buNone/>
                      </a:pPr>
                      <a:r>
                        <a:rPr lang="en-US" sz="900" b="0">
                          <a:latin typeface="微软雅黑" panose="020B0503020204020204" charset="-122"/>
                          <a:ea typeface="微软雅黑" panose="020B0503020204020204" charset="-122"/>
                          <a:cs typeface="Calibri" charset="0"/>
                        </a:rPr>
                        <a:t>1969</a:t>
                      </a:r>
                      <a:r>
                        <a:rPr lang="en-US" sz="900" b="0">
                          <a:latin typeface="微软雅黑" panose="020B0503020204020204" charset="-122"/>
                          <a:ea typeface="微软雅黑" panose="020B0503020204020204" charset="-122"/>
                          <a:cs typeface="宋体" panose="02010600030101010101" pitchFamily="2" charset="-122"/>
                        </a:rPr>
                        <a:t>.10.23</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美国得克萨斯城联合碳化物公司烯烃联合装置</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原因是由于</a:t>
                      </a:r>
                      <a:r>
                        <a:rPr lang="en-US" sz="900" b="0">
                          <a:solidFill>
                            <a:srgbClr val="FF0000"/>
                          </a:solidFill>
                          <a:latin typeface="微软雅黑" panose="020B0503020204020204" charset="-122"/>
                          <a:ea typeface="微软雅黑" panose="020B0503020204020204" charset="-122"/>
                          <a:cs typeface="Calibri" charset="0"/>
                        </a:rPr>
                        <a:t>热聚合</a:t>
                      </a:r>
                      <a:r>
                        <a:rPr lang="en-US" sz="900" b="0">
                          <a:latin typeface="微软雅黑" panose="020B0503020204020204" charset="-122"/>
                          <a:ea typeface="微软雅黑" panose="020B0503020204020204" charset="-122"/>
                          <a:cs typeface="Calibri" charset="0"/>
                        </a:rPr>
                        <a:t>，</a:t>
                      </a:r>
                      <a:r>
                        <a:rPr lang="en-US" sz="900" b="0">
                          <a:solidFill>
                            <a:srgbClr val="FF0000"/>
                          </a:solidFill>
                          <a:latin typeface="微软雅黑" panose="020B0503020204020204" charset="-122"/>
                          <a:ea typeface="微软雅黑" panose="020B0503020204020204" charset="-122"/>
                          <a:cs typeface="Calibri" charset="0"/>
                        </a:rPr>
                        <a:t>乙烯基乙炔</a:t>
                      </a:r>
                      <a:r>
                        <a:rPr lang="en-US" sz="900" b="0">
                          <a:latin typeface="微软雅黑" panose="020B0503020204020204" charset="-122"/>
                          <a:ea typeface="微软雅黑" panose="020B0503020204020204" charset="-122"/>
                          <a:cs typeface="Calibri" charset="0"/>
                        </a:rPr>
                        <a:t>浓度高</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丁二烯单体，乙烯基乙炔单体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p>
                      <a:pPr indent="0" algn="ctr">
                        <a:buNone/>
                      </a:pPr>
                      <a:r>
                        <a:rPr lang="en-US" sz="900" b="0">
                          <a:latin typeface="微软雅黑" panose="020B0503020204020204" charset="-122"/>
                          <a:ea typeface="微软雅黑" panose="020B0503020204020204" charset="-122"/>
                          <a:cs typeface="Calibri" charset="0"/>
                        </a:rPr>
                        <a:t>1982</a:t>
                      </a:r>
                      <a:r>
                        <a:rPr lang="en-US" sz="900" b="0">
                          <a:latin typeface="微软雅黑" panose="020B0503020204020204" charset="-122"/>
                          <a:ea typeface="微软雅黑" panose="020B0503020204020204" charset="-122"/>
                          <a:cs typeface="宋体" panose="02010600030101010101" pitchFamily="2" charset="-122"/>
                        </a:rPr>
                        <a:t>.4.2</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日本仓敷市水岛石化联合公司</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1死3伤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使用电动圆盘砂轮切割管子产生的火花及在下塔内残留的</a:t>
                      </a:r>
                      <a:r>
                        <a:rPr lang="en-US" sz="900" b="0">
                          <a:solidFill>
                            <a:srgbClr val="FF0000"/>
                          </a:solidFill>
                          <a:latin typeface="微软雅黑" panose="020B0503020204020204" charset="-122"/>
                          <a:ea typeface="微软雅黑" panose="020B0503020204020204" charset="-122"/>
                          <a:cs typeface="Calibri" charset="0"/>
                        </a:rPr>
                        <a:t>丁二烯聚合物</a:t>
                      </a:r>
                      <a:r>
                        <a:rPr lang="en-US" sz="900" b="0">
                          <a:latin typeface="微软雅黑" panose="020B0503020204020204" charset="-122"/>
                          <a:ea typeface="微软雅黑" panose="020B0503020204020204" charset="-122"/>
                          <a:cs typeface="Calibri" charset="0"/>
                        </a:rPr>
                        <a:t>因空气氧化而自燃起火的可能。</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丁二烯，丁烷，</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20世纪90年代</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美国</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爆炸，火灾</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丁二烯铁路罐车由于</a:t>
                      </a:r>
                      <a:r>
                        <a:rPr lang="en-US" sz="900" b="0">
                          <a:solidFill>
                            <a:srgbClr val="FF0000"/>
                          </a:solidFill>
                          <a:latin typeface="微软雅黑" panose="020B0503020204020204" charset="-122"/>
                          <a:ea typeface="微软雅黑" panose="020B0503020204020204" charset="-122"/>
                          <a:cs typeface="Calibri" charset="0"/>
                        </a:rPr>
                        <a:t>丁二烯过氧化自聚物</a:t>
                      </a:r>
                      <a:r>
                        <a:rPr lang="en-US" sz="900" b="0">
                          <a:latin typeface="微软雅黑" panose="020B0503020204020204" charset="-122"/>
                          <a:ea typeface="微软雅黑" panose="020B0503020204020204" charset="-122"/>
                          <a:cs typeface="Calibri" charset="0"/>
                        </a:rPr>
                        <a:t>分解应起的</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丁二烯单体</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1530">
                <a:tc>
                  <a:txBody>
                    <a:bodyPr/>
                    <a:lstStyle/>
                    <a:p>
                      <a:pPr indent="0" algn="ctr">
                        <a:buNone/>
                      </a:pPr>
                      <a:r>
                        <a:rPr lang="en-US" sz="900" b="0">
                          <a:latin typeface="微软雅黑" panose="020B0503020204020204" charset="-122"/>
                          <a:ea typeface="微软雅黑" panose="020B0503020204020204" charset="-122"/>
                          <a:cs typeface="Calibri" charset="0"/>
                        </a:rPr>
                        <a:t>2000</a:t>
                      </a:r>
                      <a:r>
                        <a:rPr lang="en-US" sz="900" b="0">
                          <a:latin typeface="微软雅黑" panose="020B0503020204020204" charset="-122"/>
                          <a:ea typeface="微软雅黑" panose="020B0503020204020204" charset="-122"/>
                          <a:cs typeface="宋体" panose="02010600030101010101" pitchFamily="2" charset="-122"/>
                        </a:rPr>
                        <a:t>.3.27</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美国Pasadena，TX</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1死71伤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泄漏</a:t>
                      </a:r>
                      <a:r>
                        <a:rPr lang="en-US" sz="900" b="0">
                          <a:latin typeface="微软雅黑" panose="020B0503020204020204" charset="-122"/>
                          <a:ea typeface="微软雅黑" panose="020B0503020204020204" charset="-122"/>
                          <a:cs typeface="Calibri" charset="0"/>
                        </a:rPr>
                        <a:t>火灾爆炸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Calibri" charset="0"/>
                        </a:rPr>
                        <a:t>人为操作失误导致</a:t>
                      </a:r>
                      <a:r>
                        <a:rPr lang="en-US" sz="900" b="0">
                          <a:solidFill>
                            <a:srgbClr val="FF0000"/>
                          </a:solidFill>
                          <a:latin typeface="微软雅黑" panose="020B0503020204020204" charset="-122"/>
                          <a:ea typeface="微软雅黑" panose="020B0503020204020204" charset="-122"/>
                          <a:cs typeface="Calibri" charset="0"/>
                        </a:rPr>
                        <a:t>聚合反应</a:t>
                      </a:r>
                      <a:r>
                        <a:rPr lang="en-US" sz="900" b="0">
                          <a:latin typeface="微软雅黑" panose="020B0503020204020204" charset="-122"/>
                          <a:ea typeface="微软雅黑" panose="020B0503020204020204" charset="-122"/>
                          <a:cs typeface="Calibri" charset="0"/>
                        </a:rPr>
                        <a:t>发生</a:t>
                      </a:r>
                      <a:endParaRPr lang="en-US" altLang="en-US" sz="900" b="0">
                        <a:latin typeface="微软雅黑" panose="020B0503020204020204" charset="-122"/>
                        <a:ea typeface="微软雅黑" panose="020B0503020204020204" charset="-122"/>
                        <a:cs typeface="Calibri"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2A2B2E"/>
                          </a:solidFill>
                          <a:latin typeface="微软雅黑" panose="020B0503020204020204" charset="-122"/>
                          <a:ea typeface="微软雅黑" panose="020B0503020204020204" charset="-122"/>
                          <a:cs typeface="微软雅黑" panose="020B0503020204020204" charset="-122"/>
                        </a:rPr>
                        <a:t>丁二烯，环己烷，苯乙烯单体</a:t>
                      </a:r>
                      <a:r>
                        <a:rPr lang="en-US" sz="900" b="0">
                          <a:latin typeface="微软雅黑" panose="020B0503020204020204" charset="-122"/>
                          <a:ea typeface="微软雅黑" panose="020B0503020204020204" charset="-122"/>
                          <a:cs typeface="微软雅黑" panose="020B0503020204020204" charset="-122"/>
                        </a:rPr>
                        <a:t> </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16915">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2019.11.27</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美国德克萨斯TPC工厂</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微软雅黑" panose="020B0503020204020204" charset="-122"/>
                        </a:rPr>
                        <a:t>3人受伤</a:t>
                      </a:r>
                      <a:endParaRPr lang="en-US" altLang="en-US" sz="900" b="0">
                        <a:latin typeface="微软雅黑" panose="020B0503020204020204" charset="-122"/>
                        <a:ea typeface="微软雅黑" panose="020B0503020204020204" charset="-122"/>
                        <a:cs typeface="微软雅黑" panose="020B0503020204020204"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泄漏火灾爆炸</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FF0000"/>
                          </a:solidFill>
                          <a:latin typeface="微软雅黑" panose="020B0503020204020204" charset="-122"/>
                          <a:ea typeface="微软雅黑" panose="020B0503020204020204" charset="-122"/>
                          <a:cs typeface="宋体" panose="02010600030101010101" pitchFamily="2" charset="-122"/>
                        </a:rPr>
                        <a:t>高分子聚合物</a:t>
                      </a:r>
                      <a:r>
                        <a:rPr lang="en-US" sz="900" b="0">
                          <a:latin typeface="微软雅黑" panose="020B0503020204020204" charset="-122"/>
                          <a:ea typeface="微软雅黑" panose="020B0503020204020204" charset="-122"/>
                          <a:cs typeface="宋体" panose="02010600030101010101" pitchFamily="2" charset="-122"/>
                        </a:rPr>
                        <a:t>链内部的高内应力导致聚合物有发生破裂，从而随着过程的重复增加聚合物的总体积。这种体积的巨大增加可以产生足够的压力使钢设备膨胀或开裂。</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900" b="0">
                          <a:latin typeface="微软雅黑" panose="020B0503020204020204" charset="-122"/>
                          <a:ea typeface="微软雅黑" panose="020B0503020204020204" charset="-122"/>
                          <a:cs typeface="宋体" panose="02010600030101010101" pitchFamily="2" charset="-122"/>
                        </a:rPr>
                        <a:t>丁二烯端基聚合物</a:t>
                      </a:r>
                      <a:endParaRPr lang="en-US" altLang="en-US" sz="900" b="0">
                        <a:latin typeface="微软雅黑" panose="020B0503020204020204" charset="-122"/>
                        <a:ea typeface="微软雅黑" panose="020B0503020204020204"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932261" y="206317"/>
            <a:ext cx="38677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5.2 </a:t>
            </a:r>
            <a:r>
              <a:rPr lang="zh-CN" sz="2100" b="1" dirty="0">
                <a:latin typeface="微软雅黑" panose="020B0503020204020204" charset="-122"/>
                <a:ea typeface="微软雅黑" panose="020B0503020204020204" charset="-122"/>
                <a:cs typeface="微软雅黑" panose="020B0503020204020204" charset="-122"/>
              </a:rPr>
              <a:t>近年来国外丁二烯事故案例</a:t>
            </a:r>
            <a:endParaRPr lang="zh-CN" sz="21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2261" y="206317"/>
            <a:ext cx="1200785" cy="414020"/>
          </a:xfrm>
          <a:prstGeom prst="rect">
            <a:avLst/>
          </a:prstGeom>
          <a:noFill/>
        </p:spPr>
        <p:txBody>
          <a:bodyPr wrap="none" rtlCol="0">
            <a:spAutoFit/>
          </a:bodyPr>
          <a:lstStyle/>
          <a:p>
            <a:r>
              <a:rPr lang="en-US" altLang="zh-CN" sz="2100" b="1" dirty="0">
                <a:latin typeface="微软雅黑" panose="020B0503020204020204" charset="-122"/>
                <a:ea typeface="微软雅黑" panose="020B0503020204020204" charset="-122"/>
                <a:cs typeface="微软雅黑" panose="020B0503020204020204" charset="-122"/>
              </a:rPr>
              <a:t>5.3 </a:t>
            </a:r>
            <a:r>
              <a:rPr lang="zh-CN" sz="2100" b="1" dirty="0">
                <a:latin typeface="微软雅黑" panose="020B0503020204020204" charset="-122"/>
                <a:ea typeface="微软雅黑" panose="020B0503020204020204" charset="-122"/>
                <a:cs typeface="微软雅黑" panose="020B0503020204020204" charset="-122"/>
              </a:rPr>
              <a:t>总结</a:t>
            </a:r>
            <a:endParaRPr lang="zh-CN" sz="2100" b="1"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32498" y="1083442"/>
            <a:ext cx="4636294" cy="2999740"/>
          </a:xfrm>
          <a:prstGeom prst="rect">
            <a:avLst/>
          </a:prstGeom>
          <a:noFill/>
        </p:spPr>
        <p:txBody>
          <a:bodyPr wrap="square" rtlCol="0">
            <a:spAutoFit/>
          </a:bodyPr>
          <a:lstStyle/>
          <a:p>
            <a:pPr indent="342900" algn="just" fontAlgn="auto">
              <a:lnSpc>
                <a:spcPct val="200000"/>
              </a:lnSpc>
              <a:extLst>
                <a:ext uri="{35155182-B16C-46BC-9424-99874614C6A1}">
                  <wpsdc:indentchars xmlns:wpsdc="http://www.wps.cn/officeDocument/2017/drawingmlCustomData" val="200" checksum="1147212865"/>
                </a:ext>
              </a:extLst>
            </a:pPr>
            <a:r>
              <a:rPr lang="zh-CN" altLang="en-US" sz="1350" dirty="0">
                <a:latin typeface="微软雅黑" panose="020B0503020204020204" charset="-122"/>
                <a:ea typeface="微软雅黑" panose="020B0503020204020204" charset="-122"/>
                <a:cs typeface="微软雅黑" panose="020B0503020204020204" charset="-122"/>
              </a:rPr>
              <a:t>如图</a:t>
            </a:r>
            <a:r>
              <a:rPr lang="en-US" altLang="zh-CN" sz="1350" dirty="0">
                <a:latin typeface="微软雅黑" panose="020B0503020204020204" charset="-122"/>
                <a:ea typeface="微软雅黑" panose="020B0503020204020204" charset="-122"/>
                <a:cs typeface="微软雅黑" panose="020B0503020204020204" charset="-122"/>
              </a:rPr>
              <a:t>5.1</a:t>
            </a:r>
            <a:r>
              <a:rPr lang="zh-CN" altLang="en-US" sz="1350" dirty="0">
                <a:latin typeface="微软雅黑" panose="020B0503020204020204" charset="-122"/>
                <a:ea typeface="微软雅黑" panose="020B0503020204020204" charset="-122"/>
                <a:cs typeface="微软雅黑" panose="020B0503020204020204" charset="-122"/>
              </a:rPr>
              <a:t>所示，针对总结的近年来丁二烯相关事故案例可以看出，</a:t>
            </a:r>
            <a:r>
              <a:rPr lang="en-US" altLang="zh-CN" sz="1350" dirty="0">
                <a:latin typeface="微软雅黑" panose="020B0503020204020204" charset="-122"/>
                <a:ea typeface="微软雅黑" panose="020B0503020204020204" charset="-122"/>
                <a:cs typeface="微软雅黑" panose="020B0503020204020204" charset="-122"/>
              </a:rPr>
              <a:t>85%</a:t>
            </a:r>
            <a:r>
              <a:rPr lang="zh-CN" altLang="en-US" sz="1350" dirty="0">
                <a:latin typeface="微软雅黑" panose="020B0503020204020204" charset="-122"/>
                <a:ea typeface="微软雅黑" panose="020B0503020204020204" charset="-122"/>
                <a:cs typeface="微软雅黑" panose="020B0503020204020204" charset="-122"/>
              </a:rPr>
              <a:t>的事故原因为</a:t>
            </a:r>
            <a:r>
              <a:rPr lang="zh-CN" altLang="en-US" sz="1350" dirty="0">
                <a:solidFill>
                  <a:srgbClr val="FF0000"/>
                </a:solidFill>
                <a:latin typeface="微软雅黑" panose="020B0503020204020204" charset="-122"/>
                <a:ea typeface="微软雅黑" panose="020B0503020204020204" charset="-122"/>
                <a:cs typeface="微软雅黑" panose="020B0503020204020204" charset="-122"/>
              </a:rPr>
              <a:t>丁二烯过氧化物</a:t>
            </a:r>
            <a:r>
              <a:rPr lang="zh-CN" altLang="en-US" sz="1350" dirty="0">
                <a:latin typeface="微软雅黑" panose="020B0503020204020204" charset="-122"/>
                <a:ea typeface="微软雅黑" panose="020B0503020204020204" charset="-122"/>
                <a:cs typeface="微软雅黑" panose="020B0503020204020204" charset="-122"/>
              </a:rPr>
              <a:t>、</a:t>
            </a:r>
            <a:r>
              <a:rPr lang="zh-CN" altLang="en-US" sz="1350" dirty="0">
                <a:solidFill>
                  <a:srgbClr val="FF0000"/>
                </a:solidFill>
                <a:latin typeface="微软雅黑" panose="020B0503020204020204" charset="-122"/>
                <a:ea typeface="微软雅黑" panose="020B0503020204020204" charset="-122"/>
                <a:cs typeface="微软雅黑" panose="020B0503020204020204" charset="-122"/>
              </a:rPr>
              <a:t>丁二烯过氧化自聚物</a:t>
            </a:r>
            <a:r>
              <a:rPr lang="zh-CN" altLang="en-US" sz="1350" dirty="0">
                <a:latin typeface="微软雅黑" panose="020B0503020204020204" charset="-122"/>
                <a:ea typeface="微软雅黑" panose="020B0503020204020204" charset="-122"/>
                <a:cs typeface="微软雅黑" panose="020B0503020204020204" charset="-122"/>
              </a:rPr>
              <a:t>、</a:t>
            </a:r>
            <a:r>
              <a:rPr lang="zh-CN" altLang="en-US" sz="1350" dirty="0">
                <a:solidFill>
                  <a:srgbClr val="FF0000"/>
                </a:solidFill>
                <a:latin typeface="微软雅黑" panose="020B0503020204020204" charset="-122"/>
                <a:ea typeface="微软雅黑" panose="020B0503020204020204" charset="-122"/>
                <a:cs typeface="微软雅黑" panose="020B0503020204020204" charset="-122"/>
              </a:rPr>
              <a:t>丁二烯端基聚合物</a:t>
            </a:r>
            <a:r>
              <a:rPr lang="zh-CN" altLang="en-US" sz="1350" dirty="0">
                <a:latin typeface="微软雅黑" panose="020B0503020204020204" charset="-122"/>
                <a:ea typeface="微软雅黑" panose="020B0503020204020204" charset="-122"/>
                <a:cs typeface="微软雅黑" panose="020B0503020204020204" charset="-122"/>
              </a:rPr>
              <a:t>引起的爆炸火灾。因此，我们要认真分析研判丁二烯各环节自聚风险，有针对性制定相应的预案及防范措施，总结改进管控方法，完善管控措施，消除重大风险隐患， 防范遏制事故发生，以保证丁二烯系统的安全 、 平稳</a:t>
            </a:r>
            <a:r>
              <a:rPr lang="zh-CN" altLang="en-US" sz="1350" dirty="0" smtClean="0">
                <a:latin typeface="微软雅黑" panose="020B0503020204020204" charset="-122"/>
                <a:ea typeface="微软雅黑" panose="020B0503020204020204" charset="-122"/>
                <a:cs typeface="微软雅黑" panose="020B0503020204020204" charset="-122"/>
              </a:rPr>
              <a:t>运行，确保</a:t>
            </a:r>
            <a:r>
              <a:rPr lang="zh-CN" altLang="en-US" sz="1350" dirty="0">
                <a:latin typeface="微软雅黑" panose="020B0503020204020204" charset="-122"/>
                <a:ea typeface="微软雅黑" panose="020B0503020204020204" charset="-122"/>
                <a:cs typeface="微软雅黑" panose="020B0503020204020204" charset="-122"/>
              </a:rPr>
              <a:t>丁二烯行业</a:t>
            </a:r>
            <a:r>
              <a:rPr lang="zh-CN" altLang="en-US" sz="1350">
                <a:latin typeface="微软雅黑" panose="020B0503020204020204" charset="-122"/>
                <a:ea typeface="微软雅黑" panose="020B0503020204020204" charset="-122"/>
                <a:cs typeface="微软雅黑" panose="020B0503020204020204" charset="-122"/>
              </a:rPr>
              <a:t>安全</a:t>
            </a:r>
            <a:r>
              <a:rPr lang="zh-CN" altLang="en-US" sz="1350" smtClean="0">
                <a:latin typeface="微软雅黑" panose="020B0503020204020204" charset="-122"/>
                <a:ea typeface="微软雅黑" panose="020B0503020204020204" charset="-122"/>
                <a:cs typeface="微软雅黑" panose="020B0503020204020204" charset="-122"/>
              </a:rPr>
              <a:t>发展。</a:t>
            </a:r>
            <a:endParaRPr lang="zh-CN" altLang="en-US" sz="1350" dirty="0">
              <a:latin typeface="微软雅黑" panose="020B0503020204020204" charset="-122"/>
              <a:ea typeface="微软雅黑" panose="020B0503020204020204" charset="-122"/>
              <a:cs typeface="微软雅黑" panose="020B0503020204020204" charset="-122"/>
            </a:endParaRPr>
          </a:p>
        </p:txBody>
      </p:sp>
      <p:graphicFrame>
        <p:nvGraphicFramePr>
          <p:cNvPr id="3" name="图表 2"/>
          <p:cNvGraphicFramePr/>
          <p:nvPr/>
        </p:nvGraphicFramePr>
        <p:xfrm>
          <a:off x="5411153" y="1422056"/>
          <a:ext cx="3250883" cy="2078831"/>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6350794" y="3711390"/>
            <a:ext cx="1628775" cy="252730"/>
          </a:xfrm>
          <a:prstGeom prst="rect">
            <a:avLst/>
          </a:prstGeom>
          <a:noFill/>
        </p:spPr>
        <p:txBody>
          <a:bodyPr wrap="square" rtlCol="0">
            <a:spAutoFit/>
          </a:bodyPr>
          <a:lstStyle/>
          <a:p>
            <a:pPr algn="ctr"/>
            <a:r>
              <a:rPr lang="en-US" altLang="zh-CN" sz="1050">
                <a:latin typeface="微软雅黑" panose="020B0503020204020204" charset="-122"/>
                <a:ea typeface="微软雅黑" panose="020B0503020204020204" charset="-122"/>
                <a:cs typeface="微软雅黑" panose="020B0503020204020204" charset="-122"/>
              </a:rPr>
              <a:t>5.1 </a:t>
            </a:r>
            <a:r>
              <a:rPr lang="zh-CN" altLang="en-US" sz="1050">
                <a:latin typeface="微软雅黑" panose="020B0503020204020204" charset="-122"/>
                <a:ea typeface="微软雅黑" panose="020B0503020204020204" charset="-122"/>
                <a:cs typeface="微软雅黑" panose="020B0503020204020204" charset="-122"/>
              </a:rPr>
              <a:t>事故原因类型</a:t>
            </a:r>
            <a:endParaRPr lang="zh-CN" altLang="en-US" sz="10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duotone>
              <a:prstClr val="black"/>
              <a:schemeClr val="accent2">
                <a:lumMod val="50000"/>
                <a:tint val="45000"/>
                <a:satMod val="400000"/>
              </a:schemeClr>
            </a:duotone>
            <a:extLst>
              <a:ext uri="{28A0092B-C50C-407E-A947-70E740481C1C}">
                <a14:useLocalDpi xmlns:a14="http://schemas.microsoft.com/office/drawing/2010/main" val="0"/>
              </a:ext>
            </a:extLst>
          </a:blip>
          <a:srcRect l="-1" r="-1429"/>
          <a:stretch>
            <a:fillRect/>
          </a:stretch>
        </p:blipFill>
        <p:spPr>
          <a:xfrm>
            <a:off x="4302332" y="3579469"/>
            <a:ext cx="4946694" cy="1564481"/>
          </a:xfrm>
          <a:prstGeom prst="rect">
            <a:avLst/>
          </a:prstGeom>
        </p:spPr>
      </p:pic>
      <p:pic>
        <p:nvPicPr>
          <p:cNvPr id="15" name="图片 14"/>
          <p:cNvPicPr>
            <a:picLocks noChangeAspect="1"/>
          </p:cNvPicPr>
          <p:nvPr/>
        </p:nvPicPr>
        <p:blipFill rotWithShape="1">
          <a:blip r:embed="rId2">
            <a:duotone>
              <a:prstClr val="black"/>
              <a:schemeClr val="accent2">
                <a:lumMod val="50000"/>
                <a:tint val="45000"/>
                <a:satMod val="400000"/>
              </a:schemeClr>
            </a:duotone>
            <a:extLst>
              <a:ext uri="{28A0092B-C50C-407E-A947-70E740481C1C}">
                <a14:useLocalDpi xmlns:a14="http://schemas.microsoft.com/office/drawing/2010/main" val="0"/>
              </a:ext>
            </a:extLst>
          </a:blip>
          <a:srcRect b="5188"/>
          <a:stretch>
            <a:fillRect/>
          </a:stretch>
        </p:blipFill>
        <p:spPr>
          <a:xfrm flipH="1">
            <a:off x="-192883" y="1757812"/>
            <a:ext cx="4635695" cy="3386138"/>
          </a:xfrm>
          <a:prstGeom prst="rect">
            <a:avLst/>
          </a:prstGeom>
        </p:spPr>
      </p:pic>
      <p:sp>
        <p:nvSpPr>
          <p:cNvPr id="16" name="文本框 15"/>
          <p:cNvSpPr txBox="1"/>
          <p:nvPr/>
        </p:nvSpPr>
        <p:spPr>
          <a:xfrm>
            <a:off x="2378228" y="1093431"/>
            <a:ext cx="4754880" cy="1014730"/>
          </a:xfrm>
          <a:prstGeom prst="rect">
            <a:avLst/>
          </a:prstGeom>
          <a:noFill/>
        </p:spPr>
        <p:txBody>
          <a:bodyPr wrap="none" rtlCol="0">
            <a:spAutoFit/>
          </a:bodyPr>
          <a:lstStyle/>
          <a:p>
            <a:r>
              <a:rPr lang="zh-CN" altLang="en-US" sz="6000" dirty="0">
                <a:solidFill>
                  <a:srgbClr val="C00000"/>
                </a:solidFill>
                <a:latin typeface="优设标题黑" pitchFamily="2" charset="-122"/>
                <a:ea typeface="优设标题黑" pitchFamily="2" charset="-122"/>
              </a:rPr>
              <a:t>感谢您的观看</a:t>
            </a:r>
            <a:endParaRPr lang="zh-CN" altLang="en-US" sz="6000" dirty="0">
              <a:solidFill>
                <a:srgbClr val="C00000"/>
              </a:solidFill>
              <a:latin typeface="优设标题黑" pitchFamily="2" charset="-122"/>
              <a:ea typeface="优设标题黑" pitchFamily="2" charset="-122"/>
            </a:endParaRPr>
          </a:p>
        </p:txBody>
      </p:sp>
      <p:sp>
        <p:nvSpPr>
          <p:cNvPr id="23" name="矩形 22"/>
          <p:cNvSpPr/>
          <p:nvPr/>
        </p:nvSpPr>
        <p:spPr>
          <a:xfrm>
            <a:off x="2772201" y="1855008"/>
            <a:ext cx="4311650" cy="460375"/>
          </a:xfrm>
          <a:prstGeom prst="rect">
            <a:avLst/>
          </a:prstGeom>
        </p:spPr>
        <p:txBody>
          <a:bodyPr wrap="none">
            <a:spAutoFit/>
          </a:bodyPr>
          <a:lstStyle/>
          <a:p>
            <a:r>
              <a:rPr lang="en-US" altLang="zh-CN" sz="2400" dirty="0">
                <a:solidFill>
                  <a:schemeClr val="tx1">
                    <a:lumMod val="65000"/>
                    <a:lumOff val="35000"/>
                  </a:schemeClr>
                </a:solidFill>
              </a:rPr>
              <a:t>THANK YOU FOR WATCHING</a:t>
            </a:r>
            <a:endParaRPr lang="zh-CN" altLang="en-US" sz="2400" dirty="0">
              <a:solidFill>
                <a:schemeClr val="tx1">
                  <a:lumMod val="65000"/>
                  <a:lumOff val="35000"/>
                </a:schemeClr>
              </a:solidFill>
            </a:endParaRPr>
          </a:p>
        </p:txBody>
      </p:sp>
      <p:grpSp>
        <p:nvGrpSpPr>
          <p:cNvPr id="41" name="组合 40"/>
          <p:cNvGrpSpPr/>
          <p:nvPr/>
        </p:nvGrpSpPr>
        <p:grpSpPr>
          <a:xfrm>
            <a:off x="2889649" y="2531033"/>
            <a:ext cx="3378995" cy="464345"/>
            <a:chOff x="3867153" y="3659868"/>
            <a:chExt cx="4505326" cy="619126"/>
          </a:xfrm>
        </p:grpSpPr>
        <p:grpSp>
          <p:nvGrpSpPr>
            <p:cNvPr id="37" name="组合 36"/>
            <p:cNvGrpSpPr/>
            <p:nvPr/>
          </p:nvGrpSpPr>
          <p:grpSpPr>
            <a:xfrm>
              <a:off x="3867153" y="3659868"/>
              <a:ext cx="619126" cy="619126"/>
              <a:chOff x="6110287" y="590321"/>
              <a:chExt cx="881291" cy="881291"/>
            </a:xfrm>
          </p:grpSpPr>
          <p:sp>
            <p:nvSpPr>
              <p:cNvPr id="28" name="椭圆 27"/>
              <p:cNvSpPr/>
              <p:nvPr/>
            </p:nvSpPr>
            <p:spPr>
              <a:xfrm>
                <a:off x="61102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oil-extractor_66372"/>
              <p:cNvSpPr/>
              <p:nvPr/>
            </p:nvSpPr>
            <p:spPr bwMode="auto">
              <a:xfrm>
                <a:off x="6339265" y="790094"/>
                <a:ext cx="410020" cy="482279"/>
              </a:xfrm>
              <a:custGeom>
                <a:avLst/>
                <a:gdLst>
                  <a:gd name="connsiteX0" fmla="*/ 0 w 514139"/>
                  <a:gd name="connsiteY0" fmla="*/ 524866 h 604746"/>
                  <a:gd name="connsiteX1" fmla="*/ 445691 w 514139"/>
                  <a:gd name="connsiteY1" fmla="*/ 524866 h 604746"/>
                  <a:gd name="connsiteX2" fmla="*/ 445691 w 514139"/>
                  <a:gd name="connsiteY2" fmla="*/ 604746 h 604746"/>
                  <a:gd name="connsiteX3" fmla="*/ 0 w 514139"/>
                  <a:gd name="connsiteY3" fmla="*/ 604746 h 604746"/>
                  <a:gd name="connsiteX4" fmla="*/ 239259 w 514139"/>
                  <a:gd name="connsiteY4" fmla="*/ 268488 h 604746"/>
                  <a:gd name="connsiteX5" fmla="*/ 167644 w 514139"/>
                  <a:gd name="connsiteY5" fmla="*/ 382059 h 604746"/>
                  <a:gd name="connsiteX6" fmla="*/ 227966 w 514139"/>
                  <a:gd name="connsiteY6" fmla="*/ 455804 h 604746"/>
                  <a:gd name="connsiteX7" fmla="*/ 229669 w 514139"/>
                  <a:gd name="connsiteY7" fmla="*/ 455625 h 604746"/>
                  <a:gd name="connsiteX8" fmla="*/ 211384 w 514139"/>
                  <a:gd name="connsiteY8" fmla="*/ 364965 h 604746"/>
                  <a:gd name="connsiteX9" fmla="*/ 253152 w 514139"/>
                  <a:gd name="connsiteY9" fmla="*/ 448107 h 604746"/>
                  <a:gd name="connsiteX10" fmla="*/ 286405 w 514139"/>
                  <a:gd name="connsiteY10" fmla="*/ 395483 h 604746"/>
                  <a:gd name="connsiteX11" fmla="*/ 239259 w 514139"/>
                  <a:gd name="connsiteY11" fmla="*/ 268488 h 604746"/>
                  <a:gd name="connsiteX12" fmla="*/ 444796 w 514139"/>
                  <a:gd name="connsiteY12" fmla="*/ 98871 h 604746"/>
                  <a:gd name="connsiteX13" fmla="*/ 454293 w 514139"/>
                  <a:gd name="connsiteY13" fmla="*/ 131986 h 604746"/>
                  <a:gd name="connsiteX14" fmla="*/ 468448 w 514139"/>
                  <a:gd name="connsiteY14" fmla="*/ 141115 h 604746"/>
                  <a:gd name="connsiteX15" fmla="*/ 468448 w 514139"/>
                  <a:gd name="connsiteY15" fmla="*/ 107194 h 604746"/>
                  <a:gd name="connsiteX16" fmla="*/ 114224 w 514139"/>
                  <a:gd name="connsiteY16" fmla="*/ 68465 h 604746"/>
                  <a:gd name="connsiteX17" fmla="*/ 114224 w 514139"/>
                  <a:gd name="connsiteY17" fmla="*/ 205394 h 604746"/>
                  <a:gd name="connsiteX18" fmla="*/ 354166 w 514139"/>
                  <a:gd name="connsiteY18" fmla="*/ 205394 h 604746"/>
                  <a:gd name="connsiteX19" fmla="*/ 354166 w 514139"/>
                  <a:gd name="connsiteY19" fmla="*/ 68465 h 604746"/>
                  <a:gd name="connsiteX20" fmla="*/ 422757 w 514139"/>
                  <a:gd name="connsiteY20" fmla="*/ 45797 h 604746"/>
                  <a:gd name="connsiteX21" fmla="*/ 514139 w 514139"/>
                  <a:gd name="connsiteY21" fmla="*/ 74885 h 604746"/>
                  <a:gd name="connsiteX22" fmla="*/ 514139 w 514139"/>
                  <a:gd name="connsiteY22" fmla="*/ 182553 h 604746"/>
                  <a:gd name="connsiteX23" fmla="*/ 468448 w 514139"/>
                  <a:gd name="connsiteY23" fmla="*/ 182553 h 604746"/>
                  <a:gd name="connsiteX24" fmla="*/ 468448 w 514139"/>
                  <a:gd name="connsiteY24" fmla="*/ 152571 h 604746"/>
                  <a:gd name="connsiteX25" fmla="*/ 445782 w 514139"/>
                  <a:gd name="connsiteY25" fmla="*/ 139325 h 604746"/>
                  <a:gd name="connsiteX26" fmla="*/ 433239 w 514139"/>
                  <a:gd name="connsiteY26" fmla="*/ 94754 h 604746"/>
                  <a:gd name="connsiteX27" fmla="*/ 422757 w 514139"/>
                  <a:gd name="connsiteY27" fmla="*/ 91084 h 604746"/>
                  <a:gd name="connsiteX28" fmla="*/ 71111 w 514139"/>
                  <a:gd name="connsiteY28" fmla="*/ 0 h 604746"/>
                  <a:gd name="connsiteX29" fmla="*/ 385896 w 514139"/>
                  <a:gd name="connsiteY29" fmla="*/ 0 h 604746"/>
                  <a:gd name="connsiteX30" fmla="*/ 411351 w 514139"/>
                  <a:gd name="connsiteY30" fmla="*/ 29265 h 604746"/>
                  <a:gd name="connsiteX31" fmla="*/ 411351 w 514139"/>
                  <a:gd name="connsiteY31" fmla="*/ 262492 h 604746"/>
                  <a:gd name="connsiteX32" fmla="*/ 445590 w 514139"/>
                  <a:gd name="connsiteY32" fmla="*/ 262492 h 604746"/>
                  <a:gd name="connsiteX33" fmla="*/ 445590 w 514139"/>
                  <a:gd name="connsiteY33" fmla="*/ 448823 h 604746"/>
                  <a:gd name="connsiteX34" fmla="*/ 451416 w 514139"/>
                  <a:gd name="connsiteY34" fmla="*/ 473077 h 604746"/>
                  <a:gd name="connsiteX35" fmla="*/ 462978 w 514139"/>
                  <a:gd name="connsiteY35" fmla="*/ 477372 h 604746"/>
                  <a:gd name="connsiteX36" fmla="*/ 473017 w 514139"/>
                  <a:gd name="connsiteY36" fmla="*/ 473524 h 604746"/>
                  <a:gd name="connsiteX37" fmla="*/ 478664 w 514139"/>
                  <a:gd name="connsiteY37" fmla="*/ 447839 h 604746"/>
                  <a:gd name="connsiteX38" fmla="*/ 478574 w 514139"/>
                  <a:gd name="connsiteY38" fmla="*/ 447123 h 604746"/>
                  <a:gd name="connsiteX39" fmla="*/ 481263 w 514139"/>
                  <a:gd name="connsiteY39" fmla="*/ 193312 h 604746"/>
                  <a:gd name="connsiteX40" fmla="*/ 504119 w 514139"/>
                  <a:gd name="connsiteY40" fmla="*/ 193580 h 604746"/>
                  <a:gd name="connsiteX41" fmla="*/ 501520 w 514139"/>
                  <a:gd name="connsiteY41" fmla="*/ 446138 h 604746"/>
                  <a:gd name="connsiteX42" fmla="*/ 490047 w 514139"/>
                  <a:gd name="connsiteY42" fmla="*/ 488738 h 604746"/>
                  <a:gd name="connsiteX43" fmla="*/ 462978 w 514139"/>
                  <a:gd name="connsiteY43" fmla="*/ 500194 h 604746"/>
                  <a:gd name="connsiteX44" fmla="*/ 434476 w 514139"/>
                  <a:gd name="connsiteY44" fmla="*/ 488380 h 604746"/>
                  <a:gd name="connsiteX45" fmla="*/ 422824 w 514139"/>
                  <a:gd name="connsiteY45" fmla="*/ 447749 h 604746"/>
                  <a:gd name="connsiteX46" fmla="*/ 422734 w 514139"/>
                  <a:gd name="connsiteY46" fmla="*/ 285224 h 604746"/>
                  <a:gd name="connsiteX47" fmla="*/ 411351 w 514139"/>
                  <a:gd name="connsiteY47" fmla="*/ 285224 h 604746"/>
                  <a:gd name="connsiteX48" fmla="*/ 411351 w 514139"/>
                  <a:gd name="connsiteY48" fmla="*/ 502073 h 604746"/>
                  <a:gd name="connsiteX49" fmla="*/ 45656 w 514139"/>
                  <a:gd name="connsiteY49" fmla="*/ 502073 h 604746"/>
                  <a:gd name="connsiteX50" fmla="*/ 45656 w 514139"/>
                  <a:gd name="connsiteY50" fmla="*/ 29265 h 604746"/>
                  <a:gd name="connsiteX51" fmla="*/ 71111 w 514139"/>
                  <a:gd name="connsiteY51"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4139" h="604746">
                    <a:moveTo>
                      <a:pt x="0" y="524866"/>
                    </a:moveTo>
                    <a:lnTo>
                      <a:pt x="445691" y="524866"/>
                    </a:lnTo>
                    <a:lnTo>
                      <a:pt x="445691" y="604746"/>
                    </a:lnTo>
                    <a:lnTo>
                      <a:pt x="0" y="604746"/>
                    </a:lnTo>
                    <a:close/>
                    <a:moveTo>
                      <a:pt x="239259" y="268488"/>
                    </a:moveTo>
                    <a:cubicBezTo>
                      <a:pt x="239259" y="268488"/>
                      <a:pt x="167106" y="309567"/>
                      <a:pt x="167644" y="382059"/>
                    </a:cubicBezTo>
                    <a:cubicBezTo>
                      <a:pt x="168182" y="454551"/>
                      <a:pt x="221691" y="455804"/>
                      <a:pt x="227966" y="455804"/>
                    </a:cubicBezTo>
                    <a:cubicBezTo>
                      <a:pt x="228414" y="455804"/>
                      <a:pt x="228952" y="455714"/>
                      <a:pt x="229669" y="455625"/>
                    </a:cubicBezTo>
                    <a:cubicBezTo>
                      <a:pt x="211832" y="416425"/>
                      <a:pt x="211384" y="364965"/>
                      <a:pt x="211384" y="364965"/>
                    </a:cubicBezTo>
                    <a:cubicBezTo>
                      <a:pt x="213804" y="391367"/>
                      <a:pt x="238542" y="428328"/>
                      <a:pt x="253152" y="448107"/>
                    </a:cubicBezTo>
                    <a:cubicBezTo>
                      <a:pt x="269106" y="440142"/>
                      <a:pt x="286584" y="424570"/>
                      <a:pt x="286405" y="395483"/>
                    </a:cubicBezTo>
                    <a:cubicBezTo>
                      <a:pt x="286047" y="345097"/>
                      <a:pt x="224560" y="341607"/>
                      <a:pt x="239259" y="268488"/>
                    </a:cubicBezTo>
                    <a:close/>
                    <a:moveTo>
                      <a:pt x="444796" y="98871"/>
                    </a:moveTo>
                    <a:cubicBezTo>
                      <a:pt x="444617" y="109074"/>
                      <a:pt x="446319" y="122678"/>
                      <a:pt x="454293" y="131986"/>
                    </a:cubicBezTo>
                    <a:cubicBezTo>
                      <a:pt x="458145" y="136550"/>
                      <a:pt x="462893" y="139414"/>
                      <a:pt x="468448" y="141115"/>
                    </a:cubicBezTo>
                    <a:lnTo>
                      <a:pt x="468448" y="107194"/>
                    </a:lnTo>
                    <a:close/>
                    <a:moveTo>
                      <a:pt x="114224" y="68465"/>
                    </a:moveTo>
                    <a:lnTo>
                      <a:pt x="114224" y="205394"/>
                    </a:lnTo>
                    <a:lnTo>
                      <a:pt x="354166" y="205394"/>
                    </a:lnTo>
                    <a:lnTo>
                      <a:pt x="354166" y="68465"/>
                    </a:lnTo>
                    <a:close/>
                    <a:moveTo>
                      <a:pt x="422757" y="45797"/>
                    </a:moveTo>
                    <a:lnTo>
                      <a:pt x="514139" y="74885"/>
                    </a:lnTo>
                    <a:lnTo>
                      <a:pt x="514139" y="182553"/>
                    </a:lnTo>
                    <a:lnTo>
                      <a:pt x="468448" y="182553"/>
                    </a:lnTo>
                    <a:lnTo>
                      <a:pt x="468448" y="152571"/>
                    </a:lnTo>
                    <a:cubicBezTo>
                      <a:pt x="460027" y="150423"/>
                      <a:pt x="451605" y="146127"/>
                      <a:pt x="445782" y="139325"/>
                    </a:cubicBezTo>
                    <a:cubicBezTo>
                      <a:pt x="434404" y="125989"/>
                      <a:pt x="432881" y="107015"/>
                      <a:pt x="433239" y="94754"/>
                    </a:cubicBezTo>
                    <a:lnTo>
                      <a:pt x="422757" y="91084"/>
                    </a:lnTo>
                    <a:close/>
                    <a:moveTo>
                      <a:pt x="71111" y="0"/>
                    </a:moveTo>
                    <a:lnTo>
                      <a:pt x="385896" y="0"/>
                    </a:lnTo>
                    <a:cubicBezTo>
                      <a:pt x="399968" y="0"/>
                      <a:pt x="411351" y="15214"/>
                      <a:pt x="411351" y="29265"/>
                    </a:cubicBezTo>
                    <a:lnTo>
                      <a:pt x="411351" y="262492"/>
                    </a:lnTo>
                    <a:lnTo>
                      <a:pt x="445590" y="262492"/>
                    </a:lnTo>
                    <a:lnTo>
                      <a:pt x="445590" y="448823"/>
                    </a:lnTo>
                    <a:cubicBezTo>
                      <a:pt x="445231" y="454193"/>
                      <a:pt x="445500" y="466722"/>
                      <a:pt x="451416" y="473077"/>
                    </a:cubicBezTo>
                    <a:cubicBezTo>
                      <a:pt x="453029" y="474956"/>
                      <a:pt x="456077" y="477372"/>
                      <a:pt x="462978" y="477372"/>
                    </a:cubicBezTo>
                    <a:cubicBezTo>
                      <a:pt x="468894" y="477372"/>
                      <a:pt x="471583" y="475135"/>
                      <a:pt x="473017" y="473524"/>
                    </a:cubicBezTo>
                    <a:cubicBezTo>
                      <a:pt x="479291" y="466543"/>
                      <a:pt x="479112" y="451508"/>
                      <a:pt x="478664" y="447839"/>
                    </a:cubicBezTo>
                    <a:lnTo>
                      <a:pt x="478574" y="447123"/>
                    </a:lnTo>
                    <a:lnTo>
                      <a:pt x="481263" y="193312"/>
                    </a:lnTo>
                    <a:lnTo>
                      <a:pt x="504119" y="193580"/>
                    </a:lnTo>
                    <a:lnTo>
                      <a:pt x="501520" y="446138"/>
                    </a:lnTo>
                    <a:cubicBezTo>
                      <a:pt x="501968" y="451150"/>
                      <a:pt x="503133" y="474240"/>
                      <a:pt x="490047" y="488738"/>
                    </a:cubicBezTo>
                    <a:cubicBezTo>
                      <a:pt x="483325" y="496256"/>
                      <a:pt x="473913" y="500194"/>
                      <a:pt x="462978" y="500194"/>
                    </a:cubicBezTo>
                    <a:cubicBezTo>
                      <a:pt x="451326" y="500194"/>
                      <a:pt x="441467" y="496077"/>
                      <a:pt x="434476" y="488380"/>
                    </a:cubicBezTo>
                    <a:cubicBezTo>
                      <a:pt x="420852" y="473434"/>
                      <a:pt x="422555" y="450345"/>
                      <a:pt x="422824" y="447749"/>
                    </a:cubicBezTo>
                    <a:lnTo>
                      <a:pt x="422734" y="285224"/>
                    </a:lnTo>
                    <a:lnTo>
                      <a:pt x="411351" y="285224"/>
                    </a:lnTo>
                    <a:lnTo>
                      <a:pt x="411351" y="502073"/>
                    </a:lnTo>
                    <a:lnTo>
                      <a:pt x="45656" y="502073"/>
                    </a:lnTo>
                    <a:lnTo>
                      <a:pt x="45656" y="29265"/>
                    </a:lnTo>
                    <a:cubicBezTo>
                      <a:pt x="45656" y="15214"/>
                      <a:pt x="57039" y="0"/>
                      <a:pt x="71111" y="0"/>
                    </a:cubicBezTo>
                    <a:close/>
                  </a:path>
                </a:pathLst>
              </a:custGeom>
              <a:solidFill>
                <a:schemeClr val="bg1"/>
              </a:solidFill>
              <a:ln>
                <a:noFill/>
              </a:ln>
            </p:spPr>
            <p:txBody>
              <a:bodyPr/>
              <a:lstStyle/>
              <a:p>
                <a:endParaRPr lang="zh-CN" altLang="en-US" sz="1350"/>
              </a:p>
            </p:txBody>
          </p:sp>
        </p:grpSp>
        <p:grpSp>
          <p:nvGrpSpPr>
            <p:cNvPr id="39" name="组合 38"/>
            <p:cNvGrpSpPr/>
            <p:nvPr/>
          </p:nvGrpSpPr>
          <p:grpSpPr>
            <a:xfrm>
              <a:off x="6457953" y="3659868"/>
              <a:ext cx="619126" cy="619126"/>
              <a:chOff x="8701087" y="590321"/>
              <a:chExt cx="881291" cy="881291"/>
            </a:xfrm>
          </p:grpSpPr>
          <p:sp>
            <p:nvSpPr>
              <p:cNvPr id="30" name="椭圆 29"/>
              <p:cNvSpPr/>
              <p:nvPr/>
            </p:nvSpPr>
            <p:spPr>
              <a:xfrm>
                <a:off x="87010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oil_162488"/>
              <p:cNvSpPr/>
              <p:nvPr/>
            </p:nvSpPr>
            <p:spPr bwMode="auto">
              <a:xfrm>
                <a:off x="8905343" y="725001"/>
                <a:ext cx="550671" cy="548407"/>
              </a:xfrm>
              <a:custGeom>
                <a:avLst/>
                <a:gdLst>
                  <a:gd name="connsiteX0" fmla="*/ 434880 w 606506"/>
                  <a:gd name="connsiteY0" fmla="*/ 323535 h 604013"/>
                  <a:gd name="connsiteX1" fmla="*/ 348255 w 606506"/>
                  <a:gd name="connsiteY1" fmla="*/ 410022 h 604013"/>
                  <a:gd name="connsiteX2" fmla="*/ 434880 w 606506"/>
                  <a:gd name="connsiteY2" fmla="*/ 496510 h 604013"/>
                  <a:gd name="connsiteX3" fmla="*/ 521504 w 606506"/>
                  <a:gd name="connsiteY3" fmla="*/ 410022 h 604013"/>
                  <a:gd name="connsiteX4" fmla="*/ 434880 w 606506"/>
                  <a:gd name="connsiteY4" fmla="*/ 323535 h 604013"/>
                  <a:gd name="connsiteX5" fmla="*/ 446485 w 606506"/>
                  <a:gd name="connsiteY5" fmla="*/ 238066 h 604013"/>
                  <a:gd name="connsiteX6" fmla="*/ 469789 w 606506"/>
                  <a:gd name="connsiteY6" fmla="*/ 265134 h 604013"/>
                  <a:gd name="connsiteX7" fmla="*/ 469139 w 606506"/>
                  <a:gd name="connsiteY7" fmla="*/ 279225 h 604013"/>
                  <a:gd name="connsiteX8" fmla="*/ 516583 w 606506"/>
                  <a:gd name="connsiteY8" fmla="*/ 302121 h 604013"/>
                  <a:gd name="connsiteX9" fmla="*/ 527818 w 606506"/>
                  <a:gd name="connsiteY9" fmla="*/ 292202 h 604013"/>
                  <a:gd name="connsiteX10" fmla="*/ 564027 w 606506"/>
                  <a:gd name="connsiteY10" fmla="*/ 294798 h 604013"/>
                  <a:gd name="connsiteX11" fmla="*/ 561427 w 606506"/>
                  <a:gd name="connsiteY11" fmla="*/ 330950 h 604013"/>
                  <a:gd name="connsiteX12" fmla="*/ 550750 w 606506"/>
                  <a:gd name="connsiteY12" fmla="*/ 340220 h 604013"/>
                  <a:gd name="connsiteX13" fmla="*/ 569412 w 606506"/>
                  <a:gd name="connsiteY13" fmla="*/ 393337 h 604013"/>
                  <a:gd name="connsiteX14" fmla="*/ 583339 w 606506"/>
                  <a:gd name="connsiteY14" fmla="*/ 393986 h 604013"/>
                  <a:gd name="connsiteX15" fmla="*/ 606364 w 606506"/>
                  <a:gd name="connsiteY15" fmla="*/ 421239 h 604013"/>
                  <a:gd name="connsiteX16" fmla="*/ 580461 w 606506"/>
                  <a:gd name="connsiteY16" fmla="*/ 444506 h 604013"/>
                  <a:gd name="connsiteX17" fmla="*/ 579254 w 606506"/>
                  <a:gd name="connsiteY17" fmla="*/ 444506 h 604013"/>
                  <a:gd name="connsiteX18" fmla="*/ 565977 w 606506"/>
                  <a:gd name="connsiteY18" fmla="*/ 443857 h 604013"/>
                  <a:gd name="connsiteX19" fmla="*/ 542301 w 606506"/>
                  <a:gd name="connsiteY19" fmla="*/ 491690 h 604013"/>
                  <a:gd name="connsiteX20" fmla="*/ 552143 w 606506"/>
                  <a:gd name="connsiteY20" fmla="*/ 502814 h 604013"/>
                  <a:gd name="connsiteX21" fmla="*/ 549543 w 606506"/>
                  <a:gd name="connsiteY21" fmla="*/ 538966 h 604013"/>
                  <a:gd name="connsiteX22" fmla="*/ 513334 w 606506"/>
                  <a:gd name="connsiteY22" fmla="*/ 536371 h 604013"/>
                  <a:gd name="connsiteX23" fmla="*/ 504049 w 606506"/>
                  <a:gd name="connsiteY23" fmla="*/ 525710 h 604013"/>
                  <a:gd name="connsiteX24" fmla="*/ 453449 w 606506"/>
                  <a:gd name="connsiteY24" fmla="*/ 543601 h 604013"/>
                  <a:gd name="connsiteX25" fmla="*/ 452799 w 606506"/>
                  <a:gd name="connsiteY25" fmla="*/ 559082 h 604013"/>
                  <a:gd name="connsiteX26" fmla="*/ 426988 w 606506"/>
                  <a:gd name="connsiteY26" fmla="*/ 582349 h 604013"/>
                  <a:gd name="connsiteX27" fmla="*/ 425688 w 606506"/>
                  <a:gd name="connsiteY27" fmla="*/ 582349 h 604013"/>
                  <a:gd name="connsiteX28" fmla="*/ 402477 w 606506"/>
                  <a:gd name="connsiteY28" fmla="*/ 555281 h 604013"/>
                  <a:gd name="connsiteX29" fmla="*/ 403034 w 606506"/>
                  <a:gd name="connsiteY29" fmla="*/ 541284 h 604013"/>
                  <a:gd name="connsiteX30" fmla="*/ 358654 w 606506"/>
                  <a:gd name="connsiteY30" fmla="*/ 520519 h 604013"/>
                  <a:gd name="connsiteX31" fmla="*/ 354197 w 606506"/>
                  <a:gd name="connsiteY31" fmla="*/ 517182 h 604013"/>
                  <a:gd name="connsiteX32" fmla="*/ 343149 w 606506"/>
                  <a:gd name="connsiteY32" fmla="*/ 526823 h 604013"/>
                  <a:gd name="connsiteX33" fmla="*/ 307032 w 606506"/>
                  <a:gd name="connsiteY33" fmla="*/ 524227 h 604013"/>
                  <a:gd name="connsiteX34" fmla="*/ 309632 w 606506"/>
                  <a:gd name="connsiteY34" fmla="*/ 488167 h 604013"/>
                  <a:gd name="connsiteX35" fmla="*/ 320123 w 606506"/>
                  <a:gd name="connsiteY35" fmla="*/ 478898 h 604013"/>
                  <a:gd name="connsiteX36" fmla="*/ 302668 w 606506"/>
                  <a:gd name="connsiteY36" fmla="*/ 426986 h 604013"/>
                  <a:gd name="connsiteX37" fmla="*/ 287720 w 606506"/>
                  <a:gd name="connsiteY37" fmla="*/ 426337 h 604013"/>
                  <a:gd name="connsiteX38" fmla="*/ 264416 w 606506"/>
                  <a:gd name="connsiteY38" fmla="*/ 399269 h 604013"/>
                  <a:gd name="connsiteX39" fmla="*/ 291527 w 606506"/>
                  <a:gd name="connsiteY39" fmla="*/ 376002 h 604013"/>
                  <a:gd name="connsiteX40" fmla="*/ 305639 w 606506"/>
                  <a:gd name="connsiteY40" fmla="*/ 376651 h 604013"/>
                  <a:gd name="connsiteX41" fmla="*/ 328758 w 606506"/>
                  <a:gd name="connsiteY41" fmla="*/ 328169 h 604013"/>
                  <a:gd name="connsiteX42" fmla="*/ 318638 w 606506"/>
                  <a:gd name="connsiteY42" fmla="*/ 316675 h 604013"/>
                  <a:gd name="connsiteX43" fmla="*/ 321237 w 606506"/>
                  <a:gd name="connsiteY43" fmla="*/ 280615 h 604013"/>
                  <a:gd name="connsiteX44" fmla="*/ 357354 w 606506"/>
                  <a:gd name="connsiteY44" fmla="*/ 283211 h 604013"/>
                  <a:gd name="connsiteX45" fmla="*/ 366917 w 606506"/>
                  <a:gd name="connsiteY45" fmla="*/ 293964 h 604013"/>
                  <a:gd name="connsiteX46" fmla="*/ 418632 w 606506"/>
                  <a:gd name="connsiteY46" fmla="*/ 276165 h 604013"/>
                  <a:gd name="connsiteX47" fmla="*/ 419374 w 606506"/>
                  <a:gd name="connsiteY47" fmla="*/ 261334 h 604013"/>
                  <a:gd name="connsiteX48" fmla="*/ 446485 w 606506"/>
                  <a:gd name="connsiteY48" fmla="*/ 238066 h 604013"/>
                  <a:gd name="connsiteX49" fmla="*/ 222210 w 606506"/>
                  <a:gd name="connsiteY49" fmla="*/ 0 h 604013"/>
                  <a:gd name="connsiteX50" fmla="*/ 242626 w 606506"/>
                  <a:gd name="connsiteY50" fmla="*/ 8759 h 604013"/>
                  <a:gd name="connsiteX51" fmla="*/ 388220 w 606506"/>
                  <a:gd name="connsiteY51" fmla="*/ 223799 h 604013"/>
                  <a:gd name="connsiteX52" fmla="*/ 378007 w 606506"/>
                  <a:gd name="connsiteY52" fmla="*/ 258466 h 604013"/>
                  <a:gd name="connsiteX53" fmla="*/ 343186 w 606506"/>
                  <a:gd name="connsiteY53" fmla="*/ 248270 h 604013"/>
                  <a:gd name="connsiteX54" fmla="*/ 220620 w 606506"/>
                  <a:gd name="connsiteY54" fmla="*/ 64002 h 604013"/>
                  <a:gd name="connsiteX55" fmla="*/ 50234 w 606506"/>
                  <a:gd name="connsiteY55" fmla="*/ 381002 h 604013"/>
                  <a:gd name="connsiteX56" fmla="*/ 222013 w 606506"/>
                  <a:gd name="connsiteY56" fmla="*/ 553590 h 604013"/>
                  <a:gd name="connsiteX57" fmla="*/ 280046 w 606506"/>
                  <a:gd name="connsiteY57" fmla="*/ 543394 h 604013"/>
                  <a:gd name="connsiteX58" fmla="*/ 312359 w 606506"/>
                  <a:gd name="connsiteY58" fmla="*/ 558966 h 604013"/>
                  <a:gd name="connsiteX59" fmla="*/ 296853 w 606506"/>
                  <a:gd name="connsiteY59" fmla="*/ 591222 h 604013"/>
                  <a:gd name="connsiteX60" fmla="*/ 222013 w 606506"/>
                  <a:gd name="connsiteY60" fmla="*/ 604013 h 604013"/>
                  <a:gd name="connsiteX61" fmla="*/ 0 w 606506"/>
                  <a:gd name="connsiteY61" fmla="*/ 381094 h 604013"/>
                  <a:gd name="connsiteX62" fmla="*/ 202699 w 606506"/>
                  <a:gd name="connsiteY62" fmla="*/ 8759 h 604013"/>
                  <a:gd name="connsiteX63" fmla="*/ 222210 w 606506"/>
                  <a:gd name="connsiteY63" fmla="*/ 0 h 60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6506" h="604013">
                    <a:moveTo>
                      <a:pt x="434880" y="323535"/>
                    </a:moveTo>
                    <a:cubicBezTo>
                      <a:pt x="386972" y="323535"/>
                      <a:pt x="348255" y="362190"/>
                      <a:pt x="348255" y="410022"/>
                    </a:cubicBezTo>
                    <a:cubicBezTo>
                      <a:pt x="348255" y="457855"/>
                      <a:pt x="386972" y="496510"/>
                      <a:pt x="434880" y="496510"/>
                    </a:cubicBezTo>
                    <a:cubicBezTo>
                      <a:pt x="482788" y="496510"/>
                      <a:pt x="521504" y="457855"/>
                      <a:pt x="521504" y="410022"/>
                    </a:cubicBezTo>
                    <a:cubicBezTo>
                      <a:pt x="521504" y="362190"/>
                      <a:pt x="482788" y="323535"/>
                      <a:pt x="434880" y="323535"/>
                    </a:cubicBezTo>
                    <a:close/>
                    <a:moveTo>
                      <a:pt x="446485" y="238066"/>
                    </a:moveTo>
                    <a:cubicBezTo>
                      <a:pt x="460783" y="239364"/>
                      <a:pt x="470996" y="250951"/>
                      <a:pt x="469789" y="265134"/>
                    </a:cubicBezTo>
                    <a:lnTo>
                      <a:pt x="469139" y="279225"/>
                    </a:lnTo>
                    <a:cubicBezTo>
                      <a:pt x="486594" y="283674"/>
                      <a:pt x="502564" y="291461"/>
                      <a:pt x="516583" y="302121"/>
                    </a:cubicBezTo>
                    <a:lnTo>
                      <a:pt x="527818" y="292202"/>
                    </a:lnTo>
                    <a:cubicBezTo>
                      <a:pt x="538123" y="283211"/>
                      <a:pt x="553721" y="283211"/>
                      <a:pt x="564027" y="294798"/>
                    </a:cubicBezTo>
                    <a:cubicBezTo>
                      <a:pt x="573033" y="305087"/>
                      <a:pt x="573033" y="320661"/>
                      <a:pt x="561427" y="330950"/>
                    </a:cubicBezTo>
                    <a:lnTo>
                      <a:pt x="550750" y="340220"/>
                    </a:lnTo>
                    <a:cubicBezTo>
                      <a:pt x="560406" y="356164"/>
                      <a:pt x="566998" y="374148"/>
                      <a:pt x="569412" y="393337"/>
                    </a:cubicBezTo>
                    <a:lnTo>
                      <a:pt x="583339" y="393986"/>
                    </a:lnTo>
                    <a:cubicBezTo>
                      <a:pt x="597544" y="395283"/>
                      <a:pt x="607850" y="406778"/>
                      <a:pt x="606364" y="421239"/>
                    </a:cubicBezTo>
                    <a:cubicBezTo>
                      <a:pt x="604972" y="434217"/>
                      <a:pt x="594666" y="444506"/>
                      <a:pt x="580461" y="444506"/>
                    </a:cubicBezTo>
                    <a:lnTo>
                      <a:pt x="579254" y="444506"/>
                    </a:lnTo>
                    <a:lnTo>
                      <a:pt x="565977" y="443857"/>
                    </a:lnTo>
                    <a:cubicBezTo>
                      <a:pt x="561242" y="461470"/>
                      <a:pt x="553071" y="477785"/>
                      <a:pt x="542301" y="491690"/>
                    </a:cubicBezTo>
                    <a:lnTo>
                      <a:pt x="552143" y="502814"/>
                    </a:lnTo>
                    <a:cubicBezTo>
                      <a:pt x="561149" y="513103"/>
                      <a:pt x="559756" y="528677"/>
                      <a:pt x="549543" y="538966"/>
                    </a:cubicBezTo>
                    <a:cubicBezTo>
                      <a:pt x="539237" y="547958"/>
                      <a:pt x="523640" y="546568"/>
                      <a:pt x="513334" y="536371"/>
                    </a:cubicBezTo>
                    <a:lnTo>
                      <a:pt x="504049" y="525710"/>
                    </a:lnTo>
                    <a:cubicBezTo>
                      <a:pt x="488823" y="534888"/>
                      <a:pt x="471646" y="541006"/>
                      <a:pt x="453449" y="543601"/>
                    </a:cubicBezTo>
                    <a:lnTo>
                      <a:pt x="452799" y="559082"/>
                    </a:lnTo>
                    <a:cubicBezTo>
                      <a:pt x="451499" y="572060"/>
                      <a:pt x="439800" y="582349"/>
                      <a:pt x="426988" y="582349"/>
                    </a:cubicBezTo>
                    <a:lnTo>
                      <a:pt x="425688" y="582349"/>
                    </a:lnTo>
                    <a:cubicBezTo>
                      <a:pt x="411483" y="581051"/>
                      <a:pt x="401177" y="569464"/>
                      <a:pt x="402477" y="555281"/>
                    </a:cubicBezTo>
                    <a:lnTo>
                      <a:pt x="403034" y="541284"/>
                    </a:lnTo>
                    <a:cubicBezTo>
                      <a:pt x="386972" y="537205"/>
                      <a:pt x="371652" y="530067"/>
                      <a:pt x="358654" y="520519"/>
                    </a:cubicBezTo>
                    <a:lnTo>
                      <a:pt x="354197" y="517182"/>
                    </a:lnTo>
                    <a:lnTo>
                      <a:pt x="343149" y="526823"/>
                    </a:lnTo>
                    <a:cubicBezTo>
                      <a:pt x="332843" y="535814"/>
                      <a:pt x="317245" y="535814"/>
                      <a:pt x="307032" y="524227"/>
                    </a:cubicBezTo>
                    <a:cubicBezTo>
                      <a:pt x="297933" y="513938"/>
                      <a:pt x="297933" y="498364"/>
                      <a:pt x="309632" y="488167"/>
                    </a:cubicBezTo>
                    <a:lnTo>
                      <a:pt x="320123" y="478898"/>
                    </a:lnTo>
                    <a:cubicBezTo>
                      <a:pt x="310839" y="463139"/>
                      <a:pt x="304896" y="445619"/>
                      <a:pt x="302668" y="426986"/>
                    </a:cubicBezTo>
                    <a:lnTo>
                      <a:pt x="287720" y="426337"/>
                    </a:lnTo>
                    <a:cubicBezTo>
                      <a:pt x="273422" y="425132"/>
                      <a:pt x="263209" y="413452"/>
                      <a:pt x="264416" y="399269"/>
                    </a:cubicBezTo>
                    <a:cubicBezTo>
                      <a:pt x="265623" y="385086"/>
                      <a:pt x="277321" y="374797"/>
                      <a:pt x="291527" y="376002"/>
                    </a:cubicBezTo>
                    <a:lnTo>
                      <a:pt x="305639" y="376651"/>
                    </a:lnTo>
                    <a:cubicBezTo>
                      <a:pt x="310096" y="358853"/>
                      <a:pt x="317988" y="342445"/>
                      <a:pt x="328758" y="328169"/>
                    </a:cubicBezTo>
                    <a:lnTo>
                      <a:pt x="318638" y="316675"/>
                    </a:lnTo>
                    <a:cubicBezTo>
                      <a:pt x="309632" y="306478"/>
                      <a:pt x="310931" y="290905"/>
                      <a:pt x="321237" y="280615"/>
                    </a:cubicBezTo>
                    <a:cubicBezTo>
                      <a:pt x="331543" y="271623"/>
                      <a:pt x="347141" y="272921"/>
                      <a:pt x="357354" y="283211"/>
                    </a:cubicBezTo>
                    <a:lnTo>
                      <a:pt x="366917" y="293964"/>
                    </a:lnTo>
                    <a:cubicBezTo>
                      <a:pt x="382422" y="284694"/>
                      <a:pt x="399970" y="278390"/>
                      <a:pt x="418632" y="276165"/>
                    </a:cubicBezTo>
                    <a:lnTo>
                      <a:pt x="419374" y="261334"/>
                    </a:lnTo>
                    <a:cubicBezTo>
                      <a:pt x="420674" y="247151"/>
                      <a:pt x="432280" y="236861"/>
                      <a:pt x="446485" y="238066"/>
                    </a:cubicBezTo>
                    <a:close/>
                    <a:moveTo>
                      <a:pt x="222210" y="0"/>
                    </a:moveTo>
                    <a:cubicBezTo>
                      <a:pt x="229789" y="0"/>
                      <a:pt x="237519" y="2919"/>
                      <a:pt x="242626" y="8759"/>
                    </a:cubicBezTo>
                    <a:cubicBezTo>
                      <a:pt x="245133" y="12559"/>
                      <a:pt x="329073" y="118225"/>
                      <a:pt x="388220" y="223799"/>
                    </a:cubicBezTo>
                    <a:cubicBezTo>
                      <a:pt x="394813" y="235293"/>
                      <a:pt x="390820" y="250680"/>
                      <a:pt x="378007" y="258466"/>
                    </a:cubicBezTo>
                    <a:cubicBezTo>
                      <a:pt x="366493" y="265047"/>
                      <a:pt x="350986" y="261061"/>
                      <a:pt x="343186" y="248270"/>
                    </a:cubicBezTo>
                    <a:cubicBezTo>
                      <a:pt x="303167" y="176064"/>
                      <a:pt x="250333" y="102653"/>
                      <a:pt x="220620" y="64002"/>
                    </a:cubicBezTo>
                    <a:cubicBezTo>
                      <a:pt x="159987" y="146496"/>
                      <a:pt x="50234" y="307591"/>
                      <a:pt x="50234" y="381002"/>
                    </a:cubicBezTo>
                    <a:cubicBezTo>
                      <a:pt x="50234" y="476287"/>
                      <a:pt x="127766" y="553590"/>
                      <a:pt x="222013" y="553590"/>
                    </a:cubicBezTo>
                    <a:cubicBezTo>
                      <a:pt x="242626" y="553590"/>
                      <a:pt x="261940" y="549790"/>
                      <a:pt x="280046" y="543394"/>
                    </a:cubicBezTo>
                    <a:cubicBezTo>
                      <a:pt x="292953" y="538296"/>
                      <a:pt x="307159" y="544692"/>
                      <a:pt x="312359" y="558966"/>
                    </a:cubicBezTo>
                    <a:cubicBezTo>
                      <a:pt x="317559" y="571943"/>
                      <a:pt x="311152" y="586031"/>
                      <a:pt x="296853" y="591222"/>
                    </a:cubicBezTo>
                    <a:cubicBezTo>
                      <a:pt x="273639" y="598823"/>
                      <a:pt x="247826" y="604013"/>
                      <a:pt x="222013" y="604013"/>
                    </a:cubicBezTo>
                    <a:cubicBezTo>
                      <a:pt x="99446" y="604013"/>
                      <a:pt x="0" y="503445"/>
                      <a:pt x="0" y="381094"/>
                    </a:cubicBezTo>
                    <a:cubicBezTo>
                      <a:pt x="0" y="266437"/>
                      <a:pt x="181993" y="34434"/>
                      <a:pt x="202699" y="8759"/>
                    </a:cubicBezTo>
                    <a:cubicBezTo>
                      <a:pt x="207203" y="2919"/>
                      <a:pt x="214631" y="0"/>
                      <a:pt x="222210" y="0"/>
                    </a:cubicBezTo>
                    <a:close/>
                  </a:path>
                </a:pathLst>
              </a:custGeom>
              <a:solidFill>
                <a:schemeClr val="bg1"/>
              </a:solidFill>
              <a:ln>
                <a:noFill/>
              </a:ln>
            </p:spPr>
          </p:sp>
        </p:grpSp>
        <p:grpSp>
          <p:nvGrpSpPr>
            <p:cNvPr id="40" name="组合 39"/>
            <p:cNvGrpSpPr/>
            <p:nvPr/>
          </p:nvGrpSpPr>
          <p:grpSpPr>
            <a:xfrm>
              <a:off x="7753353" y="3659868"/>
              <a:ext cx="619126" cy="619126"/>
              <a:chOff x="9996487" y="590321"/>
              <a:chExt cx="881291" cy="881291"/>
            </a:xfrm>
          </p:grpSpPr>
          <p:sp>
            <p:nvSpPr>
              <p:cNvPr id="31" name="椭圆 30"/>
              <p:cNvSpPr/>
              <p:nvPr/>
            </p:nvSpPr>
            <p:spPr>
              <a:xfrm>
                <a:off x="99964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oil-pumpjack-extraction_62881"/>
              <p:cNvSpPr/>
              <p:nvPr/>
            </p:nvSpPr>
            <p:spPr bwMode="auto">
              <a:xfrm>
                <a:off x="10239552" y="771523"/>
                <a:ext cx="405583" cy="492845"/>
              </a:xfrm>
              <a:custGeom>
                <a:avLst/>
                <a:gdLst>
                  <a:gd name="T0" fmla="*/ 4676 w 5058"/>
                  <a:gd name="T1" fmla="*/ 5338 h 6155"/>
                  <a:gd name="T2" fmla="*/ 4613 w 5058"/>
                  <a:gd name="T3" fmla="*/ 3966 h 6155"/>
                  <a:gd name="T4" fmla="*/ 4322 w 5058"/>
                  <a:gd name="T5" fmla="*/ 2966 h 6155"/>
                  <a:gd name="T6" fmla="*/ 4401 w 5058"/>
                  <a:gd name="T7" fmla="*/ 2988 h 6155"/>
                  <a:gd name="T8" fmla="*/ 4694 w 5058"/>
                  <a:gd name="T9" fmla="*/ 2481 h 6155"/>
                  <a:gd name="T10" fmla="*/ 4626 w 5058"/>
                  <a:gd name="T11" fmla="*/ 2318 h 6155"/>
                  <a:gd name="T12" fmla="*/ 2189 w 5058"/>
                  <a:gd name="T13" fmla="*/ 630 h 6155"/>
                  <a:gd name="T14" fmla="*/ 1055 w 5058"/>
                  <a:gd name="T15" fmla="*/ 27 h 6155"/>
                  <a:gd name="T16" fmla="*/ 356 w 5058"/>
                  <a:gd name="T17" fmla="*/ 2262 h 6155"/>
                  <a:gd name="T18" fmla="*/ 889 w 5058"/>
                  <a:gd name="T19" fmla="*/ 2582 h 6155"/>
                  <a:gd name="T20" fmla="*/ 1558 w 5058"/>
                  <a:gd name="T21" fmla="*/ 1821 h 6155"/>
                  <a:gd name="T22" fmla="*/ 2072 w 5058"/>
                  <a:gd name="T23" fmla="*/ 2229 h 6155"/>
                  <a:gd name="T24" fmla="*/ 1623 w 5058"/>
                  <a:gd name="T25" fmla="*/ 5338 h 6155"/>
                  <a:gd name="T26" fmla="*/ 125 w 5058"/>
                  <a:gd name="T27" fmla="*/ 5338 h 6155"/>
                  <a:gd name="T28" fmla="*/ 0 w 5058"/>
                  <a:gd name="T29" fmla="*/ 6030 h 6155"/>
                  <a:gd name="T30" fmla="*/ 4933 w 5058"/>
                  <a:gd name="T31" fmla="*/ 6155 h 6155"/>
                  <a:gd name="T32" fmla="*/ 5058 w 5058"/>
                  <a:gd name="T33" fmla="*/ 5463 h 6155"/>
                  <a:gd name="T34" fmla="*/ 4072 w 5058"/>
                  <a:gd name="T35" fmla="*/ 3966 h 6155"/>
                  <a:gd name="T36" fmla="*/ 3719 w 5058"/>
                  <a:gd name="T37" fmla="*/ 4029 h 6155"/>
                  <a:gd name="T38" fmla="*/ 3436 w 5058"/>
                  <a:gd name="T39" fmla="*/ 5338 h 6155"/>
                  <a:gd name="T40" fmla="*/ 3015 w 5058"/>
                  <a:gd name="T41" fmla="*/ 2424 h 6155"/>
                  <a:gd name="T42" fmla="*/ 4072 w 5058"/>
                  <a:gd name="T43" fmla="*/ 3966 h 6155"/>
                  <a:gd name="T44" fmla="*/ 2838 w 5058"/>
                  <a:gd name="T45" fmla="*/ 3120 h 6155"/>
                  <a:gd name="T46" fmla="*/ 2749 w 5058"/>
                  <a:gd name="T47" fmla="*/ 2498 h 6155"/>
                  <a:gd name="T48" fmla="*/ 2692 w 5058"/>
                  <a:gd name="T49" fmla="*/ 3353 h 6155"/>
                  <a:gd name="T50" fmla="*/ 2235 w 5058"/>
                  <a:gd name="T51" fmla="*/ 3012 h 6155"/>
                  <a:gd name="T52" fmla="*/ 2900 w 5058"/>
                  <a:gd name="T53" fmla="*/ 3545 h 6155"/>
                  <a:gd name="T54" fmla="*/ 2311 w 5058"/>
                  <a:gd name="T55" fmla="*/ 3919 h 6155"/>
                  <a:gd name="T56" fmla="*/ 2364 w 5058"/>
                  <a:gd name="T57" fmla="*/ 5338 h 6155"/>
                  <a:gd name="T58" fmla="*/ 3159 w 5058"/>
                  <a:gd name="T59" fmla="*/ 5338 h 6155"/>
                  <a:gd name="T60" fmla="*/ 2609 w 5058"/>
                  <a:gd name="T61" fmla="*/ 2257 h 6155"/>
                  <a:gd name="T62" fmla="*/ 2359 w 5058"/>
                  <a:gd name="T63" fmla="*/ 2153 h 6155"/>
                  <a:gd name="T64" fmla="*/ 2080 w 5058"/>
                  <a:gd name="T65" fmla="*/ 4087 h 6155"/>
                  <a:gd name="T66" fmla="*/ 1900 w 5058"/>
                  <a:gd name="T67" fmla="*/ 5336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8" h="6155">
                    <a:moveTo>
                      <a:pt x="4933" y="5338"/>
                    </a:moveTo>
                    <a:lnTo>
                      <a:pt x="4676" y="5338"/>
                    </a:lnTo>
                    <a:lnTo>
                      <a:pt x="4676" y="4029"/>
                    </a:lnTo>
                    <a:cubicBezTo>
                      <a:pt x="4676" y="3994"/>
                      <a:pt x="4648" y="3966"/>
                      <a:pt x="4613" y="3966"/>
                    </a:cubicBezTo>
                    <a:lnTo>
                      <a:pt x="4322" y="3966"/>
                    </a:lnTo>
                    <a:lnTo>
                      <a:pt x="4322" y="2966"/>
                    </a:lnTo>
                    <a:lnTo>
                      <a:pt x="4353" y="2978"/>
                    </a:lnTo>
                    <a:cubicBezTo>
                      <a:pt x="4368" y="2985"/>
                      <a:pt x="4385" y="2988"/>
                      <a:pt x="4401" y="2988"/>
                    </a:cubicBezTo>
                    <a:cubicBezTo>
                      <a:pt x="4450" y="2988"/>
                      <a:pt x="4496" y="2959"/>
                      <a:pt x="4516" y="2911"/>
                    </a:cubicBezTo>
                    <a:lnTo>
                      <a:pt x="4694" y="2481"/>
                    </a:lnTo>
                    <a:cubicBezTo>
                      <a:pt x="4706" y="2451"/>
                      <a:pt x="4706" y="2416"/>
                      <a:pt x="4694" y="2386"/>
                    </a:cubicBezTo>
                    <a:cubicBezTo>
                      <a:pt x="4681" y="2355"/>
                      <a:pt x="4657" y="2331"/>
                      <a:pt x="4626" y="2318"/>
                    </a:cubicBezTo>
                    <a:lnTo>
                      <a:pt x="1926" y="1200"/>
                    </a:lnTo>
                    <a:cubicBezTo>
                      <a:pt x="2025" y="1012"/>
                      <a:pt x="2113" y="820"/>
                      <a:pt x="2189" y="630"/>
                    </a:cubicBezTo>
                    <a:cubicBezTo>
                      <a:pt x="2215" y="567"/>
                      <a:pt x="2185" y="494"/>
                      <a:pt x="2121" y="468"/>
                    </a:cubicBezTo>
                    <a:lnTo>
                      <a:pt x="1055" y="27"/>
                    </a:lnTo>
                    <a:cubicBezTo>
                      <a:pt x="991" y="0"/>
                      <a:pt x="919" y="30"/>
                      <a:pt x="892" y="93"/>
                    </a:cubicBezTo>
                    <a:cubicBezTo>
                      <a:pt x="628" y="711"/>
                      <a:pt x="457" y="1401"/>
                      <a:pt x="356" y="2262"/>
                    </a:cubicBezTo>
                    <a:cubicBezTo>
                      <a:pt x="349" y="2318"/>
                      <a:pt x="380" y="2371"/>
                      <a:pt x="432" y="2392"/>
                    </a:cubicBezTo>
                    <a:lnTo>
                      <a:pt x="889" y="2582"/>
                    </a:lnTo>
                    <a:cubicBezTo>
                      <a:pt x="941" y="2603"/>
                      <a:pt x="1000" y="2587"/>
                      <a:pt x="1035" y="2544"/>
                    </a:cubicBezTo>
                    <a:cubicBezTo>
                      <a:pt x="1233" y="2292"/>
                      <a:pt x="1405" y="2056"/>
                      <a:pt x="1558" y="1821"/>
                    </a:cubicBezTo>
                    <a:lnTo>
                      <a:pt x="2098" y="2045"/>
                    </a:lnTo>
                    <a:lnTo>
                      <a:pt x="2072" y="2229"/>
                    </a:lnTo>
                    <a:lnTo>
                      <a:pt x="1991" y="2786"/>
                    </a:lnTo>
                    <a:lnTo>
                      <a:pt x="1623" y="5338"/>
                    </a:lnTo>
                    <a:lnTo>
                      <a:pt x="760" y="5338"/>
                    </a:lnTo>
                    <a:lnTo>
                      <a:pt x="125" y="5338"/>
                    </a:lnTo>
                    <a:cubicBezTo>
                      <a:pt x="56" y="5338"/>
                      <a:pt x="0" y="5394"/>
                      <a:pt x="0" y="5463"/>
                    </a:cubicBezTo>
                    <a:lnTo>
                      <a:pt x="0" y="6030"/>
                    </a:lnTo>
                    <a:cubicBezTo>
                      <a:pt x="0" y="6099"/>
                      <a:pt x="56" y="6155"/>
                      <a:pt x="125" y="6155"/>
                    </a:cubicBezTo>
                    <a:lnTo>
                      <a:pt x="4933" y="6155"/>
                    </a:lnTo>
                    <a:cubicBezTo>
                      <a:pt x="5002" y="6155"/>
                      <a:pt x="5058" y="6099"/>
                      <a:pt x="5058" y="6030"/>
                    </a:cubicBezTo>
                    <a:lnTo>
                      <a:pt x="5058" y="5463"/>
                    </a:lnTo>
                    <a:cubicBezTo>
                      <a:pt x="5058" y="5394"/>
                      <a:pt x="5002" y="5338"/>
                      <a:pt x="4933" y="5338"/>
                    </a:cubicBezTo>
                    <a:close/>
                    <a:moveTo>
                      <a:pt x="4072" y="3966"/>
                    </a:moveTo>
                    <a:lnTo>
                      <a:pt x="3782" y="3966"/>
                    </a:lnTo>
                    <a:cubicBezTo>
                      <a:pt x="3747" y="3966"/>
                      <a:pt x="3719" y="3994"/>
                      <a:pt x="3719" y="4029"/>
                    </a:cubicBezTo>
                    <a:lnTo>
                      <a:pt x="3719" y="5338"/>
                    </a:lnTo>
                    <a:lnTo>
                      <a:pt x="3436" y="5338"/>
                    </a:lnTo>
                    <a:lnTo>
                      <a:pt x="3067" y="2786"/>
                    </a:lnTo>
                    <a:lnTo>
                      <a:pt x="3015" y="2424"/>
                    </a:lnTo>
                    <a:lnTo>
                      <a:pt x="4072" y="2862"/>
                    </a:lnTo>
                    <a:lnTo>
                      <a:pt x="4072" y="3966"/>
                    </a:lnTo>
                    <a:lnTo>
                      <a:pt x="4072" y="3966"/>
                    </a:lnTo>
                    <a:close/>
                    <a:moveTo>
                      <a:pt x="2838" y="3120"/>
                    </a:moveTo>
                    <a:lnTo>
                      <a:pt x="2399" y="2793"/>
                    </a:lnTo>
                    <a:lnTo>
                      <a:pt x="2749" y="2498"/>
                    </a:lnTo>
                    <a:lnTo>
                      <a:pt x="2838" y="3120"/>
                    </a:lnTo>
                    <a:close/>
                    <a:moveTo>
                      <a:pt x="2692" y="3353"/>
                    </a:moveTo>
                    <a:lnTo>
                      <a:pt x="2135" y="3707"/>
                    </a:lnTo>
                    <a:lnTo>
                      <a:pt x="2235" y="3012"/>
                    </a:lnTo>
                    <a:lnTo>
                      <a:pt x="2692" y="3353"/>
                    </a:lnTo>
                    <a:close/>
                    <a:moveTo>
                      <a:pt x="2900" y="3545"/>
                    </a:moveTo>
                    <a:lnTo>
                      <a:pt x="3034" y="4474"/>
                    </a:lnTo>
                    <a:lnTo>
                      <a:pt x="2311" y="3919"/>
                    </a:lnTo>
                    <a:lnTo>
                      <a:pt x="2900" y="3545"/>
                    </a:lnTo>
                    <a:close/>
                    <a:moveTo>
                      <a:pt x="2364" y="5338"/>
                    </a:moveTo>
                    <a:lnTo>
                      <a:pt x="3083" y="4817"/>
                    </a:lnTo>
                    <a:lnTo>
                      <a:pt x="3159" y="5338"/>
                    </a:lnTo>
                    <a:lnTo>
                      <a:pt x="2364" y="5338"/>
                    </a:lnTo>
                    <a:close/>
                    <a:moveTo>
                      <a:pt x="2609" y="2257"/>
                    </a:moveTo>
                    <a:lnTo>
                      <a:pt x="2308" y="2511"/>
                    </a:lnTo>
                    <a:lnTo>
                      <a:pt x="2359" y="2153"/>
                    </a:lnTo>
                    <a:lnTo>
                      <a:pt x="2609" y="2257"/>
                    </a:lnTo>
                    <a:close/>
                    <a:moveTo>
                      <a:pt x="2080" y="4087"/>
                    </a:moveTo>
                    <a:lnTo>
                      <a:pt x="2829" y="4662"/>
                    </a:lnTo>
                    <a:lnTo>
                      <a:pt x="1900" y="5336"/>
                    </a:lnTo>
                    <a:lnTo>
                      <a:pt x="2080" y="4087"/>
                    </a:lnTo>
                    <a:close/>
                  </a:path>
                </a:pathLst>
              </a:custGeom>
              <a:solidFill>
                <a:schemeClr val="bg1"/>
              </a:solidFill>
              <a:ln>
                <a:noFill/>
              </a:ln>
            </p:spPr>
          </p:sp>
        </p:grpSp>
        <p:grpSp>
          <p:nvGrpSpPr>
            <p:cNvPr id="38" name="组合 37"/>
            <p:cNvGrpSpPr/>
            <p:nvPr/>
          </p:nvGrpSpPr>
          <p:grpSpPr>
            <a:xfrm>
              <a:off x="5162553" y="3659868"/>
              <a:ext cx="619126" cy="619126"/>
              <a:chOff x="7405687" y="590321"/>
              <a:chExt cx="881291" cy="881291"/>
            </a:xfrm>
          </p:grpSpPr>
          <p:sp>
            <p:nvSpPr>
              <p:cNvPr id="29" name="椭圆 28"/>
              <p:cNvSpPr/>
              <p:nvPr/>
            </p:nvSpPr>
            <p:spPr>
              <a:xfrm>
                <a:off x="7405687" y="590321"/>
                <a:ext cx="881291" cy="881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oil-tower_62773"/>
              <p:cNvSpPr/>
              <p:nvPr/>
            </p:nvSpPr>
            <p:spPr bwMode="auto">
              <a:xfrm>
                <a:off x="7667772" y="706588"/>
                <a:ext cx="328543" cy="609685"/>
              </a:xfrm>
              <a:custGeom>
                <a:avLst/>
                <a:gdLst>
                  <a:gd name="connsiteX0" fmla="*/ 253532 w 327251"/>
                  <a:gd name="connsiteY0" fmla="*/ 499159 h 607286"/>
                  <a:gd name="connsiteX1" fmla="*/ 175242 w 327251"/>
                  <a:gd name="connsiteY1" fmla="*/ 555847 h 607286"/>
                  <a:gd name="connsiteX2" fmla="*/ 261657 w 327251"/>
                  <a:gd name="connsiteY2" fmla="*/ 555847 h 607286"/>
                  <a:gd name="connsiteX3" fmla="*/ 153352 w 327251"/>
                  <a:gd name="connsiteY3" fmla="*/ 426533 h 607286"/>
                  <a:gd name="connsiteX4" fmla="*/ 135285 w 327251"/>
                  <a:gd name="connsiteY4" fmla="*/ 550980 h 607286"/>
                  <a:gd name="connsiteX5" fmla="*/ 228105 w 327251"/>
                  <a:gd name="connsiteY5" fmla="*/ 483794 h 607286"/>
                  <a:gd name="connsiteX6" fmla="*/ 235179 w 327251"/>
                  <a:gd name="connsiteY6" fmla="*/ 372421 h 607286"/>
                  <a:gd name="connsiteX7" fmla="*/ 176390 w 327251"/>
                  <a:gd name="connsiteY7" fmla="*/ 409736 h 607286"/>
                  <a:gd name="connsiteX8" fmla="*/ 248561 w 327251"/>
                  <a:gd name="connsiteY8" fmla="*/ 465088 h 607286"/>
                  <a:gd name="connsiteX9" fmla="*/ 168838 w 327251"/>
                  <a:gd name="connsiteY9" fmla="*/ 319359 h 607286"/>
                  <a:gd name="connsiteX10" fmla="*/ 158801 w 327251"/>
                  <a:gd name="connsiteY10" fmla="*/ 388550 h 607286"/>
                  <a:gd name="connsiteX11" fmla="*/ 214435 w 327251"/>
                  <a:gd name="connsiteY11" fmla="*/ 353239 h 607286"/>
                  <a:gd name="connsiteX12" fmla="*/ 220075 w 327251"/>
                  <a:gd name="connsiteY12" fmla="*/ 268015 h 607286"/>
                  <a:gd name="connsiteX13" fmla="*/ 185184 w 327251"/>
                  <a:gd name="connsiteY13" fmla="*/ 297409 h 607286"/>
                  <a:gd name="connsiteX14" fmla="*/ 229061 w 327251"/>
                  <a:gd name="connsiteY14" fmla="*/ 330048 h 607286"/>
                  <a:gd name="connsiteX15" fmla="*/ 185375 w 327251"/>
                  <a:gd name="connsiteY15" fmla="*/ 204838 h 607286"/>
                  <a:gd name="connsiteX16" fmla="*/ 176007 w 327251"/>
                  <a:gd name="connsiteY16" fmla="*/ 269447 h 607286"/>
                  <a:gd name="connsiteX17" fmla="*/ 215487 w 327251"/>
                  <a:gd name="connsiteY17" fmla="*/ 236140 h 607286"/>
                  <a:gd name="connsiteX18" fmla="*/ 210898 w 327251"/>
                  <a:gd name="connsiteY18" fmla="*/ 204838 h 607286"/>
                  <a:gd name="connsiteX19" fmla="*/ 173522 w 327251"/>
                  <a:gd name="connsiteY19" fmla="*/ 177543 h 607286"/>
                  <a:gd name="connsiteX20" fmla="*/ 222752 w 327251"/>
                  <a:gd name="connsiteY20" fmla="*/ 177543 h 607286"/>
                  <a:gd name="connsiteX21" fmla="*/ 236326 w 327251"/>
                  <a:gd name="connsiteY21" fmla="*/ 189282 h 607286"/>
                  <a:gd name="connsiteX22" fmla="*/ 289953 w 327251"/>
                  <a:gd name="connsiteY22" fmla="*/ 560332 h 607286"/>
                  <a:gd name="connsiteX23" fmla="*/ 304196 w 327251"/>
                  <a:gd name="connsiteY23" fmla="*/ 560332 h 607286"/>
                  <a:gd name="connsiteX24" fmla="*/ 313277 w 327251"/>
                  <a:gd name="connsiteY24" fmla="*/ 569494 h 607286"/>
                  <a:gd name="connsiteX25" fmla="*/ 313277 w 327251"/>
                  <a:gd name="connsiteY25" fmla="*/ 598220 h 607286"/>
                  <a:gd name="connsiteX26" fmla="*/ 304196 w 327251"/>
                  <a:gd name="connsiteY26" fmla="*/ 607286 h 607286"/>
                  <a:gd name="connsiteX27" fmla="*/ 92173 w 327251"/>
                  <a:gd name="connsiteY27" fmla="*/ 607286 h 607286"/>
                  <a:gd name="connsiteX28" fmla="*/ 83092 w 327251"/>
                  <a:gd name="connsiteY28" fmla="*/ 598220 h 607286"/>
                  <a:gd name="connsiteX29" fmla="*/ 83092 w 327251"/>
                  <a:gd name="connsiteY29" fmla="*/ 569494 h 607286"/>
                  <a:gd name="connsiteX30" fmla="*/ 92173 w 327251"/>
                  <a:gd name="connsiteY30" fmla="*/ 560332 h 607286"/>
                  <a:gd name="connsiteX31" fmla="*/ 106321 w 327251"/>
                  <a:gd name="connsiteY31" fmla="*/ 560332 h 607286"/>
                  <a:gd name="connsiteX32" fmla="*/ 160043 w 327251"/>
                  <a:gd name="connsiteY32" fmla="*/ 189282 h 607286"/>
                  <a:gd name="connsiteX33" fmla="*/ 173522 w 327251"/>
                  <a:gd name="connsiteY33" fmla="*/ 177543 h 607286"/>
                  <a:gd name="connsiteX34" fmla="*/ 289939 w 327251"/>
                  <a:gd name="connsiteY34" fmla="*/ 72047 h 607286"/>
                  <a:gd name="connsiteX35" fmla="*/ 323880 w 327251"/>
                  <a:gd name="connsiteY35" fmla="*/ 94282 h 607286"/>
                  <a:gd name="connsiteX36" fmla="*/ 322923 w 327251"/>
                  <a:gd name="connsiteY36" fmla="*/ 122815 h 607286"/>
                  <a:gd name="connsiteX37" fmla="*/ 293189 w 327251"/>
                  <a:gd name="connsiteY37" fmla="*/ 138943 h 607286"/>
                  <a:gd name="connsiteX38" fmla="*/ 275310 w 327251"/>
                  <a:gd name="connsiteY38" fmla="*/ 134648 h 607286"/>
                  <a:gd name="connsiteX39" fmla="*/ 248349 w 327251"/>
                  <a:gd name="connsiteY39" fmla="*/ 128159 h 607286"/>
                  <a:gd name="connsiteX40" fmla="*/ 220814 w 327251"/>
                  <a:gd name="connsiteY40" fmla="*/ 134744 h 607286"/>
                  <a:gd name="connsiteX41" fmla="*/ 217467 w 327251"/>
                  <a:gd name="connsiteY41" fmla="*/ 134362 h 607286"/>
                  <a:gd name="connsiteX42" fmla="*/ 216894 w 327251"/>
                  <a:gd name="connsiteY42" fmla="*/ 131022 h 607286"/>
                  <a:gd name="connsiteX43" fmla="*/ 273398 w 327251"/>
                  <a:gd name="connsiteY43" fmla="*/ 75387 h 607286"/>
                  <a:gd name="connsiteX44" fmla="*/ 289939 w 327251"/>
                  <a:gd name="connsiteY44" fmla="*/ 72047 h 607286"/>
                  <a:gd name="connsiteX45" fmla="*/ 68839 w 327251"/>
                  <a:gd name="connsiteY45" fmla="*/ 45938 h 607286"/>
                  <a:gd name="connsiteX46" fmla="*/ 99325 w 327251"/>
                  <a:gd name="connsiteY46" fmla="*/ 52236 h 607286"/>
                  <a:gd name="connsiteX47" fmla="*/ 203111 w 327251"/>
                  <a:gd name="connsiteY47" fmla="*/ 154253 h 607286"/>
                  <a:gd name="connsiteX48" fmla="*/ 203971 w 327251"/>
                  <a:gd name="connsiteY48" fmla="*/ 157021 h 607286"/>
                  <a:gd name="connsiteX49" fmla="*/ 198810 w 327251"/>
                  <a:gd name="connsiteY49" fmla="*/ 162269 h 607286"/>
                  <a:gd name="connsiteX50" fmla="*/ 196134 w 327251"/>
                  <a:gd name="connsiteY50" fmla="*/ 161506 h 607286"/>
                  <a:gd name="connsiteX51" fmla="*/ 145388 w 327251"/>
                  <a:gd name="connsiteY51" fmla="*/ 149386 h 607286"/>
                  <a:gd name="connsiteX52" fmla="*/ 95694 w 327251"/>
                  <a:gd name="connsiteY52" fmla="*/ 161315 h 607286"/>
                  <a:gd name="connsiteX53" fmla="*/ 62723 w 327251"/>
                  <a:gd name="connsiteY53" fmla="*/ 169427 h 607286"/>
                  <a:gd name="connsiteX54" fmla="*/ 7963 w 327251"/>
                  <a:gd name="connsiteY54" fmla="*/ 139652 h 607286"/>
                  <a:gd name="connsiteX55" fmla="*/ 6147 w 327251"/>
                  <a:gd name="connsiteY55" fmla="*/ 87069 h 607286"/>
                  <a:gd name="connsiteX56" fmla="*/ 68839 w 327251"/>
                  <a:gd name="connsiteY56" fmla="*/ 45938 h 607286"/>
                  <a:gd name="connsiteX57" fmla="*/ 221888 w 327251"/>
                  <a:gd name="connsiteY57" fmla="*/ 0 h 607286"/>
                  <a:gd name="connsiteX58" fmla="*/ 222367 w 327251"/>
                  <a:gd name="connsiteY58" fmla="*/ 0 h 607286"/>
                  <a:gd name="connsiteX59" fmla="*/ 250301 w 327251"/>
                  <a:gd name="connsiteY59" fmla="*/ 21001 h 607286"/>
                  <a:gd name="connsiteX60" fmla="*/ 235377 w 327251"/>
                  <a:gd name="connsiteY60" fmla="*/ 61763 h 607286"/>
                  <a:gd name="connsiteX61" fmla="*/ 210026 w 327251"/>
                  <a:gd name="connsiteY61" fmla="*/ 109874 h 607286"/>
                  <a:gd name="connsiteX62" fmla="*/ 208112 w 327251"/>
                  <a:gd name="connsiteY62" fmla="*/ 112643 h 607286"/>
                  <a:gd name="connsiteX63" fmla="*/ 207251 w 327251"/>
                  <a:gd name="connsiteY63" fmla="*/ 112834 h 607286"/>
                  <a:gd name="connsiteX64" fmla="*/ 204955 w 327251"/>
                  <a:gd name="connsiteY64" fmla="*/ 111593 h 607286"/>
                  <a:gd name="connsiteX65" fmla="*/ 182091 w 327251"/>
                  <a:gd name="connsiteY65" fmla="*/ 35797 h 607286"/>
                  <a:gd name="connsiteX66" fmla="*/ 221888 w 327251"/>
                  <a:gd name="connsiteY66"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251" h="607286">
                    <a:moveTo>
                      <a:pt x="253532" y="499159"/>
                    </a:moveTo>
                    <a:lnTo>
                      <a:pt x="175242" y="555847"/>
                    </a:lnTo>
                    <a:lnTo>
                      <a:pt x="261657" y="555847"/>
                    </a:lnTo>
                    <a:close/>
                    <a:moveTo>
                      <a:pt x="153352" y="426533"/>
                    </a:moveTo>
                    <a:lnTo>
                      <a:pt x="135285" y="550980"/>
                    </a:lnTo>
                    <a:lnTo>
                      <a:pt x="228105" y="483794"/>
                    </a:lnTo>
                    <a:close/>
                    <a:moveTo>
                      <a:pt x="235179" y="372421"/>
                    </a:moveTo>
                    <a:lnTo>
                      <a:pt x="176390" y="409736"/>
                    </a:lnTo>
                    <a:lnTo>
                      <a:pt x="248561" y="465088"/>
                    </a:lnTo>
                    <a:close/>
                    <a:moveTo>
                      <a:pt x="168838" y="319359"/>
                    </a:moveTo>
                    <a:lnTo>
                      <a:pt x="158801" y="388550"/>
                    </a:lnTo>
                    <a:lnTo>
                      <a:pt x="214435" y="353239"/>
                    </a:lnTo>
                    <a:close/>
                    <a:moveTo>
                      <a:pt x="220075" y="268015"/>
                    </a:moveTo>
                    <a:lnTo>
                      <a:pt x="185184" y="297409"/>
                    </a:lnTo>
                    <a:lnTo>
                      <a:pt x="229061" y="330048"/>
                    </a:lnTo>
                    <a:close/>
                    <a:moveTo>
                      <a:pt x="185375" y="204838"/>
                    </a:moveTo>
                    <a:lnTo>
                      <a:pt x="176007" y="269447"/>
                    </a:lnTo>
                    <a:lnTo>
                      <a:pt x="215487" y="236140"/>
                    </a:lnTo>
                    <a:lnTo>
                      <a:pt x="210898" y="204838"/>
                    </a:lnTo>
                    <a:close/>
                    <a:moveTo>
                      <a:pt x="173522" y="177543"/>
                    </a:moveTo>
                    <a:lnTo>
                      <a:pt x="222752" y="177543"/>
                    </a:lnTo>
                    <a:cubicBezTo>
                      <a:pt x="229539" y="177543"/>
                      <a:pt x="235370" y="182601"/>
                      <a:pt x="236326" y="189282"/>
                    </a:cubicBezTo>
                    <a:lnTo>
                      <a:pt x="289953" y="560332"/>
                    </a:lnTo>
                    <a:lnTo>
                      <a:pt x="304196" y="560332"/>
                    </a:lnTo>
                    <a:cubicBezTo>
                      <a:pt x="309167" y="560332"/>
                      <a:pt x="313277" y="564436"/>
                      <a:pt x="313277" y="569494"/>
                    </a:cubicBezTo>
                    <a:lnTo>
                      <a:pt x="313277" y="598220"/>
                    </a:lnTo>
                    <a:cubicBezTo>
                      <a:pt x="313277" y="603183"/>
                      <a:pt x="309167" y="607286"/>
                      <a:pt x="304196" y="607286"/>
                    </a:cubicBezTo>
                    <a:lnTo>
                      <a:pt x="92173" y="607286"/>
                    </a:lnTo>
                    <a:cubicBezTo>
                      <a:pt x="87107" y="607286"/>
                      <a:pt x="83092" y="603183"/>
                      <a:pt x="83092" y="598220"/>
                    </a:cubicBezTo>
                    <a:lnTo>
                      <a:pt x="83092" y="569494"/>
                    </a:lnTo>
                    <a:cubicBezTo>
                      <a:pt x="83092" y="564436"/>
                      <a:pt x="87107" y="560332"/>
                      <a:pt x="92173" y="560332"/>
                    </a:cubicBezTo>
                    <a:lnTo>
                      <a:pt x="106321" y="560332"/>
                    </a:lnTo>
                    <a:lnTo>
                      <a:pt x="160043" y="189282"/>
                    </a:lnTo>
                    <a:cubicBezTo>
                      <a:pt x="160999" y="182601"/>
                      <a:pt x="166735" y="177543"/>
                      <a:pt x="173522" y="177543"/>
                    </a:cubicBezTo>
                    <a:close/>
                    <a:moveTo>
                      <a:pt x="289939" y="72047"/>
                    </a:moveTo>
                    <a:cubicBezTo>
                      <a:pt x="310781" y="72047"/>
                      <a:pt x="321203" y="89129"/>
                      <a:pt x="323880" y="94282"/>
                    </a:cubicBezTo>
                    <a:cubicBezTo>
                      <a:pt x="328660" y="103634"/>
                      <a:pt x="328373" y="114036"/>
                      <a:pt x="322923" y="122815"/>
                    </a:cubicBezTo>
                    <a:cubicBezTo>
                      <a:pt x="316900" y="132835"/>
                      <a:pt x="305427" y="138943"/>
                      <a:pt x="293189" y="138943"/>
                    </a:cubicBezTo>
                    <a:cubicBezTo>
                      <a:pt x="287166" y="138943"/>
                      <a:pt x="281143" y="137511"/>
                      <a:pt x="275310" y="134648"/>
                    </a:cubicBezTo>
                    <a:cubicBezTo>
                      <a:pt x="266801" y="130354"/>
                      <a:pt x="257718" y="128159"/>
                      <a:pt x="248349" y="128159"/>
                    </a:cubicBezTo>
                    <a:cubicBezTo>
                      <a:pt x="232287" y="128159"/>
                      <a:pt x="220909" y="134648"/>
                      <a:pt x="220814" y="134744"/>
                    </a:cubicBezTo>
                    <a:cubicBezTo>
                      <a:pt x="219762" y="135316"/>
                      <a:pt x="218328" y="135221"/>
                      <a:pt x="217467" y="134362"/>
                    </a:cubicBezTo>
                    <a:cubicBezTo>
                      <a:pt x="216607" y="133503"/>
                      <a:pt x="216320" y="132072"/>
                      <a:pt x="216894" y="131022"/>
                    </a:cubicBezTo>
                    <a:cubicBezTo>
                      <a:pt x="217754" y="129304"/>
                      <a:pt x="238979" y="89033"/>
                      <a:pt x="273398" y="75387"/>
                    </a:cubicBezTo>
                    <a:cubicBezTo>
                      <a:pt x="279039" y="73192"/>
                      <a:pt x="284584" y="72047"/>
                      <a:pt x="289939" y="72047"/>
                    </a:cubicBezTo>
                    <a:close/>
                    <a:moveTo>
                      <a:pt x="68839" y="45938"/>
                    </a:moveTo>
                    <a:cubicBezTo>
                      <a:pt x="78587" y="45938"/>
                      <a:pt x="88813" y="48037"/>
                      <a:pt x="99325" y="52236"/>
                    </a:cubicBezTo>
                    <a:cubicBezTo>
                      <a:pt x="160966" y="76571"/>
                      <a:pt x="199575" y="147573"/>
                      <a:pt x="203111" y="154253"/>
                    </a:cubicBezTo>
                    <a:cubicBezTo>
                      <a:pt x="203684" y="155112"/>
                      <a:pt x="203971" y="156066"/>
                      <a:pt x="203971" y="157021"/>
                    </a:cubicBezTo>
                    <a:cubicBezTo>
                      <a:pt x="203971" y="159884"/>
                      <a:pt x="201677" y="162269"/>
                      <a:pt x="198810" y="162269"/>
                    </a:cubicBezTo>
                    <a:cubicBezTo>
                      <a:pt x="197950" y="162269"/>
                      <a:pt x="196995" y="161983"/>
                      <a:pt x="196134" y="161506"/>
                    </a:cubicBezTo>
                    <a:cubicBezTo>
                      <a:pt x="195943" y="161410"/>
                      <a:pt x="174919" y="149386"/>
                      <a:pt x="145388" y="149386"/>
                    </a:cubicBezTo>
                    <a:cubicBezTo>
                      <a:pt x="128186" y="149386"/>
                      <a:pt x="111462" y="153394"/>
                      <a:pt x="95694" y="161315"/>
                    </a:cubicBezTo>
                    <a:cubicBezTo>
                      <a:pt x="85086" y="166659"/>
                      <a:pt x="74000" y="169427"/>
                      <a:pt x="62723" y="169427"/>
                    </a:cubicBezTo>
                    <a:cubicBezTo>
                      <a:pt x="40169" y="169427"/>
                      <a:pt x="19144" y="157975"/>
                      <a:pt x="7963" y="139652"/>
                    </a:cubicBezTo>
                    <a:cubicBezTo>
                      <a:pt x="-1976" y="123333"/>
                      <a:pt x="-2645" y="104151"/>
                      <a:pt x="6147" y="87069"/>
                    </a:cubicBezTo>
                    <a:cubicBezTo>
                      <a:pt x="11117" y="77430"/>
                      <a:pt x="30326" y="45938"/>
                      <a:pt x="68839" y="45938"/>
                    </a:cubicBezTo>
                    <a:close/>
                    <a:moveTo>
                      <a:pt x="221888" y="0"/>
                    </a:moveTo>
                    <a:lnTo>
                      <a:pt x="222367" y="0"/>
                    </a:lnTo>
                    <a:cubicBezTo>
                      <a:pt x="235569" y="191"/>
                      <a:pt x="246283" y="8209"/>
                      <a:pt x="250301" y="21001"/>
                    </a:cubicBezTo>
                    <a:cubicBezTo>
                      <a:pt x="254989" y="35988"/>
                      <a:pt x="249153" y="51930"/>
                      <a:pt x="235377" y="61763"/>
                    </a:cubicBezTo>
                    <a:cubicBezTo>
                      <a:pt x="209069" y="80473"/>
                      <a:pt x="210026" y="109588"/>
                      <a:pt x="210026" y="109874"/>
                    </a:cubicBezTo>
                    <a:cubicBezTo>
                      <a:pt x="210121" y="111115"/>
                      <a:pt x="209356" y="112261"/>
                      <a:pt x="208112" y="112643"/>
                    </a:cubicBezTo>
                    <a:cubicBezTo>
                      <a:pt x="207825" y="112738"/>
                      <a:pt x="207538" y="112834"/>
                      <a:pt x="207251" y="112834"/>
                    </a:cubicBezTo>
                    <a:cubicBezTo>
                      <a:pt x="206390" y="112834"/>
                      <a:pt x="205434" y="112356"/>
                      <a:pt x="204955" y="111593"/>
                    </a:cubicBezTo>
                    <a:cubicBezTo>
                      <a:pt x="203807" y="110065"/>
                      <a:pt x="178073" y="72454"/>
                      <a:pt x="182091" y="35797"/>
                    </a:cubicBezTo>
                    <a:cubicBezTo>
                      <a:pt x="184961" y="9450"/>
                      <a:pt x="204477" y="0"/>
                      <a:pt x="221888" y="0"/>
                    </a:cubicBezTo>
                    <a:close/>
                  </a:path>
                </a:pathLst>
              </a:custGeom>
              <a:solidFill>
                <a:schemeClr val="bg1"/>
              </a:solidFill>
              <a:ln>
                <a:noFill/>
              </a:ln>
            </p:spPr>
          </p:sp>
        </p:grpSp>
      </p:grpSp>
      <p:sp>
        <p:nvSpPr>
          <p:cNvPr id="42" name="文本框 41"/>
          <p:cNvSpPr txBox="1"/>
          <p:nvPr/>
        </p:nvSpPr>
        <p:spPr>
          <a:xfrm>
            <a:off x="3050621" y="3180980"/>
            <a:ext cx="3154680" cy="368300"/>
          </a:xfrm>
          <a:prstGeom prst="rect">
            <a:avLst/>
          </a:prstGeom>
          <a:noFill/>
        </p:spPr>
        <p:txBody>
          <a:bodyPr wrap="none" rtlCol="0">
            <a:spAutoFit/>
          </a:bodyPr>
          <a:lstStyle/>
          <a:p>
            <a:r>
              <a:rPr lang="zh-CN" altLang="en-US" dirty="0"/>
              <a:t>部门：丁二烯及加氢联合车间</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7609046" y="3527081"/>
            <a:ext cx="1491139" cy="1540193"/>
          </a:xfrm>
          <a:prstGeom prst="rect">
            <a:avLst/>
          </a:prstGeom>
        </p:spPr>
      </p:pic>
      <p:sp>
        <p:nvSpPr>
          <p:cNvPr id="14" name="文本框 13"/>
          <p:cNvSpPr txBox="1"/>
          <p:nvPr/>
        </p:nvSpPr>
        <p:spPr>
          <a:xfrm>
            <a:off x="932261" y="206317"/>
            <a:ext cx="3968115" cy="414020"/>
          </a:xfrm>
          <a:prstGeom prst="rect">
            <a:avLst/>
          </a:prstGeom>
          <a:noFill/>
        </p:spPr>
        <p:txBody>
          <a:bodyPr wrap="none" rtlCol="0">
            <a:spAutoFit/>
          </a:bodyPr>
          <a:lstStyle/>
          <a:p>
            <a:pPr algn="l"/>
            <a:r>
              <a:rPr lang="en-US" altLang="zh-CN" sz="2100" b="1" dirty="0">
                <a:latin typeface="+mj-ea"/>
                <a:ea typeface="+mj-ea"/>
                <a:cs typeface="+mj-ea"/>
                <a:sym typeface="+mn-ea"/>
              </a:rPr>
              <a:t>1.4 DMF</a:t>
            </a:r>
            <a:r>
              <a:rPr lang="zh-CN" altLang="en-US" sz="2100" b="1" dirty="0">
                <a:latin typeface="+mj-ea"/>
                <a:ea typeface="+mj-ea"/>
                <a:cs typeface="+mj-ea"/>
                <a:sym typeface="+mn-ea"/>
              </a:rPr>
              <a:t>法丁二烯抽提装置概述</a:t>
            </a:r>
            <a:endParaRPr lang="zh-CN" altLang="en-US" sz="2100" b="1" dirty="0"/>
          </a:p>
        </p:txBody>
      </p:sp>
      <p:sp>
        <p:nvSpPr>
          <p:cNvPr id="27" name="文本框 26"/>
          <p:cNvSpPr txBox="1"/>
          <p:nvPr/>
        </p:nvSpPr>
        <p:spPr>
          <a:xfrm>
            <a:off x="932498" y="648150"/>
            <a:ext cx="3637121" cy="471805"/>
          </a:xfrm>
          <a:prstGeom prst="rect">
            <a:avLst/>
          </a:prstGeom>
          <a:noFill/>
        </p:spPr>
        <p:txBody>
          <a:bodyPr wrap="square" rtlCol="0">
            <a:spAutoFit/>
          </a:bodyPr>
          <a:lstStyle/>
          <a:p>
            <a:pPr>
              <a:lnSpc>
                <a:spcPct val="150000"/>
              </a:lnSpc>
            </a:pPr>
            <a:r>
              <a:rPr lang="en-US" altLang="zh-CN" sz="1650" b="1" dirty="0">
                <a:solidFill>
                  <a:schemeClr val="tx1"/>
                </a:solidFill>
                <a:latin typeface="+mn-ea"/>
              </a:rPr>
              <a:t>1.4.2 </a:t>
            </a:r>
            <a:r>
              <a:rPr lang="zh-CN" altLang="en-US" sz="1650" b="1" dirty="0">
                <a:solidFill>
                  <a:schemeClr val="tx1"/>
                </a:solidFill>
                <a:latin typeface="+mn-ea"/>
              </a:rPr>
              <a:t>原料设计规格及沸点</a:t>
            </a:r>
            <a:endParaRPr lang="zh-CN" altLang="en-US" sz="1650" b="1" dirty="0">
              <a:solidFill>
                <a:schemeClr val="tx1"/>
              </a:solidFill>
              <a:latin typeface="+mn-ea"/>
            </a:endParaRPr>
          </a:p>
        </p:txBody>
      </p:sp>
      <p:graphicFrame>
        <p:nvGraphicFramePr>
          <p:cNvPr id="10" name="表格 9"/>
          <p:cNvGraphicFramePr>
            <a:graphicFrameLocks noGrp="1"/>
          </p:cNvGraphicFramePr>
          <p:nvPr>
            <p:custDataLst>
              <p:tags r:id="rId3"/>
            </p:custDataLst>
          </p:nvPr>
        </p:nvGraphicFramePr>
        <p:xfrm>
          <a:off x="1752600" y="1148212"/>
          <a:ext cx="5855970" cy="3562350"/>
        </p:xfrm>
        <a:graphic>
          <a:graphicData uri="http://schemas.openxmlformats.org/drawingml/2006/table">
            <a:tbl>
              <a:tblPr>
                <a:tableStyleId>{2D5ABB26-0587-4C30-8999-92F81FD0307C}</a:tableStyleId>
              </a:tblPr>
              <a:tblGrid>
                <a:gridCol w="661035"/>
                <a:gridCol w="1384300"/>
                <a:gridCol w="1905000"/>
                <a:gridCol w="1905635"/>
              </a:tblGrid>
              <a:tr h="280035">
                <a:tc>
                  <a:txBody>
                    <a:bodyPr/>
                    <a:lstStyle/>
                    <a:p>
                      <a:pPr algn="ctr" fontAlgn="ctr">
                        <a:lnSpc>
                          <a:spcPct val="110000"/>
                        </a:lnSpc>
                      </a:pPr>
                      <a:r>
                        <a:rPr lang="zh-CN" altLang="en-US" sz="1500" b="1" u="none" strike="noStrike" dirty="0">
                          <a:solidFill>
                            <a:srgbClr val="C00000"/>
                          </a:solidFill>
                          <a:latin typeface="微软雅黑" panose="020B0503020204020204" charset="-122"/>
                          <a:ea typeface="微软雅黑" panose="020B0503020204020204" charset="-122"/>
                        </a:rPr>
                        <a:t>序号</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500" b="1" i="0" u="none" strike="noStrike" dirty="0" smtClean="0">
                          <a:solidFill>
                            <a:srgbClr val="C00000"/>
                          </a:solidFill>
                          <a:latin typeface="微软雅黑" panose="020B0503020204020204" charset="-122"/>
                          <a:ea typeface="微软雅黑" panose="020B0503020204020204" charset="-122"/>
                        </a:rPr>
                        <a:t>组分</a:t>
                      </a:r>
                      <a:endParaRPr lang="zh-CN" altLang="en-US" sz="1500" b="1" i="0" u="none" strike="noStrike" dirty="0" smtClean="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500" b="1" u="none" strike="noStrike" dirty="0">
                          <a:solidFill>
                            <a:srgbClr val="C00000"/>
                          </a:solidFill>
                          <a:latin typeface="微软雅黑" panose="020B0503020204020204" charset="-122"/>
                          <a:ea typeface="微软雅黑" panose="020B0503020204020204" charset="-122"/>
                          <a:cs typeface="微软雅黑" panose="020B0503020204020204" charset="-122"/>
                        </a:rPr>
                        <a:t>组分含量（</a:t>
                      </a:r>
                      <a:r>
                        <a:rPr lang="en-US" altLang="zh-CN" sz="1500" b="1" u="none" strike="noStrike" dirty="0">
                          <a:solidFill>
                            <a:srgbClr val="C00000"/>
                          </a:solidFill>
                          <a:latin typeface="微软雅黑" panose="020B0503020204020204" charset="-122"/>
                          <a:ea typeface="微软雅黑" panose="020B0503020204020204" charset="-122"/>
                          <a:cs typeface="微软雅黑" panose="020B0503020204020204" charset="-122"/>
                        </a:rPr>
                        <a:t>%</a:t>
                      </a:r>
                      <a:r>
                        <a:rPr lang="en-US" sz="1500" b="1" u="none" strike="noStrike" dirty="0" err="1">
                          <a:solidFill>
                            <a:srgbClr val="C00000"/>
                          </a:solidFill>
                          <a:latin typeface="微软雅黑" panose="020B0503020204020204" charset="-122"/>
                          <a:ea typeface="微软雅黑" panose="020B0503020204020204" charset="-122"/>
                          <a:cs typeface="微软雅黑" panose="020B0503020204020204" charset="-122"/>
                        </a:rPr>
                        <a:t>wt</a:t>
                      </a:r>
                      <a:r>
                        <a:rPr lang="en-US" sz="1500" b="1" u="none" strike="noStrike" dirty="0">
                          <a:solidFill>
                            <a:srgbClr val="C00000"/>
                          </a:solidFill>
                          <a:latin typeface="微软雅黑" panose="020B0503020204020204" charset="-122"/>
                          <a:ea typeface="微软雅黑" panose="020B0503020204020204" charset="-122"/>
                          <a:cs typeface="微软雅黑" panose="020B0503020204020204" charset="-122"/>
                        </a:rPr>
                        <a:t>)</a:t>
                      </a:r>
                      <a:endParaRPr lang="en-US" sz="1500" b="1" i="0" u="none" strike="noStrike" dirty="0">
                        <a:solidFill>
                          <a:srgbClr val="C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zh-CN" altLang="en-US" sz="1500" b="1" i="0" u="none" strike="noStrike" dirty="0">
                          <a:solidFill>
                            <a:srgbClr val="C00000"/>
                          </a:solidFill>
                          <a:latin typeface="微软雅黑" panose="020B0503020204020204" charset="-122"/>
                          <a:ea typeface="微软雅黑" panose="020B0503020204020204" charset="-122"/>
                        </a:rPr>
                        <a:t>沸点（</a:t>
                      </a:r>
                      <a:r>
                        <a:rPr lang="en-US" altLang="zh-CN" sz="1500" b="1" i="0" u="none" strike="noStrike" dirty="0">
                          <a:solidFill>
                            <a:srgbClr val="C00000"/>
                          </a:solidFill>
                          <a:latin typeface="微软雅黑" panose="020B0503020204020204" charset="-122"/>
                          <a:ea typeface="微软雅黑" panose="020B0503020204020204" charset="-122"/>
                        </a:rPr>
                        <a:t>℃</a:t>
                      </a:r>
                      <a:r>
                        <a:rPr lang="zh-CN" altLang="en-US" sz="1500" b="1" i="0" u="none" strike="noStrike" dirty="0">
                          <a:solidFill>
                            <a:srgbClr val="C00000"/>
                          </a:solidFill>
                          <a:latin typeface="微软雅黑" panose="020B0503020204020204" charset="-122"/>
                          <a:ea typeface="微软雅黑" panose="020B0503020204020204" charset="-122"/>
                        </a:rPr>
                        <a:t>）</a:t>
                      </a:r>
                      <a:endParaRPr lang="zh-CN" altLang="en-US" sz="1500" b="1"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a:solidFill>
                            <a:schemeClr val="tx1"/>
                          </a:solidFill>
                          <a:latin typeface="微软雅黑" panose="020B0503020204020204" charset="-122"/>
                          <a:ea typeface="微软雅黑" panose="020B0503020204020204" charset="-122"/>
                        </a:rPr>
                        <a:t>1</a:t>
                      </a:r>
                      <a:endParaRPr lang="en-US" altLang="zh-CN" sz="1350" b="0" i="0" u="none" strike="noStrike" dirty="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丙二烯</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0.01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-34.5</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smtClean="0">
                          <a:solidFill>
                            <a:schemeClr val="tx1"/>
                          </a:solidFill>
                          <a:latin typeface="微软雅黑" panose="020B0503020204020204" charset="-122"/>
                          <a:ea typeface="微软雅黑" panose="020B0503020204020204" charset="-122"/>
                        </a:rPr>
                        <a:t>2</a:t>
                      </a:r>
                      <a:endParaRPr lang="en-US" altLang="zh-CN" sz="1350" b="0" i="0" u="none" strike="noStrike" dirty="0" smtClean="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正丁烷</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a:latin typeface="微软雅黑" panose="020B0503020204020204" charset="-122"/>
                          <a:ea typeface="微软雅黑" panose="020B0503020204020204" charset="-122"/>
                        </a:rPr>
                        <a:t>11.23</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a:solidFill>
                            <a:srgbClr val="000000"/>
                          </a:solidFill>
                          <a:latin typeface="微软雅黑" panose="020B0503020204020204" charset="-122"/>
                          <a:ea typeface="微软雅黑" panose="020B0503020204020204" charset="-122"/>
                        </a:rPr>
                        <a:t>-0.5</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a:solidFill>
                            <a:schemeClr val="tx1"/>
                          </a:solidFill>
                          <a:latin typeface="微软雅黑" panose="020B0503020204020204" charset="-122"/>
                          <a:ea typeface="微软雅黑" panose="020B0503020204020204" charset="-122"/>
                        </a:rPr>
                        <a:t>3</a:t>
                      </a:r>
                      <a:endParaRPr lang="en-US" altLang="zh-CN" sz="1350" b="0" i="0" u="none" strike="noStrike" dirty="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异丁烷</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a:latin typeface="微软雅黑" panose="020B0503020204020204" charset="-122"/>
                          <a:ea typeface="微软雅黑" panose="020B0503020204020204" charset="-122"/>
                        </a:rPr>
                        <a:t>0.63</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a:solidFill>
                            <a:srgbClr val="000000"/>
                          </a:solidFill>
                          <a:latin typeface="微软雅黑" panose="020B0503020204020204" charset="-122"/>
                          <a:ea typeface="微软雅黑" panose="020B0503020204020204" charset="-122"/>
                        </a:rPr>
                        <a:t>-11.73</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a:solidFill>
                            <a:schemeClr val="tx1"/>
                          </a:solidFill>
                          <a:latin typeface="微软雅黑" panose="020B0503020204020204" charset="-122"/>
                          <a:ea typeface="微软雅黑" panose="020B0503020204020204" charset="-122"/>
                        </a:rPr>
                        <a:t>4</a:t>
                      </a:r>
                      <a:endParaRPr lang="en-US" altLang="zh-CN" sz="1350" b="0" i="0" u="none" strike="noStrike" dirty="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异丁烯</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a:latin typeface="微软雅黑" panose="020B0503020204020204" charset="-122"/>
                          <a:ea typeface="微软雅黑" panose="020B0503020204020204" charset="-122"/>
                        </a:rPr>
                        <a:t>14.6</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a:solidFill>
                            <a:srgbClr val="000000"/>
                          </a:solidFill>
                          <a:latin typeface="微软雅黑" panose="020B0503020204020204" charset="-122"/>
                          <a:ea typeface="微软雅黑" panose="020B0503020204020204" charset="-122"/>
                        </a:rPr>
                        <a:t>-6.9</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a:solidFill>
                            <a:schemeClr val="tx1"/>
                          </a:solidFill>
                          <a:latin typeface="微软雅黑" panose="020B0503020204020204" charset="-122"/>
                          <a:ea typeface="微软雅黑" panose="020B0503020204020204" charset="-122"/>
                        </a:rPr>
                        <a:t>5</a:t>
                      </a:r>
                      <a:endParaRPr lang="en-US" altLang="zh-CN" sz="1350" b="0" i="0" u="none" strike="noStrike" dirty="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cs typeface="微软雅黑" panose="020B0503020204020204" charset="-122"/>
                        </a:rPr>
                        <a:t>丁烯</a:t>
                      </a:r>
                      <a:r>
                        <a:rPr lang="en-US" altLang="zh-CN" sz="1350" u="none" strike="noStrike" dirty="0">
                          <a:latin typeface="微软雅黑" panose="020B0503020204020204" charset="-122"/>
                          <a:ea typeface="微软雅黑" panose="020B0503020204020204" charset="-122"/>
                          <a:cs typeface="微软雅黑" panose="020B0503020204020204" charset="-122"/>
                        </a:rPr>
                        <a:t>-1</a:t>
                      </a:r>
                      <a:endPar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a:latin typeface="微软雅黑" panose="020B0503020204020204" charset="-122"/>
                          <a:ea typeface="微软雅黑" panose="020B0503020204020204" charset="-122"/>
                        </a:rPr>
                        <a:t>10.16</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a:solidFill>
                            <a:srgbClr val="000000"/>
                          </a:solidFill>
                          <a:latin typeface="微软雅黑" panose="020B0503020204020204" charset="-122"/>
                          <a:ea typeface="微软雅黑" panose="020B0503020204020204" charset="-122"/>
                        </a:rPr>
                        <a:t>-6.26</a:t>
                      </a:r>
                      <a:endParaRPr lang="en-US" altLang="zh-CN"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52730">
                <a:tc>
                  <a:txBody>
                    <a:bodyPr/>
                    <a:lstStyle/>
                    <a:p>
                      <a:pPr algn="ctr" fontAlgn="ctr">
                        <a:lnSpc>
                          <a:spcPct val="110000"/>
                        </a:lnSpc>
                      </a:pPr>
                      <a:r>
                        <a:rPr lang="en-US" altLang="zh-CN" sz="1350" b="0" i="0" u="none" strike="noStrike" dirty="0" smtClean="0">
                          <a:solidFill>
                            <a:srgbClr val="000000"/>
                          </a:solidFill>
                          <a:latin typeface="微软雅黑" panose="020B0503020204020204" charset="-122"/>
                          <a:ea typeface="微软雅黑" panose="020B0503020204020204" charset="-122"/>
                        </a:rPr>
                        <a:t>6</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cs typeface="微软雅黑" panose="020B0503020204020204" charset="-122"/>
                        </a:rPr>
                        <a:t>顺</a:t>
                      </a:r>
                      <a:r>
                        <a:rPr lang="en-US" altLang="zh-CN" sz="1350" u="none" strike="noStrike" dirty="0">
                          <a:latin typeface="微软雅黑" panose="020B0503020204020204" charset="-122"/>
                          <a:ea typeface="微软雅黑" panose="020B0503020204020204" charset="-122"/>
                          <a:cs typeface="微软雅黑" panose="020B0503020204020204" charset="-122"/>
                        </a:rPr>
                        <a:t>-</a:t>
                      </a:r>
                      <a:r>
                        <a:rPr lang="zh-CN" altLang="en-US" sz="1350" u="none" strike="noStrike" dirty="0">
                          <a:latin typeface="微软雅黑" panose="020B0503020204020204" charset="-122"/>
                          <a:ea typeface="微软雅黑" panose="020B0503020204020204" charset="-122"/>
                          <a:cs typeface="微软雅黑" panose="020B0503020204020204" charset="-122"/>
                        </a:rPr>
                        <a:t>丁烯</a:t>
                      </a:r>
                      <a:r>
                        <a:rPr lang="en-US" altLang="zh-CN" sz="1350" u="none" strike="noStrike" dirty="0">
                          <a:latin typeface="微软雅黑" panose="020B0503020204020204" charset="-122"/>
                          <a:ea typeface="微软雅黑" panose="020B0503020204020204" charset="-122"/>
                          <a:cs typeface="微软雅黑" panose="020B0503020204020204" charset="-122"/>
                        </a:rPr>
                        <a:t>-2</a:t>
                      </a:r>
                      <a:endPar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2.27</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3.74</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a:solidFill>
                            <a:schemeClr val="tx1"/>
                          </a:solidFill>
                          <a:latin typeface="微软雅黑" panose="020B0503020204020204" charset="-122"/>
                          <a:ea typeface="微软雅黑" panose="020B0503020204020204" charset="-122"/>
                        </a:rPr>
                        <a:t>7</a:t>
                      </a:r>
                      <a:endParaRPr lang="en-US" altLang="zh-CN" sz="1350" b="0" i="0" u="none" strike="noStrike" dirty="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cs typeface="微软雅黑" panose="020B0503020204020204" charset="-122"/>
                        </a:rPr>
                        <a:t>反</a:t>
                      </a:r>
                      <a:r>
                        <a:rPr lang="en-US" altLang="zh-CN" sz="1350" u="none" strike="noStrike" dirty="0">
                          <a:latin typeface="微软雅黑" panose="020B0503020204020204" charset="-122"/>
                          <a:ea typeface="微软雅黑" panose="020B0503020204020204" charset="-122"/>
                          <a:cs typeface="微软雅黑" panose="020B0503020204020204" charset="-122"/>
                        </a:rPr>
                        <a:t>-</a:t>
                      </a:r>
                      <a:r>
                        <a:rPr lang="zh-CN" altLang="en-US" sz="1350" u="none" strike="noStrike" dirty="0">
                          <a:latin typeface="微软雅黑" panose="020B0503020204020204" charset="-122"/>
                          <a:ea typeface="微软雅黑" panose="020B0503020204020204" charset="-122"/>
                          <a:cs typeface="微软雅黑" panose="020B0503020204020204" charset="-122"/>
                        </a:rPr>
                        <a:t>丁烯</a:t>
                      </a:r>
                      <a:r>
                        <a:rPr lang="en-US" altLang="zh-CN" sz="1350" u="none" strike="noStrike" dirty="0">
                          <a:latin typeface="微软雅黑" panose="020B0503020204020204" charset="-122"/>
                          <a:ea typeface="微软雅黑" panose="020B0503020204020204" charset="-122"/>
                          <a:cs typeface="微软雅黑" panose="020B0503020204020204" charset="-122"/>
                        </a:rPr>
                        <a:t>-2</a:t>
                      </a:r>
                      <a:endPar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3.24</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0.88</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buNone/>
                      </a:pPr>
                      <a:r>
                        <a:rPr lang="en-US" altLang="zh-CN" sz="1350" b="0" i="0" u="none" strike="noStrike" dirty="0">
                          <a:solidFill>
                            <a:srgbClr val="C00000"/>
                          </a:solidFill>
                          <a:latin typeface="微软雅黑" panose="020B0503020204020204" charset="-122"/>
                          <a:ea typeface="微软雅黑" panose="020B0503020204020204" charset="-122"/>
                        </a:rPr>
                        <a:t>8</a:t>
                      </a:r>
                      <a:endParaRPr lang="en-US" altLang="zh-CN" sz="1350" b="0"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C00000"/>
                          </a:solidFill>
                          <a:latin typeface="微软雅黑" panose="020B0503020204020204" charset="-122"/>
                          <a:ea typeface="微软雅黑" panose="020B0503020204020204" charset="-122"/>
                          <a:cs typeface="微软雅黑" panose="020B0503020204020204" charset="-122"/>
                        </a:rPr>
                        <a:t>1</a:t>
                      </a:r>
                      <a:r>
                        <a:rPr lang="zh-CN" altLang="en-US" sz="1350" b="0" i="0" u="none" strike="noStrike"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C00000"/>
                          </a:solidFill>
                          <a:latin typeface="微软雅黑" panose="020B0503020204020204" charset="-122"/>
                          <a:ea typeface="微软雅黑" panose="020B0503020204020204" charset="-122"/>
                          <a:cs typeface="微软雅黑" panose="020B0503020204020204" charset="-122"/>
                        </a:rPr>
                        <a:t>3-</a:t>
                      </a:r>
                      <a:r>
                        <a:rPr lang="zh-CN" altLang="en-US" sz="1350" b="0" i="0" u="none" strike="noStrike" dirty="0">
                          <a:solidFill>
                            <a:srgbClr val="C00000"/>
                          </a:solidFill>
                          <a:latin typeface="微软雅黑" panose="020B0503020204020204" charset="-122"/>
                          <a:ea typeface="微软雅黑" panose="020B0503020204020204" charset="-122"/>
                          <a:cs typeface="微软雅黑" panose="020B0503020204020204" charset="-122"/>
                        </a:rPr>
                        <a:t>丁二烯</a:t>
                      </a:r>
                      <a:endParaRPr lang="zh-CN" altLang="en-US" sz="1350" b="0" i="0" u="none" strike="noStrike" dirty="0">
                        <a:solidFill>
                          <a:srgbClr val="C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C00000"/>
                          </a:solidFill>
                          <a:latin typeface="微软雅黑" panose="020B0503020204020204" charset="-122"/>
                          <a:ea typeface="微软雅黑" panose="020B0503020204020204" charset="-122"/>
                        </a:rPr>
                        <a:t>55.3</a:t>
                      </a:r>
                      <a:endParaRPr lang="en-US" altLang="zh-CN" sz="1350" b="0"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C00000"/>
                          </a:solidFill>
                          <a:latin typeface="微软雅黑" panose="020B0503020204020204" charset="-122"/>
                          <a:ea typeface="微软雅黑" panose="020B0503020204020204" charset="-122"/>
                        </a:rPr>
                        <a:t>-4.41</a:t>
                      </a:r>
                      <a:endParaRPr lang="en-US" altLang="zh-CN" sz="1350" b="0" i="0" u="none" strike="noStrike" dirty="0">
                        <a:solidFill>
                          <a:srgbClr val="C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9</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rPr>
                        <a:t>丁二烯</a:t>
                      </a:r>
                      <a:endParaRPr lang="zh-CN" altLang="en-US" sz="1350" b="0" i="0" u="none" strike="noStrike" dirty="0">
                        <a:solidFill>
                          <a:srgbClr val="000000"/>
                        </a:solidFill>
                        <a:latin typeface="微软雅黑" panose="020B0503020204020204" charset="-122"/>
                        <a:ea typeface="微软雅黑" panose="020B0503020204020204" charset="-122"/>
                        <a:cs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0.46</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10.1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b="0" i="0" u="none" strike="noStrike" dirty="0" smtClean="0">
                          <a:solidFill>
                            <a:schemeClr val="tx1"/>
                          </a:solidFill>
                          <a:latin typeface="微软雅黑" panose="020B0503020204020204" charset="-122"/>
                          <a:ea typeface="微软雅黑" panose="020B0503020204020204" charset="-122"/>
                        </a:rPr>
                        <a:t>10</a:t>
                      </a:r>
                      <a:endParaRPr lang="en-US" altLang="zh-CN" sz="1350" b="0" i="0" u="none" strike="noStrike" dirty="0" smtClean="0">
                        <a:solidFill>
                          <a:schemeClr val="tx1"/>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甲基乙炔</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0.17</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-23.2</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u="none" strike="noStrike" dirty="0" smtClean="0">
                          <a:latin typeface="微软雅黑" panose="020B0503020204020204" charset="-122"/>
                          <a:ea typeface="微软雅黑" panose="020B0503020204020204" charset="-122"/>
                        </a:rPr>
                        <a:t>11</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乙基乙炔</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0.23</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8.1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u="none" strike="noStrike" dirty="0" smtClean="0">
                          <a:latin typeface="微软雅黑" panose="020B0503020204020204" charset="-122"/>
                          <a:ea typeface="微软雅黑" panose="020B0503020204020204" charset="-122"/>
                        </a:rPr>
                        <a:t>12</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乙烯基乙炔</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1.49</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5.1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u="none" strike="noStrike" dirty="0" smtClean="0">
                          <a:latin typeface="微软雅黑" panose="020B0503020204020204" charset="-122"/>
                          <a:ea typeface="微软雅黑" panose="020B0503020204020204" charset="-122"/>
                        </a:rPr>
                        <a:t>13</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dirty="0">
                          <a:latin typeface="微软雅黑" panose="020B0503020204020204" charset="-122"/>
                          <a:ea typeface="微软雅黑" panose="020B0503020204020204" charset="-122"/>
                        </a:rPr>
                        <a:t>碳五</a:t>
                      </a:r>
                      <a:endParaRPr lang="zh-CN" altLang="en-US"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0.21</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r>
                        <a:rPr lang="en-US" altLang="zh-CN" sz="1350" b="0" i="0" u="none" strike="noStrike" dirty="0">
                          <a:solidFill>
                            <a:srgbClr val="000000"/>
                          </a:solidFill>
                          <a:latin typeface="微软雅黑" panose="020B0503020204020204" charset="-122"/>
                          <a:ea typeface="微软雅黑" panose="020B0503020204020204" charset="-122"/>
                        </a:rPr>
                        <a:t>28.7</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33045">
                <a:tc>
                  <a:txBody>
                    <a:bodyPr/>
                    <a:lstStyle/>
                    <a:p>
                      <a:pPr algn="ctr" fontAlgn="ctr">
                        <a:lnSpc>
                          <a:spcPct val="110000"/>
                        </a:lnSpc>
                      </a:pPr>
                      <a:r>
                        <a:rPr lang="en-US" altLang="zh-CN" sz="1350" u="none" strike="noStrike" dirty="0" smtClean="0">
                          <a:latin typeface="微软雅黑" panose="020B0503020204020204" charset="-122"/>
                          <a:ea typeface="微软雅黑" panose="020B0503020204020204" charset="-122"/>
                        </a:rPr>
                        <a:t>14</a:t>
                      </a:r>
                      <a:endParaRPr lang="en-US" altLang="zh-CN" sz="1350" b="0" i="0" u="none" strike="noStrike" dirty="0" smtClean="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zh-CN" altLang="en-US" sz="1350" u="none" strike="noStrike">
                          <a:latin typeface="微软雅黑" panose="020B0503020204020204" charset="-122"/>
                          <a:ea typeface="微软雅黑" panose="020B0503020204020204" charset="-122"/>
                        </a:rPr>
                        <a:t>合计</a:t>
                      </a:r>
                      <a:endParaRPr lang="zh-CN" altLang="en-US" sz="1350" b="0" i="0" u="none" strike="noStrike">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pPr>
                      <a:r>
                        <a:rPr lang="en-US" altLang="zh-CN" sz="1350" u="none" strike="noStrike" dirty="0">
                          <a:latin typeface="微软雅黑" panose="020B0503020204020204" charset="-122"/>
                          <a:ea typeface="微软雅黑" panose="020B0503020204020204" charset="-122"/>
                        </a:rPr>
                        <a:t>100</a:t>
                      </a: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fontAlgn="ctr">
                        <a:lnSpc>
                          <a:spcPct val="110000"/>
                        </a:lnSpc>
                        <a:buNone/>
                      </a:pPr>
                      <a:endParaRPr lang="en-US" altLang="zh-CN" sz="1350" b="0" i="0" u="none" strike="noStrike" dirty="0">
                        <a:solidFill>
                          <a:srgbClr val="000000"/>
                        </a:solidFill>
                        <a:latin typeface="微软雅黑" panose="020B0503020204020204" charset="-122"/>
                        <a:ea typeface="微软雅黑" panose="020B0503020204020204" charset="-122"/>
                      </a:endParaRPr>
                    </a:p>
                  </a:txBody>
                  <a:tcPr marL="7143" marR="7143" marT="7143"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
        <p:nvSpPr>
          <p:cNvPr id="2" name="文本框 1"/>
          <p:cNvSpPr txBox="1"/>
          <p:nvPr/>
        </p:nvSpPr>
        <p:spPr>
          <a:xfrm>
            <a:off x="3781425" y="4673891"/>
            <a:ext cx="1798796" cy="299085"/>
          </a:xfrm>
          <a:prstGeom prst="rect">
            <a:avLst/>
          </a:prstGeom>
          <a:noFill/>
        </p:spPr>
        <p:txBody>
          <a:bodyPr wrap="square" rtlCol="0">
            <a:spAutoFit/>
          </a:bodyPr>
          <a:lstStyle/>
          <a:p>
            <a:pPr algn="ctr"/>
            <a:r>
              <a:rPr lang="zh-CN" altLang="en-US" sz="1050">
                <a:latin typeface="微软雅黑" panose="020B0503020204020204" charset="-122"/>
                <a:ea typeface="微软雅黑" panose="020B0503020204020204" charset="-122"/>
                <a:cs typeface="微软雅黑" panose="020B0503020204020204" charset="-122"/>
              </a:rPr>
              <a:t>表</a:t>
            </a:r>
            <a:r>
              <a:rPr lang="en-US" altLang="zh-CN" sz="1050">
                <a:latin typeface="微软雅黑" panose="020B0503020204020204" charset="-122"/>
                <a:ea typeface="微软雅黑" panose="020B0503020204020204" charset="-122"/>
                <a:cs typeface="微软雅黑" panose="020B0503020204020204" charset="-122"/>
              </a:rPr>
              <a:t>1.2 </a:t>
            </a:r>
            <a:r>
              <a:rPr lang="zh-CN" altLang="en-US" sz="1050">
                <a:latin typeface="微软雅黑" panose="020B0503020204020204" charset="-122"/>
                <a:ea typeface="微软雅黑" panose="020B0503020204020204" charset="-122"/>
                <a:cs typeface="微软雅黑" panose="020B0503020204020204" charset="-122"/>
              </a:rPr>
              <a:t>原料设计规格及沸点</a:t>
            </a:r>
            <a:r>
              <a:rPr lang="en-US" altLang="zh-CN" sz="1350">
                <a:latin typeface="微软雅黑" panose="020B0503020204020204" charset="-122"/>
                <a:ea typeface="微软雅黑" panose="020B0503020204020204" charset="-122"/>
                <a:cs typeface="微软雅黑" panose="020B0503020204020204" charset="-122"/>
              </a:rPr>
              <a:t> </a:t>
            </a:r>
            <a:endParaRPr lang="zh-CN" altLang="en-US" sz="135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4349.467716535433,&quot;width&quot;:4210.737007874016}"/>
</p:tagLst>
</file>

<file path=ppt/tags/tag10.xml><?xml version="1.0" encoding="utf-8"?>
<p:tagLst xmlns:p="http://schemas.openxmlformats.org/presentationml/2006/main">
  <p:tag name="KSO_WM_UNIT_PLACING_PICTURE_USER_VIEWPORT" val="{&quot;height&quot;:4349.467716535433,&quot;width&quot;:4210.737007874016}"/>
</p:tagLst>
</file>

<file path=ppt/tags/tag11.xml><?xml version="1.0" encoding="utf-8"?>
<p:tagLst xmlns:p="http://schemas.openxmlformats.org/presentationml/2006/main">
  <p:tag name="KSO_WM_UNIT_PLACING_PICTURE_USER_VIEWPORT" val="{&quot;height&quot;:4349.467716535433,&quot;width&quot;:4210.737007874016}"/>
</p:tagLst>
</file>

<file path=ppt/tags/tag2.xml><?xml version="1.0" encoding="utf-8"?>
<p:tagLst xmlns:p="http://schemas.openxmlformats.org/presentationml/2006/main">
  <p:tag name="KSO_WM_UNIT_PLACING_PICTURE_USER_VIEWPORT" val="{&quot;height&quot;:4349.467716535433,&quot;width&quot;:4210.737007874016}"/>
</p:tagLst>
</file>

<file path=ppt/tags/tag3.xml><?xml version="1.0" encoding="utf-8"?>
<p:tagLst xmlns:p="http://schemas.openxmlformats.org/presentationml/2006/main">
  <p:tag name="KSO_WM_UNIT_TABLE_BEAUTIFY" val="smartTable{4d283146-e410-4491-a8d4-eaeb53f8cb9c}"/>
  <p:tag name="TABLE_ENDDRAG_ORIGIN_RECT" val="614*277"/>
  <p:tag name="TABLE_ENDDRAG_RECT" val="71*179*614*277"/>
</p:tagLst>
</file>

<file path=ppt/tags/tag4.xml><?xml version="1.0" encoding="utf-8"?>
<p:tagLst xmlns:p="http://schemas.openxmlformats.org/presentationml/2006/main">
  <p:tag name="KSO_WM_UNIT_PLACING_PICTURE_USER_VIEWPORT" val="{&quot;height&quot;:4349.467716535433,&quot;width&quot;:4210.737007874016}"/>
</p:tagLst>
</file>

<file path=ppt/tags/tag5.xml><?xml version="1.0" encoding="utf-8"?>
<p:tagLst xmlns:p="http://schemas.openxmlformats.org/presentationml/2006/main">
  <p:tag name="KSO_WM_UNIT_TABLE_BEAUTIFY" val="smartTable{48c6d3ee-6305-461d-aaef-e9289f4217e8}"/>
</p:tagLst>
</file>

<file path=ppt/tags/tag6.xml><?xml version="1.0" encoding="utf-8"?>
<p:tagLst xmlns:p="http://schemas.openxmlformats.org/presentationml/2006/main">
  <p:tag name="KSO_WM_UNIT_PLACING_PICTURE_USER_VIEWPORT" val="{&quot;height&quot;:4349.467716535433,&quot;width&quot;:4210.737007874016}"/>
</p:tagLst>
</file>

<file path=ppt/tags/tag7.xml><?xml version="1.0" encoding="utf-8"?>
<p:tagLst xmlns:p="http://schemas.openxmlformats.org/presentationml/2006/main">
  <p:tag name="KSO_WM_UNIT_TABLE_BEAUTIFY" val="smartTable{dbc91760-70be-443b-929c-29f1b1a34297}"/>
</p:tagLst>
</file>

<file path=ppt/tags/tag8.xml><?xml version="1.0" encoding="utf-8"?>
<p:tagLst xmlns:p="http://schemas.openxmlformats.org/presentationml/2006/main">
  <p:tag name="KSO_WM_UNIT_TABLE_BEAUTIFY" val="smartTable{797f6d6a-05d7-4b41-9c1b-5febbc5567a1}"/>
</p:tagLst>
</file>

<file path=ppt/tags/tag9.xml><?xml version="1.0" encoding="utf-8"?>
<p:tagLst xmlns:p="http://schemas.openxmlformats.org/presentationml/2006/main">
  <p:tag name="KSO_WM_UNIT_PLACING_PICTURE_USER_VIEWPORT" val="{&quot;height&quot;:4349.467716535433,&quot;width&quot;:4210.7370078740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22309</Words>
  <Application>WPS 演示</Application>
  <PresentationFormat>宽屏</PresentationFormat>
  <Paragraphs>2276</Paragraphs>
  <Slides>86</Slides>
  <Notes>43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86</vt:i4>
      </vt:variant>
    </vt:vector>
  </HeadingPairs>
  <TitlesOfParts>
    <vt:vector size="105" baseType="lpstr">
      <vt:lpstr>Arial</vt:lpstr>
      <vt:lpstr>宋体</vt:lpstr>
      <vt:lpstr>Wingdings</vt:lpstr>
      <vt:lpstr>优设标题黑</vt:lpstr>
      <vt:lpstr>Impact</vt:lpstr>
      <vt:lpstr>Wingdings</vt:lpstr>
      <vt:lpstr>微软雅黑</vt:lpstr>
      <vt:lpstr>Calibri</vt:lpstr>
      <vt:lpstr>Century Gothic</vt:lpstr>
      <vt:lpstr>Arial Unicode MS</vt:lpstr>
      <vt:lpstr>等线</vt:lpstr>
      <vt:lpstr>Times New Roman</vt:lpstr>
      <vt:lpstr>Office 主题</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晶晶</dc:creator>
  <cp:lastModifiedBy>wps</cp:lastModifiedBy>
  <cp:revision>696</cp:revision>
  <dcterms:created xsi:type="dcterms:W3CDTF">1900-01-01T00:00:00Z</dcterms:created>
  <dcterms:modified xsi:type="dcterms:W3CDTF">2025-07-16T08:25:28Z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2052-12.8.2.15091</vt:lpwstr>
  </property>
  <property fmtid="{D5CDD505-2E9C-101B-9397-08002B2CF9AE}" pid="3" name="KSOTemplateUUID">
    <vt:lpwstr>v1.0_mb_6k2o9Tlc4t5Mdix9QEtqRg==</vt:lpwstr>
  </property>
  <property fmtid="{D5CDD505-2E9C-101B-9397-08002B2CF9AE}" pid="4" name="ICV">
    <vt:lpwstr>D09CCC43173B7653390CB16497D4652A_31</vt:lpwstr>
  </property>
</Properties>
</file>